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28"/>
  </p:notesMasterIdLst>
  <p:sldIdLst>
    <p:sldId id="291" r:id="rId2"/>
    <p:sldId id="299" r:id="rId3"/>
    <p:sldId id="293" r:id="rId4"/>
    <p:sldId id="316" r:id="rId5"/>
    <p:sldId id="305" r:id="rId6"/>
    <p:sldId id="330" r:id="rId7"/>
    <p:sldId id="331" r:id="rId8"/>
    <p:sldId id="332" r:id="rId9"/>
    <p:sldId id="336" r:id="rId10"/>
    <p:sldId id="333" r:id="rId11"/>
    <p:sldId id="343" r:id="rId12"/>
    <p:sldId id="271" r:id="rId13"/>
    <p:sldId id="334" r:id="rId14"/>
    <p:sldId id="328" r:id="rId15"/>
    <p:sldId id="335" r:id="rId16"/>
    <p:sldId id="337" r:id="rId17"/>
    <p:sldId id="338" r:id="rId18"/>
    <p:sldId id="339" r:id="rId19"/>
    <p:sldId id="340" r:id="rId20"/>
    <p:sldId id="341" r:id="rId21"/>
    <p:sldId id="342" r:id="rId22"/>
    <p:sldId id="315" r:id="rId23"/>
    <p:sldId id="329" r:id="rId24"/>
    <p:sldId id="301" r:id="rId25"/>
    <p:sldId id="323" r:id="rId26"/>
    <p:sldId id="284" r:id="rId27"/>
  </p:sldIdLst>
  <p:sldSz cx="9144000" cy="5143500" type="screen16x9"/>
  <p:notesSz cx="6858000" cy="9144000"/>
  <p:embeddedFontLst>
    <p:embeddedFont>
      <p:font typeface="Arial Black" panose="020B0A04020102020204" pitchFamily="34" charset="0"/>
      <p:bold r:id="rId29"/>
    </p:embeddedFont>
    <p:embeddedFont>
      <p:font typeface="Arial Rounded MT Bold" panose="020F0704030504030204" pitchFamily="34" charset="0"/>
      <p:regular r:id="rId30"/>
      <p:bold r:id="rId31"/>
    </p:embeddedFont>
    <p:embeddedFont>
      <p:font typeface="Calibri" panose="020F0502020204030204" pitchFamily="34" charset="0"/>
      <p:regular r:id="rId32"/>
      <p:bold r:id="rId33"/>
      <p:italic r:id="rId34"/>
      <p:boldItalic r:id="rId35"/>
    </p:embeddedFont>
    <p:embeddedFont>
      <p:font typeface="PT Sans Narrow" panose="020B0506020203020204" pitchFamily="34" charset="0"/>
      <p:regular r:id="rId36"/>
      <p:bold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6A6C"/>
    <a:srgbClr val="F59E1D"/>
    <a:srgbClr val="C846EB"/>
    <a:srgbClr val="4CBFE6"/>
    <a:srgbClr val="FFAB19"/>
    <a:srgbClr val="FFBF00"/>
    <a:srgbClr val="3D556B"/>
    <a:srgbClr val="269B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autoAdjust="0"/>
    <p:restoredTop sz="54713" autoAdjust="0"/>
  </p:normalViewPr>
  <p:slideViewPr>
    <p:cSldViewPr snapToGrid="0">
      <p:cViewPr varScale="1">
        <p:scale>
          <a:sx n="61" d="100"/>
          <a:sy n="61" d="100"/>
        </p:scale>
        <p:origin x="72" y="246"/>
      </p:cViewPr>
      <p:guideLst>
        <p:guide orient="horz" pos="1620"/>
        <p:guide pos="2880"/>
      </p:guideLst>
    </p:cSldViewPr>
  </p:slideViewPr>
  <p:outlineViewPr>
    <p:cViewPr>
      <p:scale>
        <a:sx n="33" d="100"/>
        <a:sy n="33" d="100"/>
      </p:scale>
      <p:origin x="0" y="-520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CN" dirty="0"/>
              <a:t>Overview: </a:t>
            </a:r>
            <a:r>
              <a:rPr lang="en-US" altLang="zh-CN" sz="1100" b="0" i="0" u="none" strike="noStrike" cap="none" dirty="0">
                <a:solidFill>
                  <a:srgbClr val="000000"/>
                </a:solidFill>
                <a:effectLst/>
                <a:latin typeface="Arial"/>
                <a:ea typeface="Arial"/>
                <a:cs typeface="Arial"/>
                <a:sym typeface="Arial"/>
              </a:rPr>
              <a:t>In this lesson, students will review the learned programming scripts associated with common input devices including the keyboard and the mouse. Building on this previous experience, students will be introduced to the use of Events scripts. Students will also explore new input and output devices about lights – light sensors and LED bulbs and display panels – to expand their understanding of the I/O System.</a:t>
            </a:r>
            <a:endParaRPr lang="en-US" altLang="zh-CN" dirty="0"/>
          </a:p>
          <a:p>
            <a:pPr marL="158750" indent="0">
              <a:buNone/>
            </a:pPr>
            <a:endParaRPr lang="en-US" altLang="zh-CN" dirty="0"/>
          </a:p>
          <a:p>
            <a:pPr marL="158750" indent="0">
              <a:buNone/>
            </a:pPr>
            <a:r>
              <a:rPr lang="en-US" altLang="zh-CN" dirty="0"/>
              <a:t>Image Source: https://pixabay.com/vectors/rainbow-colors-electronic-diodes-26389/</a:t>
            </a:r>
            <a:endParaRPr lang="zh-CN" altLang="en-US" dirty="0"/>
          </a:p>
        </p:txBody>
      </p:sp>
    </p:spTree>
    <p:extLst>
      <p:ext uri="{BB962C8B-B14F-4D97-AF65-F5344CB8AC3E}">
        <p14:creationId xmlns:p14="http://schemas.microsoft.com/office/powerpoint/2010/main" val="3873153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discuss any real-life example they know that can explain the concept of the event.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first think of the situation;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Then, have students identify and figure out what the triggering device is in the situation.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consider what the triggering device does? Act as a button? Collect any information from the outside? Adjust the degree of something?</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79773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Point out the triggering device during using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the keyboard and the mouse.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While displaying the Events scripts, remind that there is one Events script that is associated with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It can be used when it is in the “Upload” mode, which means you want to upload a program into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rather than program the sprite in the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platform.</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489375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will create their first code for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Students need to figure out there are two modes while programming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The Upload Mode and the Live Mode.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508829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open the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application and find the “Mode Switch” in the information box at the bottom of the Stage Area.</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click on different buttons associated with the mode, and parallelly, open the panel of the Events category in the Blocks Area. Have them observe the difference that appeared when changing the mode.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Briefly explain the use of the two different modes: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the </a:t>
            </a:r>
            <a:r>
              <a:rPr lang="en-US" altLang="zh-CN" sz="1100" b="1" i="0" u="none" strike="noStrike" cap="none" dirty="0">
                <a:solidFill>
                  <a:srgbClr val="000000"/>
                </a:solidFill>
                <a:effectLst/>
                <a:latin typeface="Arial"/>
                <a:ea typeface="Arial"/>
                <a:cs typeface="Arial"/>
                <a:sym typeface="Arial"/>
              </a:rPr>
              <a:t>Upload</a:t>
            </a:r>
            <a:r>
              <a:rPr lang="en-US" altLang="zh-CN" sz="1100" b="0" i="0" u="none" strike="noStrike" cap="none" dirty="0">
                <a:solidFill>
                  <a:srgbClr val="000000"/>
                </a:solidFill>
                <a:effectLst/>
                <a:latin typeface="Arial"/>
                <a:ea typeface="Arial"/>
                <a:cs typeface="Arial"/>
                <a:sym typeface="Arial"/>
              </a:rPr>
              <a:t> mode, you need to upload the compiled program to the device. After being successfully uploaded, the program can still run properly on the device no matter whether the device is connected to the computer or not.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the </a:t>
            </a:r>
            <a:r>
              <a:rPr lang="en-US" altLang="zh-CN" sz="1100" b="1" i="0" u="none" strike="noStrike" cap="none" dirty="0">
                <a:solidFill>
                  <a:srgbClr val="000000"/>
                </a:solidFill>
                <a:effectLst/>
                <a:latin typeface="Arial"/>
                <a:ea typeface="Arial"/>
                <a:cs typeface="Arial"/>
                <a:sym typeface="Arial"/>
              </a:rPr>
              <a:t>Live</a:t>
            </a:r>
            <a:r>
              <a:rPr lang="en-US" altLang="zh-CN" sz="1100" b="0" i="0" u="none" strike="noStrike" cap="none" dirty="0">
                <a:solidFill>
                  <a:srgbClr val="000000"/>
                </a:solidFill>
                <a:effectLst/>
                <a:latin typeface="Arial"/>
                <a:ea typeface="Arial"/>
                <a:cs typeface="Arial"/>
                <a:sym typeface="Arial"/>
              </a:rPr>
              <a:t> mode, you can view the program execution effect in real time, which facilitates the commissioning of the program.</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In addition, you can implement the interaction between devices and sprites by using the broadcast and variable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For more information, please refer to the online tutorial available from:</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https://www.mblock.cc/doc/en/hardware-basic/mode.html.</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023318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open the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application and find the “Mode Switch” in the information box at the bottom of the Stage Area.</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click on different buttons associated with the mode, and parallelly, open the panel of the Events category in the Blocks Area. Have them observe the difference that appeared when changing the mode.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Briefly explain the use of the two different modes: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the </a:t>
            </a:r>
            <a:r>
              <a:rPr lang="en-US" altLang="zh-CN" sz="1100" b="1" i="0" u="none" strike="noStrike" cap="none" dirty="0">
                <a:solidFill>
                  <a:srgbClr val="000000"/>
                </a:solidFill>
                <a:effectLst/>
                <a:latin typeface="Arial"/>
                <a:ea typeface="Arial"/>
                <a:cs typeface="Arial"/>
                <a:sym typeface="Arial"/>
              </a:rPr>
              <a:t>Upload</a:t>
            </a:r>
            <a:r>
              <a:rPr lang="en-US" altLang="zh-CN" sz="1100" b="0" i="0" u="none" strike="noStrike" cap="none" dirty="0">
                <a:solidFill>
                  <a:srgbClr val="000000"/>
                </a:solidFill>
                <a:effectLst/>
                <a:latin typeface="Arial"/>
                <a:ea typeface="Arial"/>
                <a:cs typeface="Arial"/>
                <a:sym typeface="Arial"/>
              </a:rPr>
              <a:t> mode, you need to upload the compiled program to the device. After being successfully uploaded, the program can still run properly on the device no matter whether the device is connected to the computer or not.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the </a:t>
            </a:r>
            <a:r>
              <a:rPr lang="en-US" altLang="zh-CN" sz="1100" b="1" i="0" u="none" strike="noStrike" cap="none" dirty="0">
                <a:solidFill>
                  <a:srgbClr val="000000"/>
                </a:solidFill>
                <a:effectLst/>
                <a:latin typeface="Arial"/>
                <a:ea typeface="Arial"/>
                <a:cs typeface="Arial"/>
                <a:sym typeface="Arial"/>
              </a:rPr>
              <a:t>Live</a:t>
            </a:r>
            <a:r>
              <a:rPr lang="en-US" altLang="zh-CN" sz="1100" b="0" i="0" u="none" strike="noStrike" cap="none" dirty="0">
                <a:solidFill>
                  <a:srgbClr val="000000"/>
                </a:solidFill>
                <a:effectLst/>
                <a:latin typeface="Arial"/>
                <a:ea typeface="Arial"/>
                <a:cs typeface="Arial"/>
                <a:sym typeface="Arial"/>
              </a:rPr>
              <a:t> mode, you can view the program execution effect in real time, which facilitates the commissioning of the program.</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In addition, you can implement the interaction between devices and sprites by using the broadcast and variable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For more information, please refer to the online tutorial available from:</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https://www.mblock.cc/doc/en/hardware-basic/mode.html.</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7500292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open the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application and find the “Mode Switch” in the information box at the bottom of the Stage Area.</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click on different buttons associated with the mode, and parallelly, open the panel of the Events category in the Blocks Area. Have them observe the difference that appeared when changing the mode.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Briefly explain the use of the two different modes: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the </a:t>
            </a:r>
            <a:r>
              <a:rPr lang="en-US" altLang="zh-CN" sz="1100" b="1" i="0" u="none" strike="noStrike" cap="none" dirty="0">
                <a:solidFill>
                  <a:srgbClr val="000000"/>
                </a:solidFill>
                <a:effectLst/>
                <a:latin typeface="Arial"/>
                <a:ea typeface="Arial"/>
                <a:cs typeface="Arial"/>
                <a:sym typeface="Arial"/>
              </a:rPr>
              <a:t>Upload</a:t>
            </a:r>
            <a:r>
              <a:rPr lang="en-US" altLang="zh-CN" sz="1100" b="0" i="0" u="none" strike="noStrike" cap="none" dirty="0">
                <a:solidFill>
                  <a:srgbClr val="000000"/>
                </a:solidFill>
                <a:effectLst/>
                <a:latin typeface="Arial"/>
                <a:ea typeface="Arial"/>
                <a:cs typeface="Arial"/>
                <a:sym typeface="Arial"/>
              </a:rPr>
              <a:t> mode, you need to upload the compiled program to the device. After being successfully uploaded, the program can still run properly on the device no matter whether the device is connected to the computer or not.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the </a:t>
            </a:r>
            <a:r>
              <a:rPr lang="en-US" altLang="zh-CN" sz="1100" b="1" i="0" u="none" strike="noStrike" cap="none" dirty="0">
                <a:solidFill>
                  <a:srgbClr val="000000"/>
                </a:solidFill>
                <a:effectLst/>
                <a:latin typeface="Arial"/>
                <a:ea typeface="Arial"/>
                <a:cs typeface="Arial"/>
                <a:sym typeface="Arial"/>
              </a:rPr>
              <a:t>Live</a:t>
            </a:r>
            <a:r>
              <a:rPr lang="en-US" altLang="zh-CN" sz="1100" b="0" i="0" u="none" strike="noStrike" cap="none" dirty="0">
                <a:solidFill>
                  <a:srgbClr val="000000"/>
                </a:solidFill>
                <a:effectLst/>
                <a:latin typeface="Arial"/>
                <a:ea typeface="Arial"/>
                <a:cs typeface="Arial"/>
                <a:sym typeface="Arial"/>
              </a:rPr>
              <a:t> mode, you can view the program execution effect in real time, which facilitates the commissioning of the program.</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In addition, you can implement the interaction between devices and sprites by using the broadcast and variable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For more information, please refer to the online tutorial available from:</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https://www.mblock.cc/doc/en/hardware-basic/mode.html.</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319008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complete Task 3-2 in the activity sheet.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Can two to four students share a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assemble the LED panel onto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and connect it to the computer. Remind them to pay attention to the number of the occupied </a:t>
            </a:r>
            <a:r>
              <a:rPr lang="en-US" altLang="zh-CN" sz="1100" b="0" i="0" u="none" strike="noStrike" cap="none" dirty="0" err="1">
                <a:solidFill>
                  <a:srgbClr val="000000"/>
                </a:solidFill>
                <a:effectLst/>
                <a:latin typeface="Arial"/>
                <a:ea typeface="Arial"/>
                <a:cs typeface="Arial"/>
                <a:sym typeface="Arial"/>
              </a:rPr>
              <a:t>mBot’s</a:t>
            </a:r>
            <a:r>
              <a:rPr lang="en-US" altLang="zh-CN" sz="1100" b="0" i="0" u="none" strike="noStrike" cap="none" dirty="0">
                <a:solidFill>
                  <a:srgbClr val="000000"/>
                </a:solidFill>
                <a:effectLst/>
                <a:latin typeface="Arial"/>
                <a:ea typeface="Arial"/>
                <a:cs typeface="Arial"/>
                <a:sym typeface="Arial"/>
              </a:rPr>
              <a:t> port (Port 1 to 4).</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Select the “Upload” mode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and click on the “Connect” button.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Model the demo program to create one in </a:t>
            </a:r>
            <a:r>
              <a:rPr lang="en-US" altLang="zh-CN" sz="1100" b="0" i="0" u="none" strike="noStrike" cap="none" dirty="0" err="1">
                <a:solidFill>
                  <a:srgbClr val="000000"/>
                </a:solidFill>
                <a:effectLst/>
                <a:latin typeface="Arial"/>
                <a:ea typeface="Arial"/>
                <a:cs typeface="Arial"/>
                <a:sym typeface="Arial"/>
              </a:rPr>
              <a:t>mBlokc</a:t>
            </a:r>
            <a:r>
              <a:rPr lang="en-US" altLang="zh-CN" sz="1100" b="0" i="0" u="none" strike="noStrike" cap="none" dirty="0">
                <a:solidFill>
                  <a:srgbClr val="000000"/>
                </a:solidFill>
                <a:effectLst/>
                <a:latin typeface="Arial"/>
                <a:ea typeface="Arial"/>
                <a:cs typeface="Arial"/>
                <a:sym typeface="Arial"/>
              </a:rPr>
              <a:t> and then upload the program to the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165074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complete Task 3-2 in the activity sheet.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Can two to four students share a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assemble the LED panel onto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and connect it to the computer. Remind them to pay attention to the number of the occupied </a:t>
            </a:r>
            <a:r>
              <a:rPr lang="en-US" altLang="zh-CN" sz="1100" b="0" i="0" u="none" strike="noStrike" cap="none" dirty="0" err="1">
                <a:solidFill>
                  <a:srgbClr val="000000"/>
                </a:solidFill>
                <a:effectLst/>
                <a:latin typeface="Arial"/>
                <a:ea typeface="Arial"/>
                <a:cs typeface="Arial"/>
                <a:sym typeface="Arial"/>
              </a:rPr>
              <a:t>mBot’s</a:t>
            </a:r>
            <a:r>
              <a:rPr lang="en-US" altLang="zh-CN" sz="1100" b="0" i="0" u="none" strike="noStrike" cap="none" dirty="0">
                <a:solidFill>
                  <a:srgbClr val="000000"/>
                </a:solidFill>
                <a:effectLst/>
                <a:latin typeface="Arial"/>
                <a:ea typeface="Arial"/>
                <a:cs typeface="Arial"/>
                <a:sym typeface="Arial"/>
              </a:rPr>
              <a:t> port (Port 1 to 4).</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Select the “Upload” mode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and click on the “Connect” button.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Model the demo program to create one in </a:t>
            </a:r>
            <a:r>
              <a:rPr lang="en-US" altLang="zh-CN" sz="1100" b="0" i="0" u="none" strike="noStrike" cap="none" dirty="0" err="1">
                <a:solidFill>
                  <a:srgbClr val="000000"/>
                </a:solidFill>
                <a:effectLst/>
                <a:latin typeface="Arial"/>
                <a:ea typeface="Arial"/>
                <a:cs typeface="Arial"/>
                <a:sym typeface="Arial"/>
              </a:rPr>
              <a:t>mBlokc</a:t>
            </a:r>
            <a:r>
              <a:rPr lang="en-US" altLang="zh-CN" sz="1100" b="0" i="0" u="none" strike="noStrike" cap="none" dirty="0">
                <a:solidFill>
                  <a:srgbClr val="000000"/>
                </a:solidFill>
                <a:effectLst/>
                <a:latin typeface="Arial"/>
                <a:ea typeface="Arial"/>
                <a:cs typeface="Arial"/>
                <a:sym typeface="Arial"/>
              </a:rPr>
              <a:t> and then upload the program to the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166393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complete Task 3-2 in the activity sheet.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Can two to four students share a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assemble the LED panel onto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and connect it to the computer. Remind them to pay attention to the number of the occupied </a:t>
            </a:r>
            <a:r>
              <a:rPr lang="en-US" altLang="zh-CN" sz="1100" b="0" i="0" u="none" strike="noStrike" cap="none" dirty="0" err="1">
                <a:solidFill>
                  <a:srgbClr val="000000"/>
                </a:solidFill>
                <a:effectLst/>
                <a:latin typeface="Arial"/>
                <a:ea typeface="Arial"/>
                <a:cs typeface="Arial"/>
                <a:sym typeface="Arial"/>
              </a:rPr>
              <a:t>mBot’s</a:t>
            </a:r>
            <a:r>
              <a:rPr lang="en-US" altLang="zh-CN" sz="1100" b="0" i="0" u="none" strike="noStrike" cap="none" dirty="0">
                <a:solidFill>
                  <a:srgbClr val="000000"/>
                </a:solidFill>
                <a:effectLst/>
                <a:latin typeface="Arial"/>
                <a:ea typeface="Arial"/>
                <a:cs typeface="Arial"/>
                <a:sym typeface="Arial"/>
              </a:rPr>
              <a:t> port (Port 1 to 4).</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Select the “Upload” mode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and click on the “Connect” button.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Model the demo program to create one in </a:t>
            </a:r>
            <a:r>
              <a:rPr lang="en-US" altLang="zh-CN" sz="1100" b="0" i="0" u="none" strike="noStrike" cap="none" dirty="0" err="1">
                <a:solidFill>
                  <a:srgbClr val="000000"/>
                </a:solidFill>
                <a:effectLst/>
                <a:latin typeface="Arial"/>
                <a:ea typeface="Arial"/>
                <a:cs typeface="Arial"/>
                <a:sym typeface="Arial"/>
              </a:rPr>
              <a:t>mBlokc</a:t>
            </a:r>
            <a:r>
              <a:rPr lang="en-US" altLang="zh-CN" sz="1100" b="0" i="0" u="none" strike="noStrike" cap="none" dirty="0">
                <a:solidFill>
                  <a:srgbClr val="000000"/>
                </a:solidFill>
                <a:effectLst/>
                <a:latin typeface="Arial"/>
                <a:ea typeface="Arial"/>
                <a:cs typeface="Arial"/>
                <a:sym typeface="Arial"/>
              </a:rPr>
              <a:t> and then upload the program to the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351289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the Slide 19 to present the four scripts needed in this exercise.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At this stage, it is not necessary to explain the function of each script in detail.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When executing the program, students can add a “wait 1 second(s)” script following the Show script within the “forever” control structure, if they find the displayed number changed too fast to be observed.</a:t>
            </a:r>
            <a:endParaRPr lang="zh-CN" altLang="zh-CN" sz="1100" b="0" i="0" u="none" strike="noStrike" cap="none" dirty="0">
              <a:solidFill>
                <a:srgbClr val="000000"/>
              </a:solidFill>
              <a:effectLst/>
              <a:latin typeface="Arial"/>
              <a:ea typeface="Arial"/>
              <a:cs typeface="Arial"/>
              <a:sym typeface="Arial"/>
            </a:endParaRPr>
          </a:p>
          <a:p>
            <a:pPr lvl="1"/>
            <a:endParaRPr lang="zh-CN" altLang="en-US" dirty="0"/>
          </a:p>
        </p:txBody>
      </p:sp>
    </p:spTree>
    <p:extLst>
      <p:ext uri="{BB962C8B-B14F-4D97-AF65-F5344CB8AC3E}">
        <p14:creationId xmlns:p14="http://schemas.microsoft.com/office/powerpoint/2010/main" val="3756534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2 to inform the class about the agenda and task in this lesson.</a:t>
            </a:r>
            <a:endParaRPr lang="zh-CN" altLang="zh-CN"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38163510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Remind students that when using the Show script, remember to select the correct port in the block. Also, remind that they should choose the “show number” block.</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Let students execute the program with their partners. Encourage them to try different means to change the brightness condition around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They can record the data they read in either the activity sheet or a form made by themselves.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897519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100" b="0" i="0" u="none" strike="noStrike" cap="none" dirty="0">
                <a:solidFill>
                  <a:srgbClr val="000000"/>
                </a:solidFill>
                <a:effectLst/>
                <a:latin typeface="Arial"/>
                <a:ea typeface="Arial"/>
                <a:cs typeface="Arial"/>
                <a:sym typeface="Arial"/>
              </a:rPr>
              <a:t>Have students report the means they used to affect the light sensor and the change of the data. Also, ask the class to point out the input device and output device functioned in this experiment.</a:t>
            </a:r>
            <a:endParaRPr lang="zh-CN" altLang="en-US" dirty="0"/>
          </a:p>
        </p:txBody>
      </p:sp>
    </p:spTree>
    <p:extLst>
      <p:ext uri="{BB962C8B-B14F-4D97-AF65-F5344CB8AC3E}">
        <p14:creationId xmlns:p14="http://schemas.microsoft.com/office/powerpoint/2010/main" val="2799210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will introduce a new electronic device as a bonus for programming practice. Students can either program the two LED bulbs or explore other LED animation effects by using Show scripts.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163453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Briefly introduce the LED bulbs in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as well as the associated </a:t>
            </a:r>
            <a:r>
              <a:rPr lang="en-US" altLang="zh-CN" sz="1100" b="0" i="0" u="none" strike="noStrike" cap="none" dirty="0" err="1">
                <a:solidFill>
                  <a:srgbClr val="000000"/>
                </a:solidFill>
                <a:effectLst/>
                <a:latin typeface="Arial"/>
                <a:ea typeface="Arial"/>
                <a:cs typeface="Arial"/>
                <a:sym typeface="Arial"/>
              </a:rPr>
              <a:t>LightSound</a:t>
            </a:r>
            <a:r>
              <a:rPr lang="en-US" altLang="zh-CN" sz="1100" b="0" i="0" u="none" strike="noStrike" cap="none" dirty="0">
                <a:solidFill>
                  <a:srgbClr val="000000"/>
                </a:solidFill>
                <a:effectLst/>
                <a:latin typeface="Arial"/>
                <a:ea typeface="Arial"/>
                <a:cs typeface="Arial"/>
                <a:sym typeface="Arial"/>
              </a:rPr>
              <a:t> scripts.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Instruct students to choose one light effect project pathway to practice.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One pathway is to program the light effect by means of the two LED bulbs in the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main control board. For example, press different number key to trigger different colors of lights.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Another pathway is to continue to explore the light animation through the LED panel. They can doodle or write something and displayed it on the LED matrix.</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827712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100" b="0" i="0" u="none" strike="noStrike" cap="none" dirty="0">
                <a:solidFill>
                  <a:srgbClr val="000000"/>
                </a:solidFill>
                <a:effectLst/>
                <a:latin typeface="Arial"/>
                <a:ea typeface="Arial"/>
                <a:cs typeface="Arial"/>
                <a:sym typeface="Arial"/>
              </a:rPr>
              <a:t>Show Slide 25 to point out the key points of this lesson.</a:t>
            </a:r>
            <a:endParaRPr lang="zh-CN" altLang="en-US" dirty="0"/>
          </a:p>
        </p:txBody>
      </p:sp>
    </p:spTree>
    <p:extLst>
      <p:ext uri="{BB962C8B-B14F-4D97-AF65-F5344CB8AC3E}">
        <p14:creationId xmlns:p14="http://schemas.microsoft.com/office/powerpoint/2010/main" val="2604216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aims to help review what has been learned in the previous lesson quickly. Pay attention to the triggering devices associated with the chatbot project.</a:t>
            </a:r>
            <a:endParaRPr lang="zh-CN" altLang="zh-CN"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1183818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recall and reflect upon their chatbot projects completed in the previous lesson.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Let students talk about the programming scripts they used to make the bot “say” or display something through the speech or thought bubble.</a:t>
            </a:r>
            <a:endParaRPr lang="zh-CN" altLang="zh-CN" sz="1100" b="0" i="0" u="none" strike="noStrike" cap="none" dirty="0">
              <a:solidFill>
                <a:srgbClr val="000000"/>
              </a:solidFill>
              <a:effectLst/>
              <a:latin typeface="Arial"/>
              <a:ea typeface="Arial"/>
              <a:cs typeface="Arial"/>
              <a:sym typeface="Arial"/>
            </a:endParaRPr>
          </a:p>
          <a:p>
            <a:r>
              <a:rPr lang="en-US" altLang="zh-CN" sz="1100" b="0" i="0" u="none" strike="noStrike" cap="none" dirty="0">
                <a:solidFill>
                  <a:srgbClr val="000000"/>
                </a:solidFill>
                <a:effectLst/>
                <a:latin typeface="Arial"/>
                <a:ea typeface="Arial"/>
                <a:cs typeface="Arial"/>
                <a:sym typeface="Arial"/>
              </a:rPr>
              <a:t>Ask students to share how they made the bot “smart” to understand and respond to human words.</a:t>
            </a:r>
            <a:endParaRPr lang="zh-CN" altLang="en-US" dirty="0"/>
          </a:p>
        </p:txBody>
      </p:sp>
    </p:spTree>
    <p:extLst>
      <p:ext uri="{BB962C8B-B14F-4D97-AF65-F5344CB8AC3E}">
        <p14:creationId xmlns:p14="http://schemas.microsoft.com/office/powerpoint/2010/main" val="2843825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will summarize the programming scripts associated with input information from the keyboard and the mouse. Students will be introduced to Events scripts associated with a triggering input device.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2993880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6 to have students reflect upon their chatbot project development experience.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many input programming scripts have you learned?</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are the inputs from when you execute the scripts?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Instruct students to complete Task 3-1 to circle the correct input device for the programming script.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the class that they can drag the corresponding scripts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to have a try. Think about the device used when executing the script.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364246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6 to have students reflect upon their chatbot project development experience.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many input programming scripts have you learned?</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are the inputs from when you execute the scripts?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Instruct students to complete Task 3-1 to circle the correct input device for the programming script.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the class that they can drag the corresponding scripts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to have a try. Think about the device used when executing the script.</a:t>
            </a:r>
            <a:endParaRPr lang="en-US" altLang="zh-CN" dirty="0"/>
          </a:p>
          <a:p>
            <a:pPr marL="158750" indent="0">
              <a:buNone/>
            </a:pPr>
            <a:endParaRPr lang="en-US" altLang="zh-CN" dirty="0"/>
          </a:p>
          <a:p>
            <a:pPr marL="158750" indent="0">
              <a:buNone/>
            </a:pPr>
            <a:r>
              <a:rPr lang="en-US" altLang="zh-CN" dirty="0"/>
              <a:t>Image Source: https://pixabay.com/vectors/mouse-electronics-keyboard-computer-1412284/</a:t>
            </a:r>
            <a:endParaRPr lang="zh-CN" altLang="en-US" dirty="0"/>
          </a:p>
        </p:txBody>
      </p:sp>
    </p:spTree>
    <p:extLst>
      <p:ext uri="{BB962C8B-B14F-4D97-AF65-F5344CB8AC3E}">
        <p14:creationId xmlns:p14="http://schemas.microsoft.com/office/powerpoint/2010/main" val="3514006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Introduce the meaning of the Events script with the example of turning on the light.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185978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Introduce the meaning of the Events script with the example of turning on the light.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0041655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sp>
        <p:nvSpPr>
          <p:cNvPr id="7" name="矩形 6">
            <a:extLst>
              <a:ext uri="{FF2B5EF4-FFF2-40B4-BE49-F238E27FC236}">
                <a16:creationId xmlns:a16="http://schemas.microsoft.com/office/drawing/2014/main" id="{A312A27F-28A3-234F-90D1-9D9ED0422253}"/>
              </a:ext>
            </a:extLst>
          </p:cNvPr>
          <p:cNvSpPr/>
          <p:nvPr userDrawn="1"/>
        </p:nvSpPr>
        <p:spPr>
          <a:xfrm>
            <a:off x="1"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Google Shape;12;p2">
            <a:extLst>
              <a:ext uri="{FF2B5EF4-FFF2-40B4-BE49-F238E27FC236}">
                <a16:creationId xmlns:a16="http://schemas.microsoft.com/office/drawing/2014/main" id="{2D3E056D-4D4F-2A43-9DBA-208C4BAE9060}"/>
              </a:ext>
            </a:extLst>
          </p:cNvPr>
          <p:cNvSpPr/>
          <p:nvPr userDrawn="1"/>
        </p:nvSpPr>
        <p:spPr>
          <a:xfrm>
            <a:off x="273750" y="2902600"/>
            <a:ext cx="8596500" cy="18612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sp>
        <p:nvSpPr>
          <p:cNvPr id="9" name="Google Shape;13;p2">
            <a:extLst>
              <a:ext uri="{FF2B5EF4-FFF2-40B4-BE49-F238E27FC236}">
                <a16:creationId xmlns:a16="http://schemas.microsoft.com/office/drawing/2014/main" id="{B5347555-2846-2B46-9D38-4B259553917F}"/>
              </a:ext>
            </a:extLst>
          </p:cNvPr>
          <p:cNvSpPr txBox="1">
            <a:spLocks noGrp="1"/>
          </p:cNvSpPr>
          <p:nvPr>
            <p:ph type="ctrTitle"/>
          </p:nvPr>
        </p:nvSpPr>
        <p:spPr>
          <a:xfrm>
            <a:off x="273750" y="2902551"/>
            <a:ext cx="8596500" cy="1861249"/>
          </a:xfrm>
          <a:prstGeom prst="rect">
            <a:avLst/>
          </a:prstGeom>
          <a:solidFill>
            <a:schemeClr val="lt1"/>
          </a:solidFill>
        </p:spPr>
        <p:txBody>
          <a:bodyPr spcFirstLastPara="1" wrap="square" lIns="91425" tIns="91425" rIns="91425" bIns="91425" anchor="t" anchorCtr="0"/>
          <a:lstStyle>
            <a:lvl1pPr lvl="0" algn="ctr">
              <a:lnSpc>
                <a:spcPct val="114000"/>
              </a:lnSpc>
              <a:spcBef>
                <a:spcPts val="0"/>
              </a:spcBef>
              <a:spcAft>
                <a:spcPts val="0"/>
              </a:spcAft>
              <a:buClr>
                <a:srgbClr val="073763"/>
              </a:buClr>
              <a:buSzPts val="6000"/>
              <a:buFont typeface="Arial"/>
              <a:buNone/>
              <a:defRPr sz="4800" b="1" i="0">
                <a:ln>
                  <a:solidFill>
                    <a:srgbClr val="06A2E1"/>
                  </a:solidFill>
                </a:ln>
                <a:solidFill>
                  <a:srgbClr val="00A2E0"/>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dirty="0"/>
          </a:p>
        </p:txBody>
      </p:sp>
      <p:pic>
        <p:nvPicPr>
          <p:cNvPr id="10" name="图片 9">
            <a:extLst>
              <a:ext uri="{FF2B5EF4-FFF2-40B4-BE49-F238E27FC236}">
                <a16:creationId xmlns:a16="http://schemas.microsoft.com/office/drawing/2014/main" id="{D708679E-F5F4-F24A-9A0D-AE83E72C4B2D}"/>
              </a:ext>
            </a:extLst>
          </p:cNvPr>
          <p:cNvPicPr>
            <a:picLocks noChangeAspect="1"/>
          </p:cNvPicPr>
          <p:nvPr userDrawn="1"/>
        </p:nvPicPr>
        <p:blipFill>
          <a:blip r:embed="rId2"/>
          <a:stretch>
            <a:fillRect/>
          </a:stretch>
        </p:blipFill>
        <p:spPr>
          <a:xfrm>
            <a:off x="0" y="-94343"/>
            <a:ext cx="1596691" cy="1168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ept/Transition" userDrawn="1">
  <p:cSld name="SECTION_HEADER">
    <p:spTree>
      <p:nvGrpSpPr>
        <p:cNvPr id="1" name="Shape 17"/>
        <p:cNvGrpSpPr/>
        <p:nvPr/>
      </p:nvGrpSpPr>
      <p:grpSpPr>
        <a:xfrm>
          <a:off x="0" y="0"/>
          <a:ext cx="0" cy="0"/>
          <a:chOff x="0" y="0"/>
          <a:chExt cx="0" cy="0"/>
        </a:xfrm>
      </p:grpSpPr>
      <p:pic>
        <p:nvPicPr>
          <p:cNvPr id="24" name="图片 23">
            <a:extLst>
              <a:ext uri="{FF2B5EF4-FFF2-40B4-BE49-F238E27FC236}">
                <a16:creationId xmlns:a16="http://schemas.microsoft.com/office/drawing/2014/main" id="{ED654DB6-BC1A-3849-8C77-FB05782F8C7B}"/>
              </a:ext>
            </a:extLst>
          </p:cNvPr>
          <p:cNvPicPr>
            <a:picLocks noChangeAspect="1"/>
          </p:cNvPicPr>
          <p:nvPr userDrawn="1"/>
        </p:nvPicPr>
        <p:blipFill>
          <a:blip r:embed="rId2"/>
          <a:stretch>
            <a:fillRect/>
          </a:stretch>
        </p:blipFill>
        <p:spPr>
          <a:xfrm>
            <a:off x="3292" y="0"/>
            <a:ext cx="9137416" cy="5143500"/>
          </a:xfrm>
          <a:prstGeom prst="rect">
            <a:avLst/>
          </a:prstGeom>
        </p:spPr>
      </p:pic>
      <p:pic>
        <p:nvPicPr>
          <p:cNvPr id="25" name="Google Shape;55;p8">
            <a:extLst>
              <a:ext uri="{FF2B5EF4-FFF2-40B4-BE49-F238E27FC236}">
                <a16:creationId xmlns:a16="http://schemas.microsoft.com/office/drawing/2014/main" id="{2023F00E-307C-A549-AB8F-9B4709B320CE}"/>
              </a:ext>
            </a:extLst>
          </p:cNvPr>
          <p:cNvPicPr preferRelativeResize="0"/>
          <p:nvPr userDrawn="1"/>
        </p:nvPicPr>
        <p:blipFill rotWithShape="1">
          <a:blip r:embed="rId3">
            <a:alphaModFix/>
            <a:extLst>
              <a:ext uri="{28A0092B-C50C-407E-A947-70E740481C1C}">
                <a14:useLocalDpi xmlns:a14="http://schemas.microsoft.com/office/drawing/2010/main" val="0"/>
              </a:ext>
            </a:extLst>
          </a:blip>
          <a:srcRect/>
          <a:stretch/>
        </p:blipFill>
        <p:spPr>
          <a:xfrm>
            <a:off x="2483938" y="609908"/>
            <a:ext cx="4277724" cy="4097281"/>
          </a:xfrm>
          <a:prstGeom prst="rect">
            <a:avLst/>
          </a:prstGeom>
          <a:noFill/>
          <a:ln>
            <a:noFill/>
          </a:ln>
        </p:spPr>
      </p:pic>
      <p:sp>
        <p:nvSpPr>
          <p:cNvPr id="27" name="Google Shape;57;p8">
            <a:extLst>
              <a:ext uri="{FF2B5EF4-FFF2-40B4-BE49-F238E27FC236}">
                <a16:creationId xmlns:a16="http://schemas.microsoft.com/office/drawing/2014/main" id="{80495B3E-29B0-A742-8A6A-A460F46D2D97}"/>
              </a:ext>
            </a:extLst>
          </p:cNvPr>
          <p:cNvSpPr txBox="1"/>
          <p:nvPr userDrawn="1"/>
        </p:nvSpPr>
        <p:spPr>
          <a:xfrm>
            <a:off x="3024366" y="982725"/>
            <a:ext cx="1791300" cy="135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pic>
        <p:nvPicPr>
          <p:cNvPr id="28" name="图片 27">
            <a:extLst>
              <a:ext uri="{FF2B5EF4-FFF2-40B4-BE49-F238E27FC236}">
                <a16:creationId xmlns:a16="http://schemas.microsoft.com/office/drawing/2014/main" id="{8C3B2AEE-A465-314E-AB33-10B69787E9BC}"/>
              </a:ext>
            </a:extLst>
          </p:cNvPr>
          <p:cNvPicPr>
            <a:picLocks noChangeAspect="1"/>
          </p:cNvPicPr>
          <p:nvPr userDrawn="1"/>
        </p:nvPicPr>
        <p:blipFill>
          <a:blip r:embed="rId4"/>
          <a:stretch>
            <a:fillRect/>
          </a:stretch>
        </p:blipFill>
        <p:spPr>
          <a:xfrm>
            <a:off x="3843843" y="136996"/>
            <a:ext cx="1470827" cy="230337"/>
          </a:xfrm>
          <a:prstGeom prst="rect">
            <a:avLst/>
          </a:prstGeom>
        </p:spPr>
      </p:pic>
      <p:sp>
        <p:nvSpPr>
          <p:cNvPr id="29" name="矩形 28">
            <a:extLst>
              <a:ext uri="{FF2B5EF4-FFF2-40B4-BE49-F238E27FC236}">
                <a16:creationId xmlns:a16="http://schemas.microsoft.com/office/drawing/2014/main" id="{49B0CB58-E895-C844-9565-3CF856AA1CA2}"/>
              </a:ext>
            </a:extLst>
          </p:cNvPr>
          <p:cNvSpPr/>
          <p:nvPr userDrawn="1"/>
        </p:nvSpPr>
        <p:spPr>
          <a:xfrm>
            <a:off x="0"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0" name="图片 29">
            <a:extLst>
              <a:ext uri="{FF2B5EF4-FFF2-40B4-BE49-F238E27FC236}">
                <a16:creationId xmlns:a16="http://schemas.microsoft.com/office/drawing/2014/main" id="{BA9FFD71-752B-5E42-94C6-56AF93E8042B}"/>
              </a:ext>
            </a:extLst>
          </p:cNvPr>
          <p:cNvPicPr>
            <a:picLocks noChangeAspect="1"/>
          </p:cNvPicPr>
          <p:nvPr userDrawn="1"/>
        </p:nvPicPr>
        <p:blipFill>
          <a:blip r:embed="rId5"/>
          <a:stretch>
            <a:fillRect/>
          </a:stretch>
        </p:blipFill>
        <p:spPr>
          <a:xfrm>
            <a:off x="0" y="-94343"/>
            <a:ext cx="1596691" cy="1168402"/>
          </a:xfrm>
          <a:prstGeom prst="rect">
            <a:avLst/>
          </a:prstGeom>
        </p:spPr>
      </p:pic>
      <p:sp>
        <p:nvSpPr>
          <p:cNvPr id="31" name="Google Shape;19;p3">
            <a:extLst>
              <a:ext uri="{FF2B5EF4-FFF2-40B4-BE49-F238E27FC236}">
                <a16:creationId xmlns:a16="http://schemas.microsoft.com/office/drawing/2014/main" id="{096F7EE6-E4C3-504D-9929-039C4F188828}"/>
              </a:ext>
            </a:extLst>
          </p:cNvPr>
          <p:cNvSpPr/>
          <p:nvPr userDrawn="1"/>
        </p:nvSpPr>
        <p:spPr>
          <a:xfrm rot="-5400000">
            <a:off x="2476883" y="-213600"/>
            <a:ext cx="1792800" cy="4686900"/>
          </a:xfrm>
          <a:prstGeom prst="wedgeRoundRectCallout">
            <a:avLst>
              <a:gd name="adj1" fmla="val -21701"/>
              <a:gd name="adj2" fmla="val 56492"/>
              <a:gd name="adj3" fmla="val 16667"/>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grpSp>
        <p:nvGrpSpPr>
          <p:cNvPr id="32" name="Google Shape;20;p3">
            <a:extLst>
              <a:ext uri="{FF2B5EF4-FFF2-40B4-BE49-F238E27FC236}">
                <a16:creationId xmlns:a16="http://schemas.microsoft.com/office/drawing/2014/main" id="{83D1C8D9-C22F-694C-9AF3-77CD6EDEA321}"/>
              </a:ext>
            </a:extLst>
          </p:cNvPr>
          <p:cNvGrpSpPr/>
          <p:nvPr userDrawn="1"/>
        </p:nvGrpSpPr>
        <p:grpSpPr>
          <a:xfrm>
            <a:off x="5908014" y="1570074"/>
            <a:ext cx="2322269" cy="3152774"/>
            <a:chOff x="5685708" y="1570533"/>
            <a:chExt cx="1861389" cy="2527071"/>
          </a:xfrm>
        </p:grpSpPr>
        <p:sp>
          <p:nvSpPr>
            <p:cNvPr id="33" name="Google Shape;21;p3">
              <a:extLst>
                <a:ext uri="{FF2B5EF4-FFF2-40B4-BE49-F238E27FC236}">
                  <a16:creationId xmlns:a16="http://schemas.microsoft.com/office/drawing/2014/main" id="{C7ACB2B3-6727-944F-9DBC-8772D5E80D1C}"/>
                </a:ext>
              </a:extLst>
            </p:cNvPr>
            <p:cNvSpPr/>
            <p:nvPr/>
          </p:nvSpPr>
          <p:spPr>
            <a:xfrm>
              <a:off x="5828025" y="3877404"/>
              <a:ext cx="1680300" cy="220200"/>
            </a:xfrm>
            <a:prstGeom prst="ellipse">
              <a:avLst/>
            </a:prstGeom>
            <a:solidFill>
              <a:srgbClr val="000000">
                <a:alpha val="1765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pic>
          <p:nvPicPr>
            <p:cNvPr id="34" name="Google Shape;22;p3">
              <a:extLst>
                <a:ext uri="{FF2B5EF4-FFF2-40B4-BE49-F238E27FC236}">
                  <a16:creationId xmlns:a16="http://schemas.microsoft.com/office/drawing/2014/main" id="{C1941A1D-0187-8446-ACAA-4E1068A2D1D5}"/>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flipH="1">
              <a:off x="5685708" y="1570533"/>
              <a:ext cx="1861389" cy="2417031"/>
            </a:xfrm>
            <a:prstGeom prst="rect">
              <a:avLst/>
            </a:prstGeom>
            <a:noFill/>
            <a:ln>
              <a:noFill/>
            </a:ln>
          </p:spPr>
        </p:pic>
      </p:grpSp>
      <p:sp>
        <p:nvSpPr>
          <p:cNvPr id="35" name="Google Shape;23;p3">
            <a:extLst>
              <a:ext uri="{FF2B5EF4-FFF2-40B4-BE49-F238E27FC236}">
                <a16:creationId xmlns:a16="http://schemas.microsoft.com/office/drawing/2014/main" id="{E926B72A-6E2E-B942-B997-D8B77D3B69CE}"/>
              </a:ext>
            </a:extLst>
          </p:cNvPr>
          <p:cNvSpPr txBox="1">
            <a:spLocks noGrp="1"/>
          </p:cNvSpPr>
          <p:nvPr>
            <p:ph type="title"/>
          </p:nvPr>
        </p:nvSpPr>
        <p:spPr>
          <a:xfrm>
            <a:off x="1029833" y="1221200"/>
            <a:ext cx="4686900" cy="1792800"/>
          </a:xfrm>
          <a:prstGeom prst="rect">
            <a:avLst/>
          </a:prstGeom>
        </p:spPr>
        <p:txBody>
          <a:bodyPr spcFirstLastPara="1" wrap="square" lIns="91425" tIns="91425" rIns="91425" bIns="91425" anchor="ctr" anchorCtr="0"/>
          <a:lstStyle>
            <a:lvl1pPr lvl="0" algn="ctr">
              <a:spcBef>
                <a:spcPts val="0"/>
              </a:spcBef>
              <a:spcAft>
                <a:spcPts val="0"/>
              </a:spcAft>
              <a:buSzPts val="4800"/>
              <a:buFont typeface="Arial"/>
              <a:buNone/>
              <a:defRPr sz="7200" b="1" i="0">
                <a:solidFill>
                  <a:srgbClr val="00D6FF"/>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Vocabulary Word">
  <p:cSld name="ONE_COLUMN_TEXT">
    <p:spTree>
      <p:nvGrpSpPr>
        <p:cNvPr id="1" name="Shape 52"/>
        <p:cNvGrpSpPr/>
        <p:nvPr/>
      </p:nvGrpSpPr>
      <p:grpSpPr>
        <a:xfrm>
          <a:off x="0" y="0"/>
          <a:ext cx="0" cy="0"/>
          <a:chOff x="0" y="0"/>
          <a:chExt cx="0" cy="0"/>
        </a:xfrm>
      </p:grpSpPr>
      <p:sp>
        <p:nvSpPr>
          <p:cNvPr id="53" name="Google Shape;53;p8"/>
          <p:cNvSpPr/>
          <p:nvPr/>
        </p:nvSpPr>
        <p:spPr>
          <a:xfrm>
            <a:off x="0" y="0"/>
            <a:ext cx="9144000" cy="5143500"/>
          </a:xfrm>
          <a:prstGeom prst="roundRect">
            <a:avLst>
              <a:gd name="adj" fmla="val 3159"/>
            </a:avLst>
          </a:prstGeom>
          <a:solidFill>
            <a:srgbClr val="F59E1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u="none" strike="noStrike" cap="none">
              <a:solidFill>
                <a:srgbClr val="FFFFFF"/>
              </a:solidFill>
              <a:latin typeface="Calibri"/>
              <a:ea typeface="Calibri"/>
              <a:cs typeface="Calibri"/>
              <a:sym typeface="Calibri"/>
            </a:endParaRPr>
          </a:p>
        </p:txBody>
      </p:sp>
      <p:sp>
        <p:nvSpPr>
          <p:cNvPr id="54" name="Google Shape;54;p8"/>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pic>
        <p:nvPicPr>
          <p:cNvPr id="55" name="Google Shape;55;p8"/>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2127344" y="128575"/>
            <a:ext cx="4889313" cy="4676701"/>
          </a:xfrm>
          <a:prstGeom prst="rect">
            <a:avLst/>
          </a:prstGeom>
          <a:noFill/>
          <a:ln>
            <a:noFill/>
          </a:ln>
        </p:spPr>
      </p:pic>
      <p:sp>
        <p:nvSpPr>
          <p:cNvPr id="57" name="Google Shape;57;p8"/>
          <p:cNvSpPr txBox="1"/>
          <p:nvPr/>
        </p:nvSpPr>
        <p:spPr>
          <a:xfrm>
            <a:off x="2958400" y="982725"/>
            <a:ext cx="1791300" cy="135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8" name="Google Shape;58;p8"/>
          <p:cNvSpPr txBox="1"/>
          <p:nvPr/>
        </p:nvSpPr>
        <p:spPr>
          <a:xfrm>
            <a:off x="2958400" y="251925"/>
            <a:ext cx="3192600" cy="656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sp>
        <p:nvSpPr>
          <p:cNvPr id="59" name="Google Shape;59;p8"/>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9" name="Google Shape;15;p2">
            <a:extLst>
              <a:ext uri="{FF2B5EF4-FFF2-40B4-BE49-F238E27FC236}">
                <a16:creationId xmlns:a16="http://schemas.microsoft.com/office/drawing/2014/main" id="{0C8205D5-D080-45EC-8B7A-B377A44A82C0}"/>
              </a:ext>
            </a:extLst>
          </p:cNvPr>
          <p:cNvPicPr preferRelativeResize="0"/>
          <p:nvPr userDrawn="1"/>
        </p:nvPicPr>
        <p:blipFill>
          <a:blip r:embed="rId3" cstate="print">
            <a:alphaModFix/>
            <a:extLst>
              <a:ext uri="{28A0092B-C50C-407E-A947-70E740481C1C}">
                <a14:useLocalDpi xmlns:a14="http://schemas.microsoft.com/office/drawing/2010/main" val="0"/>
              </a:ext>
            </a:extLst>
          </a:blip>
          <a:stretch>
            <a:fillRect/>
          </a:stretch>
        </p:blipFill>
        <p:spPr>
          <a:xfrm>
            <a:off x="273750" y="4840000"/>
            <a:ext cx="1543925" cy="274150"/>
          </a:xfrm>
          <a:prstGeom prst="rect">
            <a:avLst/>
          </a:prstGeom>
          <a:noFill/>
          <a:ln>
            <a:noFill/>
          </a:ln>
        </p:spPr>
      </p:pic>
      <p:pic>
        <p:nvPicPr>
          <p:cNvPr id="10" name="图片 9">
            <a:extLst>
              <a:ext uri="{FF2B5EF4-FFF2-40B4-BE49-F238E27FC236}">
                <a16:creationId xmlns:a16="http://schemas.microsoft.com/office/drawing/2014/main" id="{32657A64-B754-F141-8DB1-EE398B17063A}"/>
              </a:ext>
            </a:extLst>
          </p:cNvPr>
          <p:cNvPicPr>
            <a:picLocks noChangeAspect="1"/>
          </p:cNvPicPr>
          <p:nvPr userDrawn="1"/>
        </p:nvPicPr>
        <p:blipFill>
          <a:blip r:embed="rId4"/>
          <a:stretch>
            <a:fillRect/>
          </a:stretch>
        </p:blipFill>
        <p:spPr>
          <a:xfrm>
            <a:off x="3292" y="0"/>
            <a:ext cx="9137416" cy="5143500"/>
          </a:xfrm>
          <a:prstGeom prst="rect">
            <a:avLst/>
          </a:prstGeom>
        </p:spPr>
      </p:pic>
      <p:pic>
        <p:nvPicPr>
          <p:cNvPr id="11" name="Google Shape;55;p8">
            <a:extLst>
              <a:ext uri="{FF2B5EF4-FFF2-40B4-BE49-F238E27FC236}">
                <a16:creationId xmlns:a16="http://schemas.microsoft.com/office/drawing/2014/main" id="{DC2BBE1E-4447-B94A-8E27-8B241C503E3E}"/>
              </a:ext>
            </a:extLst>
          </p:cNvPr>
          <p:cNvPicPr preferRelativeResize="0"/>
          <p:nvPr userDrawn="1"/>
        </p:nvPicPr>
        <p:blipFill rotWithShape="1">
          <a:blip r:embed="rId2">
            <a:alphaModFix/>
            <a:extLst>
              <a:ext uri="{28A0092B-C50C-407E-A947-70E740481C1C}">
                <a14:useLocalDpi xmlns:a14="http://schemas.microsoft.com/office/drawing/2010/main" val="0"/>
              </a:ext>
            </a:extLst>
          </a:blip>
          <a:srcRect/>
          <a:stretch/>
        </p:blipFill>
        <p:spPr>
          <a:xfrm>
            <a:off x="2483938" y="609908"/>
            <a:ext cx="4277724" cy="4097281"/>
          </a:xfrm>
          <a:prstGeom prst="rect">
            <a:avLst/>
          </a:prstGeom>
          <a:noFill/>
          <a:ln>
            <a:noFill/>
          </a:ln>
        </p:spPr>
      </p:pic>
      <p:sp>
        <p:nvSpPr>
          <p:cNvPr id="12" name="Google Shape;57;p8">
            <a:extLst>
              <a:ext uri="{FF2B5EF4-FFF2-40B4-BE49-F238E27FC236}">
                <a16:creationId xmlns:a16="http://schemas.microsoft.com/office/drawing/2014/main" id="{AC9F9A74-75ED-0D49-94F8-02A8E30133AA}"/>
              </a:ext>
            </a:extLst>
          </p:cNvPr>
          <p:cNvSpPr txBox="1"/>
          <p:nvPr userDrawn="1"/>
        </p:nvSpPr>
        <p:spPr>
          <a:xfrm>
            <a:off x="3024366" y="982725"/>
            <a:ext cx="1791300" cy="135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pic>
        <p:nvPicPr>
          <p:cNvPr id="13" name="图片 12">
            <a:extLst>
              <a:ext uri="{FF2B5EF4-FFF2-40B4-BE49-F238E27FC236}">
                <a16:creationId xmlns:a16="http://schemas.microsoft.com/office/drawing/2014/main" id="{D91E27B6-0403-F345-B1F5-6B60AC553309}"/>
              </a:ext>
            </a:extLst>
          </p:cNvPr>
          <p:cNvPicPr>
            <a:picLocks noChangeAspect="1"/>
          </p:cNvPicPr>
          <p:nvPr userDrawn="1"/>
        </p:nvPicPr>
        <p:blipFill>
          <a:blip r:embed="rId5"/>
          <a:stretch>
            <a:fillRect/>
          </a:stretch>
        </p:blipFill>
        <p:spPr>
          <a:xfrm>
            <a:off x="3843843" y="136996"/>
            <a:ext cx="1470827" cy="23033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27"/>
        <p:cNvGrpSpPr/>
        <p:nvPr/>
      </p:nvGrpSpPr>
      <p:grpSpPr>
        <a:xfrm>
          <a:off x="0" y="0"/>
          <a:ext cx="0" cy="0"/>
          <a:chOff x="0" y="0"/>
          <a:chExt cx="0" cy="0"/>
        </a:xfrm>
      </p:grpSpPr>
      <p:pic>
        <p:nvPicPr>
          <p:cNvPr id="9" name="图片 8">
            <a:extLst>
              <a:ext uri="{FF2B5EF4-FFF2-40B4-BE49-F238E27FC236}">
                <a16:creationId xmlns:a16="http://schemas.microsoft.com/office/drawing/2014/main" id="{4749DAB0-43E1-8545-87F0-6062CF5DF398}"/>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0" name="Google Shape;31;p4">
            <a:extLst>
              <a:ext uri="{FF2B5EF4-FFF2-40B4-BE49-F238E27FC236}">
                <a16:creationId xmlns:a16="http://schemas.microsoft.com/office/drawing/2014/main" id="{ADAB01F3-0415-A34B-8A09-20ADE7197B0E}"/>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003D3DFE-EA4C-8D45-8804-A49DD957F976}"/>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2" name="Google Shape;37;p5">
            <a:extLst>
              <a:ext uri="{FF2B5EF4-FFF2-40B4-BE49-F238E27FC236}">
                <a16:creationId xmlns:a16="http://schemas.microsoft.com/office/drawing/2014/main" id="{F65198D7-F4BC-5149-81F7-C01919998C4A}"/>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8" name="Google Shape;61;p9">
            <a:extLst>
              <a:ext uri="{FF2B5EF4-FFF2-40B4-BE49-F238E27FC236}">
                <a16:creationId xmlns:a16="http://schemas.microsoft.com/office/drawing/2014/main" id="{CB9035A2-984C-FB49-B21C-B69ED52827A0}"/>
              </a:ext>
            </a:extLst>
          </p:cNvPr>
          <p:cNvSpPr/>
          <p:nvPr userDrawn="1"/>
        </p:nvSpPr>
        <p:spPr>
          <a:xfrm>
            <a:off x="0" y="0"/>
            <a:ext cx="4572000" cy="5143500"/>
          </a:xfrm>
          <a:prstGeom prst="rect">
            <a:avLst/>
          </a:prstGeom>
          <a:solidFill>
            <a:srgbClr val="1FB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sp>
        <p:nvSpPr>
          <p:cNvPr id="9" name="Google Shape;63;p9">
            <a:extLst>
              <a:ext uri="{FF2B5EF4-FFF2-40B4-BE49-F238E27FC236}">
                <a16:creationId xmlns:a16="http://schemas.microsoft.com/office/drawing/2014/main" id="{FDB2CCE5-5EE1-A143-BF52-77C0750B856E}"/>
              </a:ext>
            </a:extLst>
          </p:cNvPr>
          <p:cNvSpPr txBox="1">
            <a:spLocks noGrp="1"/>
          </p:cNvSpPr>
          <p:nvPr>
            <p:ph type="subTitle" idx="1"/>
          </p:nvPr>
        </p:nvSpPr>
        <p:spPr>
          <a:xfrm>
            <a:off x="4738097" y="27268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Arial"/>
              <a:buNone/>
              <a:defRPr sz="3000" b="0" i="0">
                <a:solidFill>
                  <a:schemeClr val="tx1"/>
                </a:solidFill>
                <a:latin typeface="Arial" panose="020B0604020202020204" pitchFamily="34" charset="0"/>
                <a:ea typeface="Yuanti SC" panose="02010600040101010101" pitchFamily="2" charset="-122"/>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10" name="Google Shape;64;p9">
            <a:extLst>
              <a:ext uri="{FF2B5EF4-FFF2-40B4-BE49-F238E27FC236}">
                <a16:creationId xmlns:a16="http://schemas.microsoft.com/office/drawing/2014/main" id="{BF6F9AA3-38B2-D043-B6AC-A37EF8A82EC8}"/>
              </a:ext>
            </a:extLst>
          </p:cNvPr>
          <p:cNvSpPr txBox="1">
            <a:spLocks noGrp="1"/>
          </p:cNvSpPr>
          <p:nvPr>
            <p:ph type="body" idx="2"/>
          </p:nvPr>
        </p:nvSpPr>
        <p:spPr>
          <a:xfrm>
            <a:off x="367507" y="978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b="0" i="0">
                <a:solidFill>
                  <a:schemeClr val="bg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7FF0B8D5-4DB7-874F-9E61-CF396CBBCBB8}"/>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2" name="Google Shape;37;p5">
            <a:extLst>
              <a:ext uri="{FF2B5EF4-FFF2-40B4-BE49-F238E27FC236}">
                <a16:creationId xmlns:a16="http://schemas.microsoft.com/office/drawing/2014/main" id="{6FAF3B49-D3CA-C443-A31E-245F4CB03ABC}"/>
              </a:ext>
            </a:extLst>
          </p:cNvPr>
          <p:cNvSpPr txBox="1">
            <a:spLocks noGrp="1"/>
          </p:cNvSpPr>
          <p:nvPr>
            <p:ph type="title"/>
          </p:nvPr>
        </p:nvSpPr>
        <p:spPr>
          <a:xfrm>
            <a:off x="4738096" y="688685"/>
            <a:ext cx="4045201" cy="1580381"/>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extLst>
      <p:ext uri="{BB962C8B-B14F-4D97-AF65-F5344CB8AC3E}">
        <p14:creationId xmlns:p14="http://schemas.microsoft.com/office/powerpoint/2010/main" val="14506219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7" name="Google Shape;7;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073763"/>
              </a:buClr>
              <a:buSzPts val="4800"/>
              <a:buNone/>
              <a:defRPr sz="4800" b="1">
                <a:solidFill>
                  <a:srgbClr val="073763"/>
                </a:solidFill>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dirty="0"/>
          </a:p>
        </p:txBody>
      </p:sp>
      <p:sp>
        <p:nvSpPr>
          <p:cNvPr id="8" name="Google Shape;8;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2900">
              <a:lnSpc>
                <a:spcPct val="115000"/>
              </a:lnSpc>
              <a:spcBef>
                <a:spcPts val="1600"/>
              </a:spcBef>
              <a:spcAft>
                <a:spcPts val="0"/>
              </a:spcAft>
              <a:buClr>
                <a:schemeClr val="dk2"/>
              </a:buClr>
              <a:buSzPts val="1800"/>
              <a:buChar char="○"/>
              <a:defRPr sz="1800">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9" name="Google Shape;9;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4" r:id="rId3"/>
    <p:sldLayoutId id="2147483650" r:id="rId4"/>
    <p:sldLayoutId id="2147483658"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file:///C:\Users\mk11026\Desktop\&#36164;&#28304;%201@4x.png" TargetMode="Externa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40.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5.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AF59920-8489-41F1-A3DD-D85E91969CE9}"/>
              </a:ext>
            </a:extLst>
          </p:cNvPr>
          <p:cNvSpPr>
            <a:spLocks noGrp="1"/>
          </p:cNvSpPr>
          <p:nvPr>
            <p:ph type="ctrTitle"/>
          </p:nvPr>
        </p:nvSpPr>
        <p:spPr>
          <a:xfrm>
            <a:off x="273750" y="2902551"/>
            <a:ext cx="8596500" cy="1861249"/>
          </a:xfrm>
        </p:spPr>
        <p:txBody>
          <a:bodyPr/>
          <a:lstStyle/>
          <a:p>
            <a:r>
              <a:rPr lang="en-US" altLang="zh-CN" dirty="0"/>
              <a:t>All About Lights</a:t>
            </a:r>
            <a:br>
              <a:rPr lang="en-US" altLang="zh-CN" dirty="0"/>
            </a:br>
            <a:r>
              <a:rPr lang="en-US" altLang="zh-CN" dirty="0"/>
              <a:t>Lesson 3</a:t>
            </a:r>
            <a:endParaRPr lang="zh-CN" altLang="en-US" dirty="0"/>
          </a:p>
        </p:txBody>
      </p:sp>
      <p:pic>
        <p:nvPicPr>
          <p:cNvPr id="4" name="图片 3">
            <a:extLst>
              <a:ext uri="{FF2B5EF4-FFF2-40B4-BE49-F238E27FC236}">
                <a16:creationId xmlns:a16="http://schemas.microsoft.com/office/drawing/2014/main" id="{D8B4860A-7C66-4F6E-A0CA-1335F91168D4}"/>
              </a:ext>
            </a:extLst>
          </p:cNvPr>
          <p:cNvPicPr>
            <a:picLocks noChangeAspect="1"/>
          </p:cNvPicPr>
          <p:nvPr/>
        </p:nvPicPr>
        <p:blipFill>
          <a:blip r:embed="rId3"/>
          <a:stretch>
            <a:fillRect/>
          </a:stretch>
        </p:blipFill>
        <p:spPr>
          <a:xfrm>
            <a:off x="2052000" y="185612"/>
            <a:ext cx="5040000" cy="2520000"/>
          </a:xfrm>
          <a:prstGeom prst="rect">
            <a:avLst/>
          </a:prstGeom>
        </p:spPr>
      </p:pic>
    </p:spTree>
    <p:extLst>
      <p:ext uri="{BB962C8B-B14F-4D97-AF65-F5344CB8AC3E}">
        <p14:creationId xmlns:p14="http://schemas.microsoft.com/office/powerpoint/2010/main" val="212882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9E488B-EC06-403D-A1B7-4F5D7B68EBC1}"/>
              </a:ext>
            </a:extLst>
          </p:cNvPr>
          <p:cNvSpPr>
            <a:spLocks noGrp="1"/>
          </p:cNvSpPr>
          <p:nvPr>
            <p:ph type="title"/>
          </p:nvPr>
        </p:nvSpPr>
        <p:spPr>
          <a:xfrm>
            <a:off x="130801" y="623143"/>
            <a:ext cx="8882400" cy="821400"/>
          </a:xfrm>
        </p:spPr>
        <p:txBody>
          <a:bodyPr/>
          <a:lstStyle/>
          <a:p>
            <a:r>
              <a:rPr lang="en-US" altLang="zh-CN" dirty="0"/>
              <a:t>Events</a:t>
            </a:r>
            <a:endParaRPr lang="zh-CN" altLang="en-US" dirty="0"/>
          </a:p>
        </p:txBody>
      </p:sp>
      <p:sp>
        <p:nvSpPr>
          <p:cNvPr id="3" name="文本占位符 2">
            <a:extLst>
              <a:ext uri="{FF2B5EF4-FFF2-40B4-BE49-F238E27FC236}">
                <a16:creationId xmlns:a16="http://schemas.microsoft.com/office/drawing/2014/main" id="{53F1E662-E386-4B10-BBC8-140B352EEE51}"/>
              </a:ext>
            </a:extLst>
          </p:cNvPr>
          <p:cNvSpPr>
            <a:spLocks noGrp="1"/>
          </p:cNvSpPr>
          <p:nvPr>
            <p:ph type="body" idx="4294967295"/>
          </p:nvPr>
        </p:nvSpPr>
        <p:spPr>
          <a:xfrm>
            <a:off x="768901" y="1662316"/>
            <a:ext cx="8520600" cy="3302700"/>
          </a:xfrm>
        </p:spPr>
        <p:txBody>
          <a:bodyPr/>
          <a:lstStyle/>
          <a:p>
            <a:pPr>
              <a:spcAft>
                <a:spcPts val="3200"/>
              </a:spcAft>
            </a:pPr>
            <a:r>
              <a:rPr lang="en-US" altLang="zh-CN" dirty="0"/>
              <a:t>Press a button to</a:t>
            </a:r>
            <a:br>
              <a:rPr lang="en-US" altLang="zh-CN" dirty="0"/>
            </a:br>
            <a:r>
              <a:rPr lang="en-US" altLang="zh-CN" dirty="0"/>
              <a:t>turn on the light</a:t>
            </a:r>
          </a:p>
          <a:p>
            <a:pPr>
              <a:spcAft>
                <a:spcPts val="1600"/>
              </a:spcAft>
            </a:pPr>
            <a:r>
              <a:rPr lang="en-US" altLang="zh-CN" dirty="0"/>
              <a:t>Click on the Green Flag or a sprite</a:t>
            </a:r>
          </a:p>
          <a:p>
            <a:r>
              <a:rPr lang="en-US" altLang="zh-CN" dirty="0"/>
              <a:t>Press the space key on the keyboard</a:t>
            </a:r>
            <a:endParaRPr lang="zh-CN" altLang="en-US" dirty="0"/>
          </a:p>
        </p:txBody>
      </p:sp>
      <p:grpSp>
        <p:nvGrpSpPr>
          <p:cNvPr id="4" name="组合 3">
            <a:extLst>
              <a:ext uri="{FF2B5EF4-FFF2-40B4-BE49-F238E27FC236}">
                <a16:creationId xmlns:a16="http://schemas.microsoft.com/office/drawing/2014/main" id="{F5CC3067-C220-4515-9510-55FB34322E88}"/>
              </a:ext>
            </a:extLst>
          </p:cNvPr>
          <p:cNvGrpSpPr/>
          <p:nvPr/>
        </p:nvGrpSpPr>
        <p:grpSpPr>
          <a:xfrm>
            <a:off x="5450865" y="1368234"/>
            <a:ext cx="2723659" cy="1485399"/>
            <a:chOff x="4934776" y="2500101"/>
            <a:chExt cx="3921015" cy="2138400"/>
          </a:xfrm>
        </p:grpSpPr>
        <p:pic>
          <p:nvPicPr>
            <p:cNvPr id="5" name="Google Shape;153;p18">
              <a:extLst>
                <a:ext uri="{FF2B5EF4-FFF2-40B4-BE49-F238E27FC236}">
                  <a16:creationId xmlns:a16="http://schemas.microsoft.com/office/drawing/2014/main" id="{E5773EA9-0B05-4195-9E69-02055CF3BDE2}"/>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7122492" y="2500101"/>
              <a:ext cx="1733299" cy="2138400"/>
            </a:xfrm>
            <a:prstGeom prst="rect">
              <a:avLst/>
            </a:prstGeom>
            <a:noFill/>
            <a:ln>
              <a:noFill/>
            </a:ln>
          </p:spPr>
        </p:pic>
        <p:grpSp>
          <p:nvGrpSpPr>
            <p:cNvPr id="6" name="组合 5">
              <a:extLst>
                <a:ext uri="{FF2B5EF4-FFF2-40B4-BE49-F238E27FC236}">
                  <a16:creationId xmlns:a16="http://schemas.microsoft.com/office/drawing/2014/main" id="{D4856618-0D61-49E7-9609-90F9631F8F1A}"/>
                </a:ext>
              </a:extLst>
            </p:cNvPr>
            <p:cNvGrpSpPr/>
            <p:nvPr/>
          </p:nvGrpSpPr>
          <p:grpSpPr>
            <a:xfrm>
              <a:off x="4934776" y="2930854"/>
              <a:ext cx="1815450" cy="1707647"/>
              <a:chOff x="4572000" y="2672386"/>
              <a:chExt cx="1815450" cy="1707647"/>
            </a:xfrm>
          </p:grpSpPr>
          <p:pic>
            <p:nvPicPr>
              <p:cNvPr id="7" name="Google Shape;154;p18">
                <a:extLst>
                  <a:ext uri="{FF2B5EF4-FFF2-40B4-BE49-F238E27FC236}">
                    <a16:creationId xmlns:a16="http://schemas.microsoft.com/office/drawing/2014/main" id="{1F782F05-C3AC-4D23-9D31-92D5304F1506}"/>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589064" y="3920365"/>
                <a:ext cx="670698" cy="382668"/>
              </a:xfrm>
              <a:prstGeom prst="rect">
                <a:avLst/>
              </a:prstGeom>
              <a:noFill/>
              <a:ln>
                <a:noFill/>
              </a:ln>
            </p:spPr>
          </p:pic>
          <p:pic>
            <p:nvPicPr>
              <p:cNvPr id="8" name="Google Shape;155;p18">
                <a:extLst>
                  <a:ext uri="{FF2B5EF4-FFF2-40B4-BE49-F238E27FC236}">
                    <a16:creationId xmlns:a16="http://schemas.microsoft.com/office/drawing/2014/main" id="{4BDAEAE5-DDDB-46B8-AE1F-00CDF61204A3}"/>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4572000" y="2672386"/>
                <a:ext cx="1305431" cy="1623600"/>
              </a:xfrm>
              <a:prstGeom prst="rect">
                <a:avLst/>
              </a:prstGeom>
              <a:noFill/>
              <a:ln>
                <a:noFill/>
              </a:ln>
            </p:spPr>
          </p:pic>
          <p:pic>
            <p:nvPicPr>
              <p:cNvPr id="9" name="Google Shape;156;p18">
                <a:extLst>
                  <a:ext uri="{FF2B5EF4-FFF2-40B4-BE49-F238E27FC236}">
                    <a16:creationId xmlns:a16="http://schemas.microsoft.com/office/drawing/2014/main" id="{45FB5AE7-5D82-43F2-BA34-15BF43ECD96F}"/>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5634372" y="3787877"/>
                <a:ext cx="290041" cy="132488"/>
              </a:xfrm>
              <a:prstGeom prst="rect">
                <a:avLst/>
              </a:prstGeom>
              <a:noFill/>
              <a:ln>
                <a:noFill/>
              </a:ln>
            </p:spPr>
          </p:pic>
          <p:sp>
            <p:nvSpPr>
              <p:cNvPr id="10" name="Google Shape;157;p18">
                <a:extLst>
                  <a:ext uri="{FF2B5EF4-FFF2-40B4-BE49-F238E27FC236}">
                    <a16:creationId xmlns:a16="http://schemas.microsoft.com/office/drawing/2014/main" id="{9158F8D1-0CE7-4A50-8B86-0D167ABC3C24}"/>
                  </a:ext>
                </a:extLst>
              </p:cNvPr>
              <p:cNvSpPr/>
              <p:nvPr/>
            </p:nvSpPr>
            <p:spPr>
              <a:xfrm>
                <a:off x="4707150" y="4159833"/>
                <a:ext cx="1680300" cy="220200"/>
              </a:xfrm>
              <a:prstGeom prst="ellipse">
                <a:avLst/>
              </a:prstGeom>
              <a:solidFill>
                <a:schemeClr val="dk1">
                  <a:alpha val="1765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grpSp>
      </p:grpSp>
      <p:pic>
        <p:nvPicPr>
          <p:cNvPr id="11" name="图片 10">
            <a:extLst>
              <a:ext uri="{FF2B5EF4-FFF2-40B4-BE49-F238E27FC236}">
                <a16:creationId xmlns:a16="http://schemas.microsoft.com/office/drawing/2014/main" id="{7DB43E35-B777-46E9-87D8-B3DEB0A39C86}"/>
              </a:ext>
            </a:extLst>
          </p:cNvPr>
          <p:cNvPicPr>
            <a:picLocks noChangeAspect="1"/>
          </p:cNvPicPr>
          <p:nvPr/>
        </p:nvPicPr>
        <p:blipFill rotWithShape="1">
          <a:blip r:embed="rId7">
            <a:duotone>
              <a:schemeClr val="accent4">
                <a:shade val="45000"/>
                <a:satMod val="135000"/>
              </a:schemeClr>
              <a:prstClr val="white"/>
            </a:duotone>
            <a:extLst>
              <a:ext uri="{28A0092B-C50C-407E-A947-70E740481C1C}">
                <a14:useLocalDpi xmlns:a14="http://schemas.microsoft.com/office/drawing/2010/main" val="0"/>
              </a:ext>
            </a:extLst>
          </a:blip>
          <a:srcRect/>
          <a:stretch/>
        </p:blipFill>
        <p:spPr>
          <a:xfrm rot="5400000" flipV="1">
            <a:off x="6584555" y="2959438"/>
            <a:ext cx="360000" cy="525879"/>
          </a:xfrm>
          <a:prstGeom prst="rect">
            <a:avLst/>
          </a:prstGeom>
        </p:spPr>
      </p:pic>
    </p:spTree>
    <p:extLst>
      <p:ext uri="{BB962C8B-B14F-4D97-AF65-F5344CB8AC3E}">
        <p14:creationId xmlns:p14="http://schemas.microsoft.com/office/powerpoint/2010/main" val="2529683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DD5356-43D8-4695-9E87-5A2A0DCCB516}"/>
              </a:ext>
            </a:extLst>
          </p:cNvPr>
          <p:cNvSpPr>
            <a:spLocks noGrp="1"/>
          </p:cNvSpPr>
          <p:nvPr>
            <p:ph type="title"/>
          </p:nvPr>
        </p:nvSpPr>
        <p:spPr>
          <a:xfrm>
            <a:off x="130800" y="600398"/>
            <a:ext cx="8882400" cy="821400"/>
          </a:xfrm>
        </p:spPr>
        <p:txBody>
          <a:bodyPr/>
          <a:lstStyle/>
          <a:p>
            <a:r>
              <a:rPr lang="en-US" altLang="zh-CN" dirty="0"/>
              <a:t>Events Blocks</a:t>
            </a:r>
            <a:endParaRPr lang="zh-CN" altLang="en-US" dirty="0"/>
          </a:p>
        </p:txBody>
      </p:sp>
      <p:pic>
        <p:nvPicPr>
          <p:cNvPr id="13" name="图片 12">
            <a:extLst>
              <a:ext uri="{FF2B5EF4-FFF2-40B4-BE49-F238E27FC236}">
                <a16:creationId xmlns:a16="http://schemas.microsoft.com/office/drawing/2014/main" id="{5A1AE46B-A2A9-4337-8AF7-6A5AFD2672B6}"/>
              </a:ext>
            </a:extLst>
          </p:cNvPr>
          <p:cNvPicPr>
            <a:picLocks noChangeAspect="1"/>
          </p:cNvPicPr>
          <p:nvPr/>
        </p:nvPicPr>
        <p:blipFill>
          <a:blip r:embed="rId3"/>
          <a:stretch>
            <a:fillRect/>
          </a:stretch>
        </p:blipFill>
        <p:spPr>
          <a:xfrm>
            <a:off x="4893286" y="2779746"/>
            <a:ext cx="2864392" cy="739968"/>
          </a:xfrm>
          <a:prstGeom prst="rect">
            <a:avLst/>
          </a:prstGeom>
        </p:spPr>
      </p:pic>
      <p:grpSp>
        <p:nvGrpSpPr>
          <p:cNvPr id="19" name="组合 18">
            <a:extLst>
              <a:ext uri="{FF2B5EF4-FFF2-40B4-BE49-F238E27FC236}">
                <a16:creationId xmlns:a16="http://schemas.microsoft.com/office/drawing/2014/main" id="{05FBB84D-5562-44E3-A010-5CCD77FDC465}"/>
              </a:ext>
            </a:extLst>
          </p:cNvPr>
          <p:cNvGrpSpPr/>
          <p:nvPr/>
        </p:nvGrpSpPr>
        <p:grpSpPr>
          <a:xfrm>
            <a:off x="1511712" y="1465552"/>
            <a:ext cx="3381574" cy="2941649"/>
            <a:chOff x="546512" y="1037381"/>
            <a:chExt cx="4048125" cy="3521485"/>
          </a:xfrm>
        </p:grpSpPr>
        <p:pic>
          <p:nvPicPr>
            <p:cNvPr id="5" name="图片 4">
              <a:extLst>
                <a:ext uri="{FF2B5EF4-FFF2-40B4-BE49-F238E27FC236}">
                  <a16:creationId xmlns:a16="http://schemas.microsoft.com/office/drawing/2014/main" id="{4B8FCFDF-3CA1-4235-BB4E-A30D0CE86A4B}"/>
                </a:ext>
              </a:extLst>
            </p:cNvPr>
            <p:cNvPicPr>
              <a:picLocks noChangeAspect="1"/>
            </p:cNvPicPr>
            <p:nvPr/>
          </p:nvPicPr>
          <p:blipFill>
            <a:blip r:embed="rId4"/>
            <a:stretch>
              <a:fillRect/>
            </a:stretch>
          </p:blipFill>
          <p:spPr>
            <a:xfrm>
              <a:off x="546512" y="1037381"/>
              <a:ext cx="1771650" cy="885825"/>
            </a:xfrm>
            <a:prstGeom prst="rect">
              <a:avLst/>
            </a:prstGeom>
          </p:spPr>
        </p:pic>
        <p:pic>
          <p:nvPicPr>
            <p:cNvPr id="7" name="图片 6">
              <a:extLst>
                <a:ext uri="{FF2B5EF4-FFF2-40B4-BE49-F238E27FC236}">
                  <a16:creationId xmlns:a16="http://schemas.microsoft.com/office/drawing/2014/main" id="{FC9F993E-775C-4994-BAFF-297596E17C95}"/>
                </a:ext>
              </a:extLst>
            </p:cNvPr>
            <p:cNvPicPr>
              <a:picLocks noChangeAspect="1"/>
            </p:cNvPicPr>
            <p:nvPr/>
          </p:nvPicPr>
          <p:blipFill>
            <a:blip r:embed="rId5"/>
            <a:stretch>
              <a:fillRect/>
            </a:stretch>
          </p:blipFill>
          <p:spPr>
            <a:xfrm>
              <a:off x="546512" y="1915934"/>
              <a:ext cx="2847975" cy="885825"/>
            </a:xfrm>
            <a:prstGeom prst="rect">
              <a:avLst/>
            </a:prstGeom>
          </p:spPr>
        </p:pic>
        <p:pic>
          <p:nvPicPr>
            <p:cNvPr id="11" name="图片 10">
              <a:extLst>
                <a:ext uri="{FF2B5EF4-FFF2-40B4-BE49-F238E27FC236}">
                  <a16:creationId xmlns:a16="http://schemas.microsoft.com/office/drawing/2014/main" id="{952E1F98-2630-4762-AA0D-1AA267EF4A2F}"/>
                </a:ext>
              </a:extLst>
            </p:cNvPr>
            <p:cNvPicPr>
              <a:picLocks noChangeAspect="1"/>
            </p:cNvPicPr>
            <p:nvPr/>
          </p:nvPicPr>
          <p:blipFill>
            <a:blip r:embed="rId6"/>
            <a:stretch>
              <a:fillRect/>
            </a:stretch>
          </p:blipFill>
          <p:spPr>
            <a:xfrm>
              <a:off x="546512" y="2794487"/>
              <a:ext cx="2333625" cy="885825"/>
            </a:xfrm>
            <a:prstGeom prst="rect">
              <a:avLst/>
            </a:prstGeom>
          </p:spPr>
        </p:pic>
        <p:pic>
          <p:nvPicPr>
            <p:cNvPr id="17" name="图片 16">
              <a:extLst>
                <a:ext uri="{FF2B5EF4-FFF2-40B4-BE49-F238E27FC236}">
                  <a16:creationId xmlns:a16="http://schemas.microsoft.com/office/drawing/2014/main" id="{FF351A95-980C-4984-9A57-A3181B00000B}"/>
                </a:ext>
              </a:extLst>
            </p:cNvPr>
            <p:cNvPicPr>
              <a:picLocks noChangeAspect="1"/>
            </p:cNvPicPr>
            <p:nvPr/>
          </p:nvPicPr>
          <p:blipFill>
            <a:blip r:embed="rId7"/>
            <a:stretch>
              <a:fillRect/>
            </a:stretch>
          </p:blipFill>
          <p:spPr>
            <a:xfrm>
              <a:off x="546512" y="3673041"/>
              <a:ext cx="4048125" cy="885825"/>
            </a:xfrm>
            <a:prstGeom prst="rect">
              <a:avLst/>
            </a:prstGeom>
          </p:spPr>
        </p:pic>
      </p:grpSp>
    </p:spTree>
    <p:extLst>
      <p:ext uri="{BB962C8B-B14F-4D97-AF65-F5344CB8AC3E}">
        <p14:creationId xmlns:p14="http://schemas.microsoft.com/office/powerpoint/2010/main" val="31064937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9833" y="1228457"/>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Phase 2</a:t>
            </a:r>
            <a:endParaRPr lang="zh-CN" altLang="en-US" sz="7200" dirty="0"/>
          </a:p>
        </p:txBody>
      </p:sp>
    </p:spTree>
    <p:extLst>
      <p:ext uri="{BB962C8B-B14F-4D97-AF65-F5344CB8AC3E}">
        <p14:creationId xmlns:p14="http://schemas.microsoft.com/office/powerpoint/2010/main" val="375103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4ECBA0-BF57-4CD0-BA18-F0890BAC9444}"/>
              </a:ext>
            </a:extLst>
          </p:cNvPr>
          <p:cNvSpPr>
            <a:spLocks noGrp="1"/>
          </p:cNvSpPr>
          <p:nvPr>
            <p:ph type="title"/>
          </p:nvPr>
        </p:nvSpPr>
        <p:spPr>
          <a:xfrm>
            <a:off x="130800" y="601370"/>
            <a:ext cx="8882400" cy="821400"/>
          </a:xfrm>
        </p:spPr>
        <p:txBody>
          <a:bodyPr/>
          <a:lstStyle/>
          <a:p>
            <a:r>
              <a:rPr lang="en-US" altLang="zh-CN" dirty="0"/>
              <a:t>Events Blocks for </a:t>
            </a:r>
            <a:r>
              <a:rPr lang="en-US" altLang="zh-CN" dirty="0" err="1"/>
              <a:t>mBot</a:t>
            </a:r>
            <a:endParaRPr lang="zh-CN" altLang="en-US" dirty="0"/>
          </a:p>
        </p:txBody>
      </p:sp>
      <p:pic>
        <p:nvPicPr>
          <p:cNvPr id="5" name="图片 4">
            <a:extLst>
              <a:ext uri="{FF2B5EF4-FFF2-40B4-BE49-F238E27FC236}">
                <a16:creationId xmlns:a16="http://schemas.microsoft.com/office/drawing/2014/main" id="{236D6DE5-124A-4366-8869-F6A5A7C7523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33125" y="1487714"/>
            <a:ext cx="2955088" cy="3250597"/>
          </a:xfrm>
          <a:prstGeom prst="rect">
            <a:avLst/>
          </a:prstGeom>
          <a:effectLst>
            <a:softEdge rad="31750"/>
          </a:effectLst>
        </p:spPr>
      </p:pic>
      <p:pic>
        <p:nvPicPr>
          <p:cNvPr id="6" name="图片 5">
            <a:extLst>
              <a:ext uri="{FF2B5EF4-FFF2-40B4-BE49-F238E27FC236}">
                <a16:creationId xmlns:a16="http://schemas.microsoft.com/office/drawing/2014/main" id="{31F0DF96-DB14-45D0-B673-2A40F36D70A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834240" y="1487714"/>
            <a:ext cx="2978339" cy="3250597"/>
          </a:xfrm>
          <a:prstGeom prst="rect">
            <a:avLst/>
          </a:prstGeom>
          <a:effectLst>
            <a:softEdge rad="31750"/>
          </a:effectLst>
        </p:spPr>
      </p:pic>
    </p:spTree>
    <p:extLst>
      <p:ext uri="{BB962C8B-B14F-4D97-AF65-F5344CB8AC3E}">
        <p14:creationId xmlns:p14="http://schemas.microsoft.com/office/powerpoint/2010/main" val="1644154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5FBB29E-9B57-4210-A657-A97632BF8D2A}"/>
              </a:ext>
            </a:extLst>
          </p:cNvPr>
          <p:cNvSpPr>
            <a:spLocks noGrp="1"/>
          </p:cNvSpPr>
          <p:nvPr>
            <p:ph type="body" idx="4294967295"/>
          </p:nvPr>
        </p:nvSpPr>
        <p:spPr>
          <a:xfrm>
            <a:off x="957585" y="1488143"/>
            <a:ext cx="8520600" cy="3302700"/>
          </a:xfrm>
        </p:spPr>
        <p:txBody>
          <a:bodyPr/>
          <a:lstStyle/>
          <a:p>
            <a:pPr>
              <a:spcAft>
                <a:spcPts val="2400"/>
              </a:spcAft>
            </a:pPr>
            <a:r>
              <a:rPr lang="en-US" altLang="zh-CN" sz="3600" dirty="0"/>
              <a:t>Any difference?</a:t>
            </a:r>
          </a:p>
          <a:p>
            <a:r>
              <a:rPr lang="en-US" altLang="zh-CN" sz="3600" dirty="0"/>
              <a:t>How to switch the two panels? </a:t>
            </a:r>
            <a:endParaRPr lang="zh-CN" altLang="en-US" sz="3600" dirty="0"/>
          </a:p>
        </p:txBody>
      </p:sp>
      <p:sp>
        <p:nvSpPr>
          <p:cNvPr id="5" name="标题 1">
            <a:extLst>
              <a:ext uri="{FF2B5EF4-FFF2-40B4-BE49-F238E27FC236}">
                <a16:creationId xmlns:a16="http://schemas.microsoft.com/office/drawing/2014/main" id="{F53CA5C5-E4E5-4DC8-90C1-7D2E9ED59DA3}"/>
              </a:ext>
            </a:extLst>
          </p:cNvPr>
          <p:cNvSpPr>
            <a:spLocks noGrp="1"/>
          </p:cNvSpPr>
          <p:nvPr>
            <p:ph type="title"/>
          </p:nvPr>
        </p:nvSpPr>
        <p:spPr>
          <a:xfrm>
            <a:off x="130175" y="593725"/>
            <a:ext cx="8883650" cy="822325"/>
          </a:xfrm>
        </p:spPr>
        <p:txBody>
          <a:bodyPr/>
          <a:lstStyle/>
          <a:p>
            <a:r>
              <a:rPr lang="en-US" altLang="zh-CN" dirty="0"/>
              <a:t>Events Scripts for </a:t>
            </a:r>
            <a:r>
              <a:rPr lang="en-US" altLang="zh-CN" dirty="0" err="1"/>
              <a:t>mBot</a:t>
            </a:r>
            <a:endParaRPr lang="zh-CN" altLang="en-US" dirty="0"/>
          </a:p>
        </p:txBody>
      </p:sp>
    </p:spTree>
    <p:extLst>
      <p:ext uri="{BB962C8B-B14F-4D97-AF65-F5344CB8AC3E}">
        <p14:creationId xmlns:p14="http://schemas.microsoft.com/office/powerpoint/2010/main" val="3554795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93E7A46-5DE6-44DF-98AB-C3BF0C459481}"/>
              </a:ext>
            </a:extLst>
          </p:cNvPr>
          <p:cNvGrpSpPr/>
          <p:nvPr/>
        </p:nvGrpSpPr>
        <p:grpSpPr>
          <a:xfrm>
            <a:off x="558567" y="609423"/>
            <a:ext cx="8026865" cy="4209319"/>
            <a:chOff x="286189" y="209238"/>
            <a:chExt cx="8581173" cy="4500000"/>
          </a:xfrm>
        </p:grpSpPr>
        <p:grpSp>
          <p:nvGrpSpPr>
            <p:cNvPr id="12" name="组合 11">
              <a:extLst>
                <a:ext uri="{FF2B5EF4-FFF2-40B4-BE49-F238E27FC236}">
                  <a16:creationId xmlns:a16="http://schemas.microsoft.com/office/drawing/2014/main" id="{3399425C-F245-4C8C-9B66-C8FE58923C18}"/>
                </a:ext>
              </a:extLst>
            </p:cNvPr>
            <p:cNvGrpSpPr/>
            <p:nvPr/>
          </p:nvGrpSpPr>
          <p:grpSpPr>
            <a:xfrm>
              <a:off x="286189" y="209238"/>
              <a:ext cx="4090909" cy="4500000"/>
              <a:chOff x="286189" y="209238"/>
              <a:chExt cx="4090909" cy="4500000"/>
            </a:xfrm>
          </p:grpSpPr>
          <p:pic>
            <p:nvPicPr>
              <p:cNvPr id="5" name="图片 4">
                <a:extLst>
                  <a:ext uri="{FF2B5EF4-FFF2-40B4-BE49-F238E27FC236}">
                    <a16:creationId xmlns:a16="http://schemas.microsoft.com/office/drawing/2014/main" id="{236D6DE5-124A-4366-8869-F6A5A7C7523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86189" y="209238"/>
                <a:ext cx="4090909" cy="4500000"/>
              </a:xfrm>
              <a:prstGeom prst="rect">
                <a:avLst/>
              </a:prstGeom>
              <a:effectLst>
                <a:softEdge rad="31750"/>
              </a:effectLst>
            </p:spPr>
          </p:pic>
          <p:sp>
            <p:nvSpPr>
              <p:cNvPr id="7" name="矩形: 圆角 6">
                <a:extLst>
                  <a:ext uri="{FF2B5EF4-FFF2-40B4-BE49-F238E27FC236}">
                    <a16:creationId xmlns:a16="http://schemas.microsoft.com/office/drawing/2014/main" id="{2C41E755-2F17-48BB-BB33-3CC708C04C44}"/>
                  </a:ext>
                </a:extLst>
              </p:cNvPr>
              <p:cNvSpPr/>
              <p:nvPr/>
            </p:nvSpPr>
            <p:spPr>
              <a:xfrm>
                <a:off x="958468" y="3800818"/>
                <a:ext cx="1080000" cy="432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圆角 8">
                <a:extLst>
                  <a:ext uri="{FF2B5EF4-FFF2-40B4-BE49-F238E27FC236}">
                    <a16:creationId xmlns:a16="http://schemas.microsoft.com/office/drawing/2014/main" id="{4AAC213A-72CA-48BB-AA9E-951A9AF5DF40}"/>
                  </a:ext>
                </a:extLst>
              </p:cNvPr>
              <p:cNvSpPr/>
              <p:nvPr/>
            </p:nvSpPr>
            <p:spPr>
              <a:xfrm>
                <a:off x="2552243" y="1169621"/>
                <a:ext cx="1800000" cy="432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4DBAF784-0ED5-4E7D-AF59-B7B6340D4F2A}"/>
                </a:ext>
              </a:extLst>
            </p:cNvPr>
            <p:cNvGrpSpPr/>
            <p:nvPr/>
          </p:nvGrpSpPr>
          <p:grpSpPr>
            <a:xfrm>
              <a:off x="4744266" y="209238"/>
              <a:ext cx="4123096" cy="4500000"/>
              <a:chOff x="4744266" y="209238"/>
              <a:chExt cx="4123096" cy="4500000"/>
            </a:xfrm>
          </p:grpSpPr>
          <p:pic>
            <p:nvPicPr>
              <p:cNvPr id="6" name="图片 5">
                <a:extLst>
                  <a:ext uri="{FF2B5EF4-FFF2-40B4-BE49-F238E27FC236}">
                    <a16:creationId xmlns:a16="http://schemas.microsoft.com/office/drawing/2014/main" id="{31F0DF96-DB14-45D0-B673-2A40F36D70A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744266" y="209238"/>
                <a:ext cx="4123096" cy="4500000"/>
              </a:xfrm>
              <a:prstGeom prst="rect">
                <a:avLst/>
              </a:prstGeom>
              <a:effectLst>
                <a:softEdge rad="31750"/>
              </a:effectLst>
            </p:spPr>
          </p:pic>
          <p:sp>
            <p:nvSpPr>
              <p:cNvPr id="8" name="矩形: 圆角 7">
                <a:extLst>
                  <a:ext uri="{FF2B5EF4-FFF2-40B4-BE49-F238E27FC236}">
                    <a16:creationId xmlns:a16="http://schemas.microsoft.com/office/drawing/2014/main" id="{F0C78191-9E16-43FF-A70D-F658837B1DDA}"/>
                  </a:ext>
                </a:extLst>
              </p:cNvPr>
              <p:cNvSpPr/>
              <p:nvPr/>
            </p:nvSpPr>
            <p:spPr>
              <a:xfrm>
                <a:off x="5429481" y="3800818"/>
                <a:ext cx="1080000" cy="432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BA323185-3CE2-4A7A-BC3C-010EE7CADB5F}"/>
                  </a:ext>
                </a:extLst>
              </p:cNvPr>
              <p:cNvSpPr/>
              <p:nvPr/>
            </p:nvSpPr>
            <p:spPr>
              <a:xfrm>
                <a:off x="7023255" y="1169621"/>
                <a:ext cx="1800000" cy="432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69195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2D2426-E8FF-49C6-ABED-0EC7590499F8}"/>
              </a:ext>
            </a:extLst>
          </p:cNvPr>
          <p:cNvSpPr>
            <a:spLocks noGrp="1"/>
          </p:cNvSpPr>
          <p:nvPr>
            <p:ph type="title"/>
          </p:nvPr>
        </p:nvSpPr>
        <p:spPr>
          <a:xfrm>
            <a:off x="130800" y="617332"/>
            <a:ext cx="8882400" cy="821400"/>
          </a:xfrm>
        </p:spPr>
        <p:txBody>
          <a:bodyPr/>
          <a:lstStyle/>
          <a:p>
            <a:r>
              <a:rPr lang="en-US" altLang="zh-CN" sz="4400" dirty="0"/>
              <a:t>Task 2 Upload the Program</a:t>
            </a:r>
            <a:endParaRPr lang="zh-CN" altLang="en-US" sz="4400" dirty="0"/>
          </a:p>
        </p:txBody>
      </p:sp>
      <p:sp>
        <p:nvSpPr>
          <p:cNvPr id="3" name="文本占位符 2">
            <a:extLst>
              <a:ext uri="{FF2B5EF4-FFF2-40B4-BE49-F238E27FC236}">
                <a16:creationId xmlns:a16="http://schemas.microsoft.com/office/drawing/2014/main" id="{01A358B8-4CD0-4948-945A-42E320ACA8FE}"/>
              </a:ext>
            </a:extLst>
          </p:cNvPr>
          <p:cNvSpPr>
            <a:spLocks noGrp="1"/>
          </p:cNvSpPr>
          <p:nvPr>
            <p:ph type="body" idx="4294967295"/>
          </p:nvPr>
        </p:nvSpPr>
        <p:spPr>
          <a:xfrm>
            <a:off x="311700" y="1438732"/>
            <a:ext cx="8520600" cy="3302700"/>
          </a:xfrm>
        </p:spPr>
        <p:txBody>
          <a:bodyPr/>
          <a:lstStyle/>
          <a:p>
            <a:r>
              <a:rPr lang="en-US" altLang="zh-CN" dirty="0"/>
              <a:t>Model and upload the demo program below into your</a:t>
            </a:r>
            <a:r>
              <a:rPr lang="zh-CN" altLang="en-US" dirty="0"/>
              <a:t> </a:t>
            </a:r>
            <a:r>
              <a:rPr lang="en-US" altLang="zh-CN" dirty="0" err="1"/>
              <a:t>mBot</a:t>
            </a:r>
            <a:r>
              <a:rPr lang="en-US" altLang="zh-CN" dirty="0"/>
              <a:t>:</a:t>
            </a:r>
            <a:endParaRPr lang="zh-CN" altLang="en-US" dirty="0"/>
          </a:p>
        </p:txBody>
      </p:sp>
      <p:pic>
        <p:nvPicPr>
          <p:cNvPr id="6" name="图片 5">
            <a:extLst>
              <a:ext uri="{FF2B5EF4-FFF2-40B4-BE49-F238E27FC236}">
                <a16:creationId xmlns:a16="http://schemas.microsoft.com/office/drawing/2014/main" id="{4E46CC06-5533-48C4-AF5E-EC67376E15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113" y="2497343"/>
            <a:ext cx="8105775" cy="2028825"/>
          </a:xfrm>
          <a:prstGeom prst="rect">
            <a:avLst/>
          </a:prstGeom>
        </p:spPr>
      </p:pic>
      <p:pic>
        <p:nvPicPr>
          <p:cNvPr id="4" name="Google Shape;98;p15">
            <a:extLst>
              <a:ext uri="{FF2B5EF4-FFF2-40B4-BE49-F238E27FC236}">
                <a16:creationId xmlns:a16="http://schemas.microsoft.com/office/drawing/2014/main" id="{472C0060-CE26-425C-A2BE-06E3FB88CEE5}"/>
              </a:ext>
            </a:extLst>
          </p:cNvPr>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6521985" y="2119908"/>
            <a:ext cx="1817785" cy="1416803"/>
          </a:xfrm>
          <a:prstGeom prst="rect">
            <a:avLst/>
          </a:prstGeom>
          <a:noFill/>
          <a:ln>
            <a:noFill/>
          </a:ln>
        </p:spPr>
      </p:pic>
    </p:spTree>
    <p:extLst>
      <p:ext uri="{BB962C8B-B14F-4D97-AF65-F5344CB8AC3E}">
        <p14:creationId xmlns:p14="http://schemas.microsoft.com/office/powerpoint/2010/main" val="2482834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2D2426-E8FF-49C6-ABED-0EC7590499F8}"/>
              </a:ext>
            </a:extLst>
          </p:cNvPr>
          <p:cNvSpPr>
            <a:spLocks noGrp="1"/>
          </p:cNvSpPr>
          <p:nvPr>
            <p:ph type="title"/>
          </p:nvPr>
        </p:nvSpPr>
        <p:spPr>
          <a:xfrm>
            <a:off x="130800" y="594171"/>
            <a:ext cx="8882400" cy="821400"/>
          </a:xfrm>
        </p:spPr>
        <p:txBody>
          <a:bodyPr/>
          <a:lstStyle/>
          <a:p>
            <a:r>
              <a:rPr lang="en-US" altLang="zh-CN" sz="4400" dirty="0"/>
              <a:t>Task 2 Upload the Program</a:t>
            </a:r>
            <a:endParaRPr lang="zh-CN" altLang="en-US" sz="4400" dirty="0"/>
          </a:p>
        </p:txBody>
      </p:sp>
      <p:sp>
        <p:nvSpPr>
          <p:cNvPr id="3" name="文本占位符 2">
            <a:extLst>
              <a:ext uri="{FF2B5EF4-FFF2-40B4-BE49-F238E27FC236}">
                <a16:creationId xmlns:a16="http://schemas.microsoft.com/office/drawing/2014/main" id="{01A358B8-4CD0-4948-945A-42E320ACA8FE}"/>
              </a:ext>
            </a:extLst>
          </p:cNvPr>
          <p:cNvSpPr>
            <a:spLocks noGrp="1"/>
          </p:cNvSpPr>
          <p:nvPr>
            <p:ph type="body" idx="4294967295"/>
          </p:nvPr>
        </p:nvSpPr>
        <p:spPr>
          <a:xfrm>
            <a:off x="311700" y="1415571"/>
            <a:ext cx="8520600" cy="3302700"/>
          </a:xfrm>
        </p:spPr>
        <p:txBody>
          <a:bodyPr/>
          <a:lstStyle/>
          <a:p>
            <a:r>
              <a:rPr lang="en-US" altLang="zh-CN" dirty="0"/>
              <a:t>Add the </a:t>
            </a:r>
            <a:r>
              <a:rPr lang="en-US" altLang="zh-CN" dirty="0">
                <a:latin typeface="Arial Black" panose="020B0A04020102020204" pitchFamily="34" charset="0"/>
              </a:rPr>
              <a:t>LED panel</a:t>
            </a:r>
            <a:endParaRPr lang="zh-CN" altLang="en-US" dirty="0">
              <a:latin typeface="Arial Black" panose="020B0A04020102020204" pitchFamily="34" charset="0"/>
            </a:endParaRPr>
          </a:p>
        </p:txBody>
      </p:sp>
      <p:pic>
        <p:nvPicPr>
          <p:cNvPr id="4" name="Google Shape;98;p15">
            <a:extLst>
              <a:ext uri="{FF2B5EF4-FFF2-40B4-BE49-F238E27FC236}">
                <a16:creationId xmlns:a16="http://schemas.microsoft.com/office/drawing/2014/main" id="{472C0060-CE26-425C-A2BE-06E3FB88CEE5}"/>
              </a:ext>
            </a:extLst>
          </p:cNvPr>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4257144" y="1799079"/>
            <a:ext cx="3643032" cy="2839422"/>
          </a:xfrm>
          <a:prstGeom prst="rect">
            <a:avLst/>
          </a:prstGeom>
          <a:noFill/>
          <a:ln>
            <a:noFill/>
          </a:ln>
        </p:spPr>
      </p:pic>
      <p:pic>
        <p:nvPicPr>
          <p:cNvPr id="6" name="图片 5">
            <a:extLst>
              <a:ext uri="{FF2B5EF4-FFF2-40B4-BE49-F238E27FC236}">
                <a16:creationId xmlns:a16="http://schemas.microsoft.com/office/drawing/2014/main" id="{73D22CD0-5E62-46C2-9F22-54182416EB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9425" y="2228860"/>
            <a:ext cx="1480590" cy="1979860"/>
          </a:xfrm>
          <a:prstGeom prst="rect">
            <a:avLst/>
          </a:prstGeom>
        </p:spPr>
      </p:pic>
    </p:spTree>
    <p:extLst>
      <p:ext uri="{BB962C8B-B14F-4D97-AF65-F5344CB8AC3E}">
        <p14:creationId xmlns:p14="http://schemas.microsoft.com/office/powerpoint/2010/main" val="18248107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2D2426-E8FF-49C6-ABED-0EC7590499F8}"/>
              </a:ext>
            </a:extLst>
          </p:cNvPr>
          <p:cNvSpPr>
            <a:spLocks noGrp="1"/>
          </p:cNvSpPr>
          <p:nvPr>
            <p:ph type="title"/>
          </p:nvPr>
        </p:nvSpPr>
        <p:spPr>
          <a:xfrm>
            <a:off x="130800" y="601370"/>
            <a:ext cx="8882400" cy="821400"/>
          </a:xfrm>
        </p:spPr>
        <p:txBody>
          <a:bodyPr/>
          <a:lstStyle/>
          <a:p>
            <a:r>
              <a:rPr lang="en-US" altLang="zh-CN" sz="4400" dirty="0"/>
              <a:t>Task 2 Upload the Program</a:t>
            </a:r>
            <a:endParaRPr lang="zh-CN" altLang="en-US" sz="4400" dirty="0"/>
          </a:p>
        </p:txBody>
      </p:sp>
      <p:sp>
        <p:nvSpPr>
          <p:cNvPr id="3" name="文本占位符 2">
            <a:extLst>
              <a:ext uri="{FF2B5EF4-FFF2-40B4-BE49-F238E27FC236}">
                <a16:creationId xmlns:a16="http://schemas.microsoft.com/office/drawing/2014/main" id="{01A358B8-4CD0-4948-945A-42E320ACA8FE}"/>
              </a:ext>
            </a:extLst>
          </p:cNvPr>
          <p:cNvSpPr>
            <a:spLocks noGrp="1"/>
          </p:cNvSpPr>
          <p:nvPr>
            <p:ph type="body" idx="4294967295"/>
          </p:nvPr>
        </p:nvSpPr>
        <p:spPr>
          <a:xfrm>
            <a:off x="311700" y="1429917"/>
            <a:ext cx="8520600" cy="3302700"/>
          </a:xfrm>
        </p:spPr>
        <p:txBody>
          <a:bodyPr/>
          <a:lstStyle/>
          <a:p>
            <a:r>
              <a:rPr lang="en-US" altLang="zh-CN" dirty="0"/>
              <a:t>Choose the</a:t>
            </a:r>
            <a:br>
              <a:rPr lang="en-US" altLang="zh-CN" dirty="0"/>
            </a:br>
            <a:r>
              <a:rPr lang="en-US" altLang="zh-CN" dirty="0">
                <a:latin typeface="Arial Black" panose="020B0A04020102020204" pitchFamily="34" charset="0"/>
              </a:rPr>
              <a:t>Upload</a:t>
            </a:r>
            <a:r>
              <a:rPr lang="en-US" altLang="zh-CN" dirty="0"/>
              <a:t> mode</a:t>
            </a:r>
            <a:endParaRPr lang="zh-CN" altLang="en-US" dirty="0">
              <a:latin typeface="Arial Black" panose="020B0A04020102020204" pitchFamily="34" charset="0"/>
            </a:endParaRPr>
          </a:p>
        </p:txBody>
      </p:sp>
      <p:grpSp>
        <p:nvGrpSpPr>
          <p:cNvPr id="5" name="组合 4">
            <a:extLst>
              <a:ext uri="{FF2B5EF4-FFF2-40B4-BE49-F238E27FC236}">
                <a16:creationId xmlns:a16="http://schemas.microsoft.com/office/drawing/2014/main" id="{5DE0F83E-6D97-4789-B326-00D47DFF2198}"/>
              </a:ext>
            </a:extLst>
          </p:cNvPr>
          <p:cNvGrpSpPr/>
          <p:nvPr/>
        </p:nvGrpSpPr>
        <p:grpSpPr>
          <a:xfrm>
            <a:off x="4339073" y="1429916"/>
            <a:ext cx="3026079" cy="3302701"/>
            <a:chOff x="5122845" y="958313"/>
            <a:chExt cx="3458080" cy="3774193"/>
          </a:xfrm>
        </p:grpSpPr>
        <p:pic>
          <p:nvPicPr>
            <p:cNvPr id="7" name="图片 6">
              <a:extLst>
                <a:ext uri="{FF2B5EF4-FFF2-40B4-BE49-F238E27FC236}">
                  <a16:creationId xmlns:a16="http://schemas.microsoft.com/office/drawing/2014/main" id="{002D1713-FCFF-46E4-B09A-ACD3638A75D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122845" y="958313"/>
              <a:ext cx="3458080" cy="3774193"/>
            </a:xfrm>
            <a:prstGeom prst="rect">
              <a:avLst/>
            </a:prstGeom>
            <a:effectLst>
              <a:softEdge rad="31750"/>
            </a:effectLst>
          </p:spPr>
        </p:pic>
        <p:sp>
          <p:nvSpPr>
            <p:cNvPr id="8" name="矩形: 圆角 7">
              <a:extLst>
                <a:ext uri="{FF2B5EF4-FFF2-40B4-BE49-F238E27FC236}">
                  <a16:creationId xmlns:a16="http://schemas.microsoft.com/office/drawing/2014/main" id="{6B82740A-48A2-4041-92F5-2667A2B43A67}"/>
                </a:ext>
              </a:extLst>
            </p:cNvPr>
            <p:cNvSpPr/>
            <p:nvPr/>
          </p:nvSpPr>
          <p:spPr>
            <a:xfrm>
              <a:off x="5695718" y="3877937"/>
              <a:ext cx="900000" cy="792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37805155-AB8B-4A3B-A1CA-75EE747594B8}"/>
                </a:ext>
              </a:extLst>
            </p:cNvPr>
            <p:cNvSpPr/>
            <p:nvPr/>
          </p:nvSpPr>
          <p:spPr>
            <a:xfrm>
              <a:off x="7019097" y="1768696"/>
              <a:ext cx="1512000" cy="360000"/>
            </a:xfrm>
            <a:prstGeom prst="roundRect">
              <a:avLst/>
            </a:prstGeom>
            <a:noFill/>
            <a:ln w="3810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715017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66E2693E-D8FD-4B10-A15F-BC8C44F62922}"/>
              </a:ext>
            </a:extLst>
          </p:cNvPr>
          <p:cNvSpPr>
            <a:spLocks noGrp="1"/>
          </p:cNvSpPr>
          <p:nvPr>
            <p:ph type="body" idx="4294967295"/>
          </p:nvPr>
        </p:nvSpPr>
        <p:spPr>
          <a:xfrm>
            <a:off x="623400" y="631967"/>
            <a:ext cx="8520600" cy="3302700"/>
          </a:xfrm>
        </p:spPr>
        <p:txBody>
          <a:bodyPr/>
          <a:lstStyle/>
          <a:p>
            <a:r>
              <a:rPr lang="en-US" altLang="zh-CN" dirty="0"/>
              <a:t>Find and construct the scripts below:</a:t>
            </a:r>
            <a:endParaRPr lang="zh-CN" altLang="en-US" dirty="0"/>
          </a:p>
        </p:txBody>
      </p:sp>
      <p:grpSp>
        <p:nvGrpSpPr>
          <p:cNvPr id="16" name="组合 15">
            <a:extLst>
              <a:ext uri="{FF2B5EF4-FFF2-40B4-BE49-F238E27FC236}">
                <a16:creationId xmlns:a16="http://schemas.microsoft.com/office/drawing/2014/main" id="{3EB27C05-6F08-42CD-9630-33C99B7E8E5E}"/>
              </a:ext>
            </a:extLst>
          </p:cNvPr>
          <p:cNvGrpSpPr/>
          <p:nvPr/>
        </p:nvGrpSpPr>
        <p:grpSpPr>
          <a:xfrm>
            <a:off x="723595" y="1219852"/>
            <a:ext cx="2762250" cy="1368689"/>
            <a:chOff x="602157" y="1205600"/>
            <a:chExt cx="2762250" cy="1368689"/>
          </a:xfrm>
        </p:grpSpPr>
        <p:pic>
          <p:nvPicPr>
            <p:cNvPr id="5" name="图片 4">
              <a:extLst>
                <a:ext uri="{FF2B5EF4-FFF2-40B4-BE49-F238E27FC236}">
                  <a16:creationId xmlns:a16="http://schemas.microsoft.com/office/drawing/2014/main" id="{35CDA957-EF4D-4C28-89DE-34141455EB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157" y="1205600"/>
              <a:ext cx="2762250" cy="885825"/>
            </a:xfrm>
            <a:prstGeom prst="rect">
              <a:avLst/>
            </a:prstGeom>
          </p:spPr>
        </p:pic>
        <p:sp>
          <p:nvSpPr>
            <p:cNvPr id="14" name="文本框 13">
              <a:extLst>
                <a:ext uri="{FF2B5EF4-FFF2-40B4-BE49-F238E27FC236}">
                  <a16:creationId xmlns:a16="http://schemas.microsoft.com/office/drawing/2014/main" id="{D2E0F9C5-105E-421F-BDE6-3FECE3425A05}"/>
                </a:ext>
              </a:extLst>
            </p:cNvPr>
            <p:cNvSpPr txBox="1"/>
            <p:nvPr/>
          </p:nvSpPr>
          <p:spPr>
            <a:xfrm>
              <a:off x="993282" y="1926289"/>
              <a:ext cx="1980000" cy="648000"/>
            </a:xfrm>
            <a:prstGeom prst="rect">
              <a:avLst/>
            </a:prstGeom>
            <a:noFill/>
          </p:spPr>
          <p:txBody>
            <a:bodyPr wrap="square" rtlCol="0" anchor="ctr">
              <a:noAutofit/>
            </a:bodyPr>
            <a:lstStyle/>
            <a:p>
              <a:pPr algn="ctr"/>
              <a:r>
                <a:rPr lang="en-US" altLang="zh-CN" sz="3600" dirty="0">
                  <a:solidFill>
                    <a:srgbClr val="FFBF00"/>
                  </a:solidFill>
                  <a:latin typeface="Arial Black" panose="020B0A04020102020204" pitchFamily="34" charset="0"/>
                </a:rPr>
                <a:t>Events</a:t>
              </a:r>
              <a:endParaRPr lang="zh-CN" altLang="en-US" sz="3600" dirty="0">
                <a:solidFill>
                  <a:srgbClr val="FFBF00"/>
                </a:solidFill>
                <a:latin typeface="Arial Black" panose="020B0A04020102020204" pitchFamily="34" charset="0"/>
              </a:endParaRPr>
            </a:p>
          </p:txBody>
        </p:sp>
      </p:grpSp>
      <p:grpSp>
        <p:nvGrpSpPr>
          <p:cNvPr id="17" name="组合 16">
            <a:extLst>
              <a:ext uri="{FF2B5EF4-FFF2-40B4-BE49-F238E27FC236}">
                <a16:creationId xmlns:a16="http://schemas.microsoft.com/office/drawing/2014/main" id="{6A264AED-CC2C-4820-9B97-93FF15A3F507}"/>
              </a:ext>
            </a:extLst>
          </p:cNvPr>
          <p:cNvGrpSpPr/>
          <p:nvPr/>
        </p:nvGrpSpPr>
        <p:grpSpPr>
          <a:xfrm>
            <a:off x="844720" y="2798161"/>
            <a:ext cx="2520000" cy="1753663"/>
            <a:chOff x="723282" y="2960181"/>
            <a:chExt cx="2520000" cy="1753663"/>
          </a:xfrm>
        </p:grpSpPr>
        <p:pic>
          <p:nvPicPr>
            <p:cNvPr id="7" name="图片 6">
              <a:extLst>
                <a:ext uri="{FF2B5EF4-FFF2-40B4-BE49-F238E27FC236}">
                  <a16:creationId xmlns:a16="http://schemas.microsoft.com/office/drawing/2014/main" id="{5CBC9DCB-A2F1-4D78-B07E-896B1B4FDC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6032" y="2960181"/>
              <a:ext cx="1714500" cy="1181100"/>
            </a:xfrm>
            <a:prstGeom prst="rect">
              <a:avLst/>
            </a:prstGeom>
          </p:spPr>
        </p:pic>
        <p:sp>
          <p:nvSpPr>
            <p:cNvPr id="15" name="文本框 14">
              <a:extLst>
                <a:ext uri="{FF2B5EF4-FFF2-40B4-BE49-F238E27FC236}">
                  <a16:creationId xmlns:a16="http://schemas.microsoft.com/office/drawing/2014/main" id="{A191D93F-455B-4172-AEEE-7B211752E98A}"/>
                </a:ext>
              </a:extLst>
            </p:cNvPr>
            <p:cNvSpPr txBox="1"/>
            <p:nvPr/>
          </p:nvSpPr>
          <p:spPr>
            <a:xfrm>
              <a:off x="723282" y="4065844"/>
              <a:ext cx="2520000" cy="648000"/>
            </a:xfrm>
            <a:prstGeom prst="rect">
              <a:avLst/>
            </a:prstGeom>
            <a:noFill/>
          </p:spPr>
          <p:txBody>
            <a:bodyPr wrap="square" rtlCol="0" anchor="ctr">
              <a:noAutofit/>
            </a:bodyPr>
            <a:lstStyle/>
            <a:p>
              <a:pPr algn="ctr"/>
              <a:r>
                <a:rPr lang="en-US" altLang="zh-CN" sz="3600" dirty="0">
                  <a:solidFill>
                    <a:srgbClr val="FFAB19"/>
                  </a:solidFill>
                  <a:latin typeface="Arial Black" panose="020B0A04020102020204" pitchFamily="34" charset="0"/>
                </a:rPr>
                <a:t>Control</a:t>
              </a:r>
              <a:endParaRPr lang="zh-CN" altLang="en-US" sz="3600" dirty="0">
                <a:solidFill>
                  <a:srgbClr val="FFAB19"/>
                </a:solidFill>
                <a:latin typeface="Arial Black" panose="020B0A04020102020204" pitchFamily="34" charset="0"/>
              </a:endParaRPr>
            </a:p>
          </p:txBody>
        </p:sp>
      </p:grpSp>
      <p:grpSp>
        <p:nvGrpSpPr>
          <p:cNvPr id="20" name="组合 19">
            <a:extLst>
              <a:ext uri="{FF2B5EF4-FFF2-40B4-BE49-F238E27FC236}">
                <a16:creationId xmlns:a16="http://schemas.microsoft.com/office/drawing/2014/main" id="{566D2EB8-4704-4A3F-AB3E-20BA8F7FC52E}"/>
              </a:ext>
            </a:extLst>
          </p:cNvPr>
          <p:cNvGrpSpPr/>
          <p:nvPr/>
        </p:nvGrpSpPr>
        <p:grpSpPr>
          <a:xfrm>
            <a:off x="4134617" y="1377014"/>
            <a:ext cx="4276725" cy="1208988"/>
            <a:chOff x="4031083" y="1362762"/>
            <a:chExt cx="4276725" cy="1208988"/>
          </a:xfrm>
        </p:grpSpPr>
        <p:pic>
          <p:nvPicPr>
            <p:cNvPr id="11" name="图片 10">
              <a:extLst>
                <a:ext uri="{FF2B5EF4-FFF2-40B4-BE49-F238E27FC236}">
                  <a16:creationId xmlns:a16="http://schemas.microsoft.com/office/drawing/2014/main" id="{40D83732-38C1-434B-A9A4-C6CCAE05E7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1083" y="1362762"/>
              <a:ext cx="4276725" cy="571500"/>
            </a:xfrm>
            <a:prstGeom prst="rect">
              <a:avLst/>
            </a:prstGeom>
          </p:spPr>
        </p:pic>
        <p:sp>
          <p:nvSpPr>
            <p:cNvPr id="18" name="文本框 17">
              <a:extLst>
                <a:ext uri="{FF2B5EF4-FFF2-40B4-BE49-F238E27FC236}">
                  <a16:creationId xmlns:a16="http://schemas.microsoft.com/office/drawing/2014/main" id="{050A71A8-5C2C-4674-B3A8-314AF8249C61}"/>
                </a:ext>
              </a:extLst>
            </p:cNvPr>
            <p:cNvSpPr txBox="1"/>
            <p:nvPr/>
          </p:nvSpPr>
          <p:spPr>
            <a:xfrm>
              <a:off x="4909445" y="1923750"/>
              <a:ext cx="2520000" cy="648000"/>
            </a:xfrm>
            <a:prstGeom prst="rect">
              <a:avLst/>
            </a:prstGeom>
            <a:noFill/>
          </p:spPr>
          <p:txBody>
            <a:bodyPr wrap="square" rtlCol="0" anchor="ctr">
              <a:noAutofit/>
            </a:bodyPr>
            <a:lstStyle/>
            <a:p>
              <a:pPr algn="ctr"/>
              <a:r>
                <a:rPr lang="en-US" altLang="zh-CN" sz="3600" dirty="0">
                  <a:solidFill>
                    <a:srgbClr val="4CBFE6"/>
                  </a:solidFill>
                  <a:latin typeface="Arial Black" panose="020B0A04020102020204" pitchFamily="34" charset="0"/>
                </a:rPr>
                <a:t>Sensing</a:t>
              </a:r>
              <a:endParaRPr lang="zh-CN" altLang="en-US" sz="3600" dirty="0">
                <a:solidFill>
                  <a:srgbClr val="4CBFE6"/>
                </a:solidFill>
                <a:latin typeface="Arial Black" panose="020B0A04020102020204" pitchFamily="34" charset="0"/>
              </a:endParaRPr>
            </a:p>
          </p:txBody>
        </p:sp>
      </p:grpSp>
      <p:grpSp>
        <p:nvGrpSpPr>
          <p:cNvPr id="21" name="组合 20">
            <a:extLst>
              <a:ext uri="{FF2B5EF4-FFF2-40B4-BE49-F238E27FC236}">
                <a16:creationId xmlns:a16="http://schemas.microsoft.com/office/drawing/2014/main" id="{B86CC2C1-5C87-47AB-AB2C-899D94A46D4E}"/>
              </a:ext>
            </a:extLst>
          </p:cNvPr>
          <p:cNvGrpSpPr/>
          <p:nvPr/>
        </p:nvGrpSpPr>
        <p:grpSpPr>
          <a:xfrm>
            <a:off x="4020317" y="3289593"/>
            <a:ext cx="4505325" cy="1238744"/>
            <a:chOff x="4031083" y="3417381"/>
            <a:chExt cx="4505325" cy="1238744"/>
          </a:xfrm>
        </p:grpSpPr>
        <p:pic>
          <p:nvPicPr>
            <p:cNvPr id="13" name="图片 12">
              <a:extLst>
                <a:ext uri="{FF2B5EF4-FFF2-40B4-BE49-F238E27FC236}">
                  <a16:creationId xmlns:a16="http://schemas.microsoft.com/office/drawing/2014/main" id="{9C618954-29AB-4278-A72B-459621BD54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31083" y="3417381"/>
              <a:ext cx="4505325" cy="723900"/>
            </a:xfrm>
            <a:prstGeom prst="rect">
              <a:avLst/>
            </a:prstGeom>
          </p:spPr>
        </p:pic>
        <p:sp>
          <p:nvSpPr>
            <p:cNvPr id="19" name="文本框 18">
              <a:extLst>
                <a:ext uri="{FF2B5EF4-FFF2-40B4-BE49-F238E27FC236}">
                  <a16:creationId xmlns:a16="http://schemas.microsoft.com/office/drawing/2014/main" id="{0DC1999F-E523-43AD-A341-5E7C1D10BD7B}"/>
                </a:ext>
              </a:extLst>
            </p:cNvPr>
            <p:cNvSpPr txBox="1"/>
            <p:nvPr/>
          </p:nvSpPr>
          <p:spPr>
            <a:xfrm>
              <a:off x="5023745" y="4008125"/>
              <a:ext cx="2520000" cy="648000"/>
            </a:xfrm>
            <a:prstGeom prst="rect">
              <a:avLst/>
            </a:prstGeom>
            <a:noFill/>
          </p:spPr>
          <p:txBody>
            <a:bodyPr wrap="square" rtlCol="0" anchor="ctr">
              <a:noAutofit/>
            </a:bodyPr>
            <a:lstStyle/>
            <a:p>
              <a:pPr algn="ctr"/>
              <a:r>
                <a:rPr lang="en-US" altLang="zh-CN" sz="3600" dirty="0">
                  <a:solidFill>
                    <a:srgbClr val="C846EB"/>
                  </a:solidFill>
                  <a:latin typeface="Arial Black" panose="020B0A04020102020204" pitchFamily="34" charset="0"/>
                </a:rPr>
                <a:t>Show</a:t>
              </a:r>
              <a:endParaRPr lang="zh-CN" altLang="en-US" sz="3600" dirty="0">
                <a:solidFill>
                  <a:srgbClr val="C846EB"/>
                </a:solidFill>
                <a:latin typeface="Arial Black" panose="020B0A04020102020204" pitchFamily="34" charset="0"/>
              </a:endParaRPr>
            </a:p>
          </p:txBody>
        </p:sp>
      </p:grpSp>
    </p:spTree>
    <p:extLst>
      <p:ext uri="{BB962C8B-B14F-4D97-AF65-F5344CB8AC3E}">
        <p14:creationId xmlns:p14="http://schemas.microsoft.com/office/powerpoint/2010/main" val="379587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39ADE5-F1F8-49BC-847C-B1D0F00F52A9}"/>
              </a:ext>
            </a:extLst>
          </p:cNvPr>
          <p:cNvSpPr>
            <a:spLocks noGrp="1"/>
          </p:cNvSpPr>
          <p:nvPr>
            <p:ph type="title"/>
          </p:nvPr>
        </p:nvSpPr>
        <p:spPr>
          <a:xfrm>
            <a:off x="130800" y="572342"/>
            <a:ext cx="8882400" cy="821400"/>
          </a:xfrm>
        </p:spPr>
        <p:txBody>
          <a:bodyPr/>
          <a:lstStyle/>
          <a:p>
            <a:r>
              <a:rPr lang="en-US" altLang="zh-CN" dirty="0"/>
              <a:t>Tasks in this lesson</a:t>
            </a:r>
            <a:endParaRPr lang="zh-CN" altLang="en-US" dirty="0"/>
          </a:p>
        </p:txBody>
      </p:sp>
      <p:sp>
        <p:nvSpPr>
          <p:cNvPr id="3" name="文本占位符 2">
            <a:extLst>
              <a:ext uri="{FF2B5EF4-FFF2-40B4-BE49-F238E27FC236}">
                <a16:creationId xmlns:a16="http://schemas.microsoft.com/office/drawing/2014/main" id="{F6C034AF-EF34-4DAF-A2D2-C90A406A3509}"/>
              </a:ext>
            </a:extLst>
          </p:cNvPr>
          <p:cNvSpPr>
            <a:spLocks noGrp="1"/>
          </p:cNvSpPr>
          <p:nvPr>
            <p:ph type="body" idx="4294967295"/>
          </p:nvPr>
        </p:nvSpPr>
        <p:spPr>
          <a:xfrm>
            <a:off x="311700" y="1421310"/>
            <a:ext cx="8520600" cy="3302700"/>
          </a:xfrm>
        </p:spPr>
        <p:txBody>
          <a:bodyPr/>
          <a:lstStyle/>
          <a:p>
            <a:pPr>
              <a:spcAft>
                <a:spcPts val="2400"/>
              </a:spcAft>
              <a:buFont typeface="Wingdings" panose="05000000000000000000" pitchFamily="2" charset="2"/>
              <a:buChar char="p"/>
            </a:pPr>
            <a:r>
              <a:rPr lang="en-US" altLang="zh-CN" sz="2800" dirty="0">
                <a:latin typeface="Arial" panose="020B0604020202020204" pitchFamily="34" charset="0"/>
                <a:cs typeface="Arial" panose="020B0604020202020204" pitchFamily="34" charset="0"/>
              </a:rPr>
              <a:t> Recall the Input function</a:t>
            </a:r>
            <a:endParaRPr lang="en-US" altLang="zh-CN" sz="2800" i="1" dirty="0">
              <a:latin typeface="Arial" panose="020B0604020202020204" pitchFamily="34" charset="0"/>
              <a:cs typeface="Arial" panose="020B0604020202020204" pitchFamily="34" charset="0"/>
            </a:endParaRPr>
          </a:p>
          <a:p>
            <a:pPr>
              <a:spcAft>
                <a:spcPts val="2400"/>
              </a:spcAft>
              <a:buFont typeface="Wingdings" panose="05000000000000000000" pitchFamily="2" charset="2"/>
              <a:buChar char="p"/>
            </a:pPr>
            <a:r>
              <a:rPr lang="en-US" altLang="zh-CN" sz="2800" dirty="0">
                <a:latin typeface="Arial" panose="020B0604020202020204" pitchFamily="34" charset="0"/>
                <a:cs typeface="Arial" panose="020B0604020202020204" pitchFamily="34" charset="0"/>
              </a:rPr>
              <a:t> Understand the Output function</a:t>
            </a:r>
          </a:p>
          <a:p>
            <a:pPr>
              <a:buFont typeface="Wingdings" panose="05000000000000000000" pitchFamily="2" charset="2"/>
              <a:buChar char="p"/>
            </a:pPr>
            <a:r>
              <a:rPr lang="zh-CN" altLang="en-US" sz="2800" dirty="0">
                <a:latin typeface="Arial" panose="020B0604020202020204" pitchFamily="34" charset="0"/>
                <a:cs typeface="Arial" panose="020B0604020202020204" pitchFamily="34" charset="0"/>
              </a:rPr>
              <a:t> </a:t>
            </a:r>
            <a:r>
              <a:rPr lang="en-US" altLang="zh-CN" sz="2800" dirty="0">
                <a:latin typeface="Arial" panose="020B0604020202020204" pitchFamily="34" charset="0"/>
                <a:cs typeface="Arial" panose="020B0604020202020204" pitchFamily="34" charset="0"/>
              </a:rPr>
              <a:t>Explore the use of Light Sensor</a:t>
            </a:r>
            <a:endParaRPr lang="zh-CN" altLang="en-US" sz="2800" dirty="0">
              <a:latin typeface="Arial" panose="020B0604020202020204" pitchFamily="34" charset="0"/>
              <a:cs typeface="Arial" panose="020B0604020202020204" pitchFamily="34" charset="0"/>
            </a:endParaRPr>
          </a:p>
        </p:txBody>
      </p:sp>
      <p:pic>
        <p:nvPicPr>
          <p:cNvPr id="5" name="图片 4">
            <a:extLst>
              <a:ext uri="{FF2B5EF4-FFF2-40B4-BE49-F238E27FC236}">
                <a16:creationId xmlns:a16="http://schemas.microsoft.com/office/drawing/2014/main" id="{E3D0B653-460B-46FF-A0E1-B74A4BAFE7E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19371" y="2993542"/>
            <a:ext cx="2612929" cy="1577616"/>
          </a:xfrm>
          <a:prstGeom prst="rect">
            <a:avLst/>
          </a:prstGeom>
        </p:spPr>
      </p:pic>
    </p:spTree>
    <p:extLst>
      <p:ext uri="{BB962C8B-B14F-4D97-AF65-F5344CB8AC3E}">
        <p14:creationId xmlns:p14="http://schemas.microsoft.com/office/powerpoint/2010/main" val="31353615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66E2693E-D8FD-4B10-A15F-BC8C44F62922}"/>
              </a:ext>
            </a:extLst>
          </p:cNvPr>
          <p:cNvSpPr>
            <a:spLocks noGrp="1"/>
          </p:cNvSpPr>
          <p:nvPr>
            <p:ph type="body" idx="4294967295"/>
          </p:nvPr>
        </p:nvSpPr>
        <p:spPr>
          <a:xfrm>
            <a:off x="427814" y="544898"/>
            <a:ext cx="8520600" cy="3302700"/>
          </a:xfrm>
        </p:spPr>
        <p:txBody>
          <a:bodyPr/>
          <a:lstStyle/>
          <a:p>
            <a:r>
              <a:rPr lang="en-US" altLang="zh-CN" dirty="0"/>
              <a:t>Check the port you connect:</a:t>
            </a:r>
            <a:endParaRPr lang="zh-CN" altLang="en-US" dirty="0"/>
          </a:p>
        </p:txBody>
      </p:sp>
      <p:grpSp>
        <p:nvGrpSpPr>
          <p:cNvPr id="8" name="组合 7">
            <a:extLst>
              <a:ext uri="{FF2B5EF4-FFF2-40B4-BE49-F238E27FC236}">
                <a16:creationId xmlns:a16="http://schemas.microsoft.com/office/drawing/2014/main" id="{30A0D090-E771-4247-966E-29D59EBD3434}"/>
              </a:ext>
            </a:extLst>
          </p:cNvPr>
          <p:cNvGrpSpPr/>
          <p:nvPr/>
        </p:nvGrpSpPr>
        <p:grpSpPr>
          <a:xfrm>
            <a:off x="519113" y="1092114"/>
            <a:ext cx="8105775" cy="2028825"/>
            <a:chOff x="519113" y="924674"/>
            <a:chExt cx="8105775" cy="2028825"/>
          </a:xfrm>
        </p:grpSpPr>
        <p:pic>
          <p:nvPicPr>
            <p:cNvPr id="22" name="图片 21">
              <a:extLst>
                <a:ext uri="{FF2B5EF4-FFF2-40B4-BE49-F238E27FC236}">
                  <a16:creationId xmlns:a16="http://schemas.microsoft.com/office/drawing/2014/main" id="{65740FA3-26ED-4FA7-8CEF-4CC86DCDF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113" y="924674"/>
              <a:ext cx="8105775" cy="2028825"/>
            </a:xfrm>
            <a:prstGeom prst="rect">
              <a:avLst/>
            </a:prstGeom>
          </p:spPr>
        </p:pic>
        <p:sp>
          <p:nvSpPr>
            <p:cNvPr id="2" name="矩形: 圆角 1">
              <a:extLst>
                <a:ext uri="{FF2B5EF4-FFF2-40B4-BE49-F238E27FC236}">
                  <a16:creationId xmlns:a16="http://schemas.microsoft.com/office/drawing/2014/main" id="{8063B921-6902-4F1A-8B8A-A1AB9AC35B01}"/>
                </a:ext>
              </a:extLst>
            </p:cNvPr>
            <p:cNvSpPr/>
            <p:nvPr/>
          </p:nvSpPr>
          <p:spPr>
            <a:xfrm>
              <a:off x="2060154" y="2027222"/>
              <a:ext cx="936000" cy="576000"/>
            </a:xfrm>
            <a:prstGeom prst="roundRect">
              <a:avLst/>
            </a:prstGeom>
            <a:noFill/>
            <a:ln w="5715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EDCACD4C-B871-4631-BDC7-CA224D676336}"/>
              </a:ext>
            </a:extLst>
          </p:cNvPr>
          <p:cNvGrpSpPr/>
          <p:nvPr/>
        </p:nvGrpSpPr>
        <p:grpSpPr>
          <a:xfrm>
            <a:off x="2897215" y="2736146"/>
            <a:ext cx="3349571" cy="2160000"/>
            <a:chOff x="2897215" y="2568706"/>
            <a:chExt cx="3349571" cy="2160000"/>
          </a:xfrm>
        </p:grpSpPr>
        <p:pic>
          <p:nvPicPr>
            <p:cNvPr id="25" name="图片 24">
              <a:extLst>
                <a:ext uri="{FF2B5EF4-FFF2-40B4-BE49-F238E27FC236}">
                  <a16:creationId xmlns:a16="http://schemas.microsoft.com/office/drawing/2014/main" id="{9DF44B96-5B83-4AB4-8C45-CED13F086E07}"/>
                </a:ext>
              </a:extLst>
            </p:cNvPr>
            <p:cNvPicPr>
              <a:picLocks noChangeAspect="1"/>
            </p:cNvPicPr>
            <p:nvPr/>
          </p:nvPicPr>
          <p:blipFill rotWithShape="1">
            <a:blip r:embed="rId4" r:link="rId5">
              <a:extLst>
                <a:ext uri="{28A0092B-C50C-407E-A947-70E740481C1C}">
                  <a14:useLocalDpi xmlns:a14="http://schemas.microsoft.com/office/drawing/2010/main" val="0"/>
                </a:ext>
              </a:extLst>
            </a:blip>
            <a:srcRect l="12019" t="13509" b="15046"/>
            <a:stretch>
              <a:fillRect/>
            </a:stretch>
          </p:blipFill>
          <p:spPr>
            <a:xfrm>
              <a:off x="2897215" y="2568706"/>
              <a:ext cx="3349571" cy="2160000"/>
            </a:xfrm>
            <a:prstGeom prst="rect">
              <a:avLst/>
            </a:prstGeom>
          </p:spPr>
        </p:pic>
        <p:sp>
          <p:nvSpPr>
            <p:cNvPr id="24" name="矩形: 圆角 23">
              <a:extLst>
                <a:ext uri="{FF2B5EF4-FFF2-40B4-BE49-F238E27FC236}">
                  <a16:creationId xmlns:a16="http://schemas.microsoft.com/office/drawing/2014/main" id="{44CD86B4-6A5E-44C9-8297-25E7E0DF30D8}"/>
                </a:ext>
              </a:extLst>
            </p:cNvPr>
            <p:cNvSpPr/>
            <p:nvPr/>
          </p:nvSpPr>
          <p:spPr>
            <a:xfrm>
              <a:off x="4118473" y="4270755"/>
              <a:ext cx="432000" cy="432000"/>
            </a:xfrm>
            <a:prstGeom prst="roundRect">
              <a:avLst/>
            </a:prstGeom>
            <a:noFill/>
            <a:ln w="57150">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弧形 3">
            <a:extLst>
              <a:ext uri="{FF2B5EF4-FFF2-40B4-BE49-F238E27FC236}">
                <a16:creationId xmlns:a16="http://schemas.microsoft.com/office/drawing/2014/main" id="{B5B8BAED-A17E-44B1-BC96-6D1608347E75}"/>
              </a:ext>
            </a:extLst>
          </p:cNvPr>
          <p:cNvSpPr/>
          <p:nvPr/>
        </p:nvSpPr>
        <p:spPr>
          <a:xfrm rot="5400000" flipV="1">
            <a:off x="2528154" y="857049"/>
            <a:ext cx="3668617" cy="3668617"/>
          </a:xfrm>
          <a:prstGeom prst="arc">
            <a:avLst>
              <a:gd name="adj1" fmla="val 16200000"/>
              <a:gd name="adj2" fmla="val 21029554"/>
            </a:avLst>
          </a:prstGeom>
          <a:ln w="57150">
            <a:solidFill>
              <a:srgbClr val="F59E1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6B27A6FE-5640-458C-8F08-E074D6294947}"/>
              </a:ext>
            </a:extLst>
          </p:cNvPr>
          <p:cNvSpPr txBox="1"/>
          <p:nvPr/>
        </p:nvSpPr>
        <p:spPr>
          <a:xfrm>
            <a:off x="6420958" y="2976600"/>
            <a:ext cx="2833399" cy="1593385"/>
          </a:xfrm>
          <a:prstGeom prst="rect">
            <a:avLst/>
          </a:prstGeom>
          <a:noFill/>
        </p:spPr>
        <p:txBody>
          <a:bodyPr wrap="square" rtlCol="0">
            <a:spAutoFit/>
          </a:bodyPr>
          <a:lstStyle/>
          <a:p>
            <a:pPr>
              <a:lnSpc>
                <a:spcPct val="125000"/>
              </a:lnSpc>
            </a:pPr>
            <a:r>
              <a:rPr lang="en-US" altLang="zh-CN" sz="2000" dirty="0"/>
              <a:t>Here hides a Light Sensor.</a:t>
            </a:r>
            <a:r>
              <a:rPr lang="zh-CN" altLang="en-US" sz="2000" dirty="0"/>
              <a:t> </a:t>
            </a:r>
            <a:r>
              <a:rPr lang="en-US" altLang="zh-CN" sz="2000" dirty="0"/>
              <a:t>It</a:t>
            </a:r>
            <a:r>
              <a:rPr lang="zh-CN" altLang="en-US" sz="2000" dirty="0"/>
              <a:t> </a:t>
            </a:r>
            <a:r>
              <a:rPr lang="en-US" altLang="zh-CN" sz="2000" dirty="0"/>
              <a:t>can</a:t>
            </a:r>
            <a:r>
              <a:rPr lang="zh-CN" altLang="en-US" sz="2000" dirty="0"/>
              <a:t> </a:t>
            </a:r>
            <a:r>
              <a:rPr lang="en-US" altLang="zh-CN" sz="2000" dirty="0"/>
              <a:t>help</a:t>
            </a:r>
            <a:r>
              <a:rPr lang="zh-CN" altLang="en-US" sz="2000" dirty="0"/>
              <a:t> </a:t>
            </a:r>
            <a:r>
              <a:rPr lang="en-US" altLang="zh-CN" sz="2000" dirty="0" err="1"/>
              <a:t>mBot</a:t>
            </a:r>
            <a:r>
              <a:rPr lang="zh-CN" altLang="en-US" sz="2000" dirty="0"/>
              <a:t> </a:t>
            </a:r>
            <a:r>
              <a:rPr lang="en-US" altLang="zh-CN" sz="2000" dirty="0"/>
              <a:t>“feel” the brightness.</a:t>
            </a:r>
            <a:endParaRPr lang="zh-CN" altLang="en-US" sz="2000" dirty="0"/>
          </a:p>
        </p:txBody>
      </p:sp>
      <p:sp>
        <p:nvSpPr>
          <p:cNvPr id="26" name="文本框 25">
            <a:extLst>
              <a:ext uri="{FF2B5EF4-FFF2-40B4-BE49-F238E27FC236}">
                <a16:creationId xmlns:a16="http://schemas.microsoft.com/office/drawing/2014/main" id="{FA6AFC0E-3968-4C3A-B571-C9D5C46A79C8}"/>
              </a:ext>
            </a:extLst>
          </p:cNvPr>
          <p:cNvSpPr txBox="1"/>
          <p:nvPr/>
        </p:nvSpPr>
        <p:spPr>
          <a:xfrm>
            <a:off x="674445" y="3467929"/>
            <a:ext cx="2172755" cy="823944"/>
          </a:xfrm>
          <a:prstGeom prst="rect">
            <a:avLst/>
          </a:prstGeom>
          <a:noFill/>
        </p:spPr>
        <p:txBody>
          <a:bodyPr wrap="square" rtlCol="0">
            <a:spAutoFit/>
          </a:bodyPr>
          <a:lstStyle/>
          <a:p>
            <a:pPr>
              <a:lnSpc>
                <a:spcPct val="125000"/>
              </a:lnSpc>
            </a:pPr>
            <a:r>
              <a:rPr lang="en-US" altLang="zh-CN" sz="2000" dirty="0"/>
              <a:t>Should be the same port</a:t>
            </a:r>
            <a:endParaRPr lang="zh-CN" altLang="en-US" sz="2000" dirty="0"/>
          </a:p>
        </p:txBody>
      </p:sp>
    </p:spTree>
    <p:extLst>
      <p:ext uri="{BB962C8B-B14F-4D97-AF65-F5344CB8AC3E}">
        <p14:creationId xmlns:p14="http://schemas.microsoft.com/office/powerpoint/2010/main" val="30475759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27BFC4-475F-4757-9585-DFB501217844}"/>
              </a:ext>
            </a:extLst>
          </p:cNvPr>
          <p:cNvSpPr>
            <a:spLocks noGrp="1"/>
          </p:cNvSpPr>
          <p:nvPr>
            <p:ph type="title"/>
          </p:nvPr>
        </p:nvSpPr>
        <p:spPr>
          <a:xfrm>
            <a:off x="130800" y="591104"/>
            <a:ext cx="8882400" cy="821400"/>
          </a:xfrm>
        </p:spPr>
        <p:txBody>
          <a:bodyPr/>
          <a:lstStyle/>
          <a:p>
            <a:r>
              <a:rPr lang="en-US" altLang="zh-CN" dirty="0"/>
              <a:t>Task 2 Upload the Program</a:t>
            </a:r>
            <a:endParaRPr lang="zh-CN" altLang="en-US" dirty="0"/>
          </a:p>
        </p:txBody>
      </p:sp>
      <p:sp>
        <p:nvSpPr>
          <p:cNvPr id="3" name="文本占位符 2">
            <a:extLst>
              <a:ext uri="{FF2B5EF4-FFF2-40B4-BE49-F238E27FC236}">
                <a16:creationId xmlns:a16="http://schemas.microsoft.com/office/drawing/2014/main" id="{6CFE3F2D-C555-44A3-83F9-E1CD58A7798E}"/>
              </a:ext>
            </a:extLst>
          </p:cNvPr>
          <p:cNvSpPr>
            <a:spLocks noGrp="1"/>
          </p:cNvSpPr>
          <p:nvPr>
            <p:ph type="body" idx="4294967295"/>
          </p:nvPr>
        </p:nvSpPr>
        <p:spPr>
          <a:xfrm>
            <a:off x="311700" y="1412504"/>
            <a:ext cx="8520600" cy="3302700"/>
          </a:xfrm>
        </p:spPr>
        <p:txBody>
          <a:bodyPr/>
          <a:lstStyle/>
          <a:p>
            <a:r>
              <a:rPr lang="en-US" altLang="zh-CN" dirty="0">
                <a:latin typeface="Arial Black" panose="020B0A04020102020204" pitchFamily="34" charset="0"/>
              </a:rPr>
              <a:t>Question:</a:t>
            </a:r>
            <a:r>
              <a:rPr lang="en-US" altLang="zh-CN" dirty="0"/>
              <a:t> Point out the </a:t>
            </a:r>
            <a:r>
              <a:rPr lang="en-US" altLang="zh-CN" dirty="0">
                <a:latin typeface="Arial Black" panose="020B0A04020102020204" pitchFamily="34" charset="0"/>
              </a:rPr>
              <a:t>Input</a:t>
            </a:r>
            <a:r>
              <a:rPr lang="en-US" altLang="zh-CN" dirty="0"/>
              <a:t> and </a:t>
            </a:r>
            <a:r>
              <a:rPr lang="en-US" altLang="zh-CN" dirty="0">
                <a:latin typeface="Arial Black" panose="020B0A04020102020204" pitchFamily="34" charset="0"/>
              </a:rPr>
              <a:t>Output</a:t>
            </a:r>
            <a:r>
              <a:rPr lang="en-US" altLang="zh-CN" dirty="0"/>
              <a:t> in this demo</a:t>
            </a:r>
            <a:endParaRPr lang="zh-CN" altLang="en-US" dirty="0"/>
          </a:p>
        </p:txBody>
      </p:sp>
      <p:grpSp>
        <p:nvGrpSpPr>
          <p:cNvPr id="19" name="组合 18">
            <a:extLst>
              <a:ext uri="{FF2B5EF4-FFF2-40B4-BE49-F238E27FC236}">
                <a16:creationId xmlns:a16="http://schemas.microsoft.com/office/drawing/2014/main" id="{E4931F2C-2BA4-466B-8991-7C8FC241153D}"/>
              </a:ext>
            </a:extLst>
          </p:cNvPr>
          <p:cNvGrpSpPr/>
          <p:nvPr/>
        </p:nvGrpSpPr>
        <p:grpSpPr>
          <a:xfrm>
            <a:off x="656059" y="2359737"/>
            <a:ext cx="7831882" cy="2015833"/>
            <a:chOff x="656059" y="2732422"/>
            <a:chExt cx="7831882" cy="2015833"/>
          </a:xfrm>
        </p:grpSpPr>
        <p:grpSp>
          <p:nvGrpSpPr>
            <p:cNvPr id="13" name="组合 12">
              <a:extLst>
                <a:ext uri="{FF2B5EF4-FFF2-40B4-BE49-F238E27FC236}">
                  <a16:creationId xmlns:a16="http://schemas.microsoft.com/office/drawing/2014/main" id="{F65C014C-A2BF-47EB-A3D8-651796EAB11B}"/>
                </a:ext>
              </a:extLst>
            </p:cNvPr>
            <p:cNvGrpSpPr/>
            <p:nvPr/>
          </p:nvGrpSpPr>
          <p:grpSpPr>
            <a:xfrm>
              <a:off x="656059" y="2732422"/>
              <a:ext cx="7831882" cy="900000"/>
              <a:chOff x="496869" y="2567170"/>
              <a:chExt cx="7831882" cy="900000"/>
            </a:xfrm>
          </p:grpSpPr>
          <p:sp>
            <p:nvSpPr>
              <p:cNvPr id="5" name="矩形: 圆角 4">
                <a:extLst>
                  <a:ext uri="{FF2B5EF4-FFF2-40B4-BE49-F238E27FC236}">
                    <a16:creationId xmlns:a16="http://schemas.microsoft.com/office/drawing/2014/main" id="{32C72FF4-B358-4A18-9B0D-A5603801B2F5}"/>
                  </a:ext>
                </a:extLst>
              </p:cNvPr>
              <p:cNvSpPr/>
              <p:nvPr/>
            </p:nvSpPr>
            <p:spPr>
              <a:xfrm>
                <a:off x="496869" y="2567170"/>
                <a:ext cx="1620000" cy="900000"/>
              </a:xfrm>
              <a:prstGeom prst="roundRect">
                <a:avLst/>
              </a:prstGeom>
              <a:solidFill>
                <a:srgbClr val="2B6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effectLst>
                      <a:outerShdw blurRad="38100" dist="38100" dir="2700000" algn="tl">
                        <a:srgbClr val="000000">
                          <a:alpha val="43137"/>
                        </a:srgbClr>
                      </a:outerShdw>
                    </a:effectLst>
                    <a:latin typeface="Arial Black" panose="020B0A04020102020204" pitchFamily="34" charset="0"/>
                  </a:rPr>
                  <a:t>Light Sensor</a:t>
                </a:r>
                <a:endParaRPr lang="zh-CN" altLang="en-US" sz="2400" dirty="0">
                  <a:effectLst>
                    <a:outerShdw blurRad="38100" dist="38100" dir="2700000" algn="tl">
                      <a:srgbClr val="000000">
                        <a:alpha val="43137"/>
                      </a:srgbClr>
                    </a:outerShdw>
                  </a:effectLst>
                  <a:latin typeface="Arial Black" panose="020B0A04020102020204" pitchFamily="34" charset="0"/>
                </a:endParaRPr>
              </a:p>
            </p:txBody>
          </p:sp>
          <p:sp>
            <p:nvSpPr>
              <p:cNvPr id="6" name="矩形: 圆角 5">
                <a:extLst>
                  <a:ext uri="{FF2B5EF4-FFF2-40B4-BE49-F238E27FC236}">
                    <a16:creationId xmlns:a16="http://schemas.microsoft.com/office/drawing/2014/main" id="{DE731B5A-69B0-4B99-9922-0B37F34EEF2C}"/>
                  </a:ext>
                </a:extLst>
              </p:cNvPr>
              <p:cNvSpPr/>
              <p:nvPr/>
            </p:nvSpPr>
            <p:spPr>
              <a:xfrm>
                <a:off x="3602809" y="2567170"/>
                <a:ext cx="1620000" cy="900000"/>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err="1">
                    <a:effectLst>
                      <a:outerShdw blurRad="38100" dist="38100" dir="2700000" algn="tl">
                        <a:srgbClr val="000000">
                          <a:alpha val="43137"/>
                        </a:srgbClr>
                      </a:outerShdw>
                    </a:effectLst>
                    <a:latin typeface="Arial Black" panose="020B0A04020102020204" pitchFamily="34" charset="0"/>
                  </a:rPr>
                  <a:t>mBlock</a:t>
                </a:r>
                <a:endParaRPr lang="zh-CN" altLang="en-US" sz="2400" dirty="0">
                  <a:effectLst>
                    <a:outerShdw blurRad="38100" dist="38100" dir="2700000" algn="tl">
                      <a:srgbClr val="000000">
                        <a:alpha val="43137"/>
                      </a:srgbClr>
                    </a:outerShdw>
                  </a:effectLst>
                  <a:latin typeface="Arial Black" panose="020B0A04020102020204" pitchFamily="34" charset="0"/>
                </a:endParaRPr>
              </a:p>
            </p:txBody>
          </p:sp>
          <p:sp>
            <p:nvSpPr>
              <p:cNvPr id="7" name="矩形: 圆角 6">
                <a:extLst>
                  <a:ext uri="{FF2B5EF4-FFF2-40B4-BE49-F238E27FC236}">
                    <a16:creationId xmlns:a16="http://schemas.microsoft.com/office/drawing/2014/main" id="{75291517-7841-4B62-A043-B7E6DBC98D70}"/>
                  </a:ext>
                </a:extLst>
              </p:cNvPr>
              <p:cNvSpPr/>
              <p:nvPr/>
            </p:nvSpPr>
            <p:spPr>
              <a:xfrm>
                <a:off x="6708751" y="2567170"/>
                <a:ext cx="1620000" cy="900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effectLst>
                      <a:outerShdw blurRad="38100" dist="38100" dir="2700000" algn="tl">
                        <a:srgbClr val="000000">
                          <a:alpha val="43137"/>
                        </a:srgbClr>
                      </a:outerShdw>
                    </a:effectLst>
                    <a:latin typeface="Arial Black" panose="020B0A04020102020204" pitchFamily="34" charset="0"/>
                  </a:rPr>
                  <a:t>LED Panel</a:t>
                </a:r>
                <a:endParaRPr lang="zh-CN" altLang="en-US" sz="2400" dirty="0">
                  <a:effectLst>
                    <a:outerShdw blurRad="38100" dist="38100" dir="2700000" algn="tl">
                      <a:srgbClr val="000000">
                        <a:alpha val="43137"/>
                      </a:srgbClr>
                    </a:outerShdw>
                  </a:effectLst>
                  <a:latin typeface="Arial Black" panose="020B0A04020102020204" pitchFamily="34" charset="0"/>
                </a:endParaRPr>
              </a:p>
            </p:txBody>
          </p:sp>
          <p:sp>
            <p:nvSpPr>
              <p:cNvPr id="11" name="箭头: 下 10">
                <a:extLst>
                  <a:ext uri="{FF2B5EF4-FFF2-40B4-BE49-F238E27FC236}">
                    <a16:creationId xmlns:a16="http://schemas.microsoft.com/office/drawing/2014/main" id="{8B6057F4-02B4-47B2-999A-008B5C26BB1F}"/>
                  </a:ext>
                </a:extLst>
              </p:cNvPr>
              <p:cNvSpPr/>
              <p:nvPr/>
            </p:nvSpPr>
            <p:spPr>
              <a:xfrm rot="16200000">
                <a:off x="2589839" y="2657171"/>
                <a:ext cx="540000" cy="720000"/>
              </a:xfrm>
              <a:prstGeom prst="downArrow">
                <a:avLst/>
              </a:prstGeom>
              <a:solidFill>
                <a:srgbClr val="EF6C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下 11">
                <a:extLst>
                  <a:ext uri="{FF2B5EF4-FFF2-40B4-BE49-F238E27FC236}">
                    <a16:creationId xmlns:a16="http://schemas.microsoft.com/office/drawing/2014/main" id="{C6BA6F5E-49A9-4F7E-A617-E9755963F4B1}"/>
                  </a:ext>
                </a:extLst>
              </p:cNvPr>
              <p:cNvSpPr/>
              <p:nvPr/>
            </p:nvSpPr>
            <p:spPr>
              <a:xfrm rot="16200000">
                <a:off x="5695779" y="2657171"/>
                <a:ext cx="540000" cy="720000"/>
              </a:xfrm>
              <a:prstGeom prst="downArrow">
                <a:avLst/>
              </a:prstGeom>
              <a:solidFill>
                <a:srgbClr val="EF6C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a:extLst>
                <a:ext uri="{FF2B5EF4-FFF2-40B4-BE49-F238E27FC236}">
                  <a16:creationId xmlns:a16="http://schemas.microsoft.com/office/drawing/2014/main" id="{5C9B52EF-2735-4A10-BE1E-6CF7D076C07E}"/>
                </a:ext>
              </a:extLst>
            </p:cNvPr>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19024" y="4018626"/>
              <a:ext cx="894069" cy="462401"/>
            </a:xfrm>
            <a:prstGeom prst="rect">
              <a:avLst/>
            </a:prstGeom>
          </p:spPr>
        </p:pic>
        <p:pic>
          <p:nvPicPr>
            <p:cNvPr id="16" name="图片 15">
              <a:extLst>
                <a:ext uri="{FF2B5EF4-FFF2-40B4-BE49-F238E27FC236}">
                  <a16:creationId xmlns:a16="http://schemas.microsoft.com/office/drawing/2014/main" id="{698A347B-40B8-4536-8B86-1177E4B0AE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9960" y="3751399"/>
              <a:ext cx="745474" cy="996856"/>
            </a:xfrm>
            <a:prstGeom prst="rect">
              <a:avLst/>
            </a:prstGeom>
          </p:spPr>
        </p:pic>
        <p:pic>
          <p:nvPicPr>
            <p:cNvPr id="18" name="图片 17">
              <a:extLst>
                <a:ext uri="{FF2B5EF4-FFF2-40B4-BE49-F238E27FC236}">
                  <a16:creationId xmlns:a16="http://schemas.microsoft.com/office/drawing/2014/main" id="{EDB2A029-5118-4176-9623-7579126E8E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25106" y="3932990"/>
              <a:ext cx="693787" cy="693787"/>
            </a:xfrm>
            <a:prstGeom prst="rect">
              <a:avLst/>
            </a:prstGeom>
          </p:spPr>
        </p:pic>
      </p:grpSp>
    </p:spTree>
    <p:extLst>
      <p:ext uri="{BB962C8B-B14F-4D97-AF65-F5344CB8AC3E}">
        <p14:creationId xmlns:p14="http://schemas.microsoft.com/office/powerpoint/2010/main" val="32058838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5DBADA8-3FDE-4A7E-A0E3-1593F953E15D}"/>
              </a:ext>
            </a:extLst>
          </p:cNvPr>
          <p:cNvSpPr>
            <a:spLocks noGrp="1"/>
          </p:cNvSpPr>
          <p:nvPr>
            <p:ph type="title"/>
          </p:nvPr>
        </p:nvSpPr>
        <p:spPr>
          <a:xfrm>
            <a:off x="1029832" y="1228457"/>
            <a:ext cx="4686900" cy="1792800"/>
          </a:xfrm>
        </p:spPr>
        <p:txBody>
          <a:bodyPr/>
          <a:lstStyle/>
          <a:p>
            <a:r>
              <a:rPr lang="en-US" altLang="zh-CN" dirty="0"/>
              <a:t>Practice</a:t>
            </a:r>
            <a:endParaRPr lang="zh-CN" altLang="en-US" dirty="0"/>
          </a:p>
        </p:txBody>
      </p:sp>
    </p:spTree>
    <p:extLst>
      <p:ext uri="{BB962C8B-B14F-4D97-AF65-F5344CB8AC3E}">
        <p14:creationId xmlns:p14="http://schemas.microsoft.com/office/powerpoint/2010/main" val="2877386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1EF939-93EF-4BD9-95FD-BA8A24FB6D36}"/>
              </a:ext>
            </a:extLst>
          </p:cNvPr>
          <p:cNvSpPr>
            <a:spLocks noGrp="1"/>
          </p:cNvSpPr>
          <p:nvPr>
            <p:ph type="title"/>
          </p:nvPr>
        </p:nvSpPr>
        <p:spPr>
          <a:xfrm>
            <a:off x="130800" y="601370"/>
            <a:ext cx="8882400" cy="821400"/>
          </a:xfrm>
        </p:spPr>
        <p:txBody>
          <a:bodyPr/>
          <a:lstStyle/>
          <a:p>
            <a:r>
              <a:rPr lang="en-US" altLang="zh-CN" dirty="0"/>
              <a:t>Task 3 Light up </a:t>
            </a:r>
            <a:r>
              <a:rPr lang="en-US" altLang="zh-CN" dirty="0" err="1"/>
              <a:t>mBot</a:t>
            </a:r>
            <a:endParaRPr lang="zh-CN" altLang="en-US" dirty="0"/>
          </a:p>
        </p:txBody>
      </p:sp>
      <p:sp>
        <p:nvSpPr>
          <p:cNvPr id="3" name="文本占位符 2">
            <a:extLst>
              <a:ext uri="{FF2B5EF4-FFF2-40B4-BE49-F238E27FC236}">
                <a16:creationId xmlns:a16="http://schemas.microsoft.com/office/drawing/2014/main" id="{F55B4603-D1A4-43EA-8593-311B2B41ACC7}"/>
              </a:ext>
            </a:extLst>
          </p:cNvPr>
          <p:cNvSpPr>
            <a:spLocks noGrp="1"/>
          </p:cNvSpPr>
          <p:nvPr>
            <p:ph type="body" idx="4294967295"/>
          </p:nvPr>
        </p:nvSpPr>
        <p:spPr>
          <a:xfrm>
            <a:off x="311700" y="1546200"/>
            <a:ext cx="8520600" cy="3302700"/>
          </a:xfrm>
        </p:spPr>
        <p:txBody>
          <a:bodyPr/>
          <a:lstStyle/>
          <a:p>
            <a:pPr>
              <a:spcAft>
                <a:spcPts val="2400"/>
              </a:spcAft>
            </a:pPr>
            <a:r>
              <a:rPr lang="en-US" altLang="zh-CN" dirty="0"/>
              <a:t>Use different Events Scripts to trigger the LEDs on </a:t>
            </a:r>
            <a:r>
              <a:rPr lang="en-US" altLang="zh-CN" dirty="0" err="1"/>
              <a:t>mCore</a:t>
            </a:r>
            <a:r>
              <a:rPr lang="en-US" altLang="zh-CN" dirty="0"/>
              <a:t>:</a:t>
            </a:r>
          </a:p>
          <a:p>
            <a:r>
              <a:rPr lang="en-US" altLang="zh-CN" dirty="0"/>
              <a:t>Choose the </a:t>
            </a:r>
            <a:r>
              <a:rPr lang="en-US" altLang="zh-CN" dirty="0">
                <a:latin typeface="Arial Black" panose="020B0A04020102020204" pitchFamily="34" charset="0"/>
              </a:rPr>
              <a:t>Live</a:t>
            </a:r>
            <a:br>
              <a:rPr lang="en-US" altLang="zh-CN" dirty="0"/>
            </a:br>
            <a:r>
              <a:rPr lang="en-US" altLang="zh-CN" dirty="0"/>
              <a:t>mode in </a:t>
            </a:r>
            <a:r>
              <a:rPr lang="en-US" altLang="zh-CN" dirty="0" err="1"/>
              <a:t>mBlock</a:t>
            </a:r>
            <a:endParaRPr lang="zh-CN" altLang="en-US" dirty="0"/>
          </a:p>
        </p:txBody>
      </p:sp>
      <p:pic>
        <p:nvPicPr>
          <p:cNvPr id="4" name="图片 3">
            <a:extLst>
              <a:ext uri="{FF2B5EF4-FFF2-40B4-BE49-F238E27FC236}">
                <a16:creationId xmlns:a16="http://schemas.microsoft.com/office/drawing/2014/main" id="{9F67AF61-A400-4BBE-ABEE-849E94D656A6}"/>
              </a:ext>
            </a:extLst>
          </p:cNvPr>
          <p:cNvPicPr>
            <a:picLocks noChangeAspect="1"/>
          </p:cNvPicPr>
          <p:nvPr/>
        </p:nvPicPr>
        <p:blipFill rotWithShape="1">
          <a:blip r:embed="rId3">
            <a:extLst>
              <a:ext uri="{28A0092B-C50C-407E-A947-70E740481C1C}">
                <a14:useLocalDpi xmlns:a14="http://schemas.microsoft.com/office/drawing/2010/main" val="0"/>
              </a:ext>
            </a:extLst>
          </a:blip>
          <a:srcRect l="13882" t="13704" b="16431"/>
          <a:stretch/>
        </p:blipFill>
        <p:spPr>
          <a:xfrm>
            <a:off x="5101595" y="2206171"/>
            <a:ext cx="3600226" cy="2542498"/>
          </a:xfrm>
          <a:prstGeom prst="rect">
            <a:avLst/>
          </a:prstGeom>
        </p:spPr>
      </p:pic>
    </p:spTree>
    <p:extLst>
      <p:ext uri="{BB962C8B-B14F-4D97-AF65-F5344CB8AC3E}">
        <p14:creationId xmlns:p14="http://schemas.microsoft.com/office/powerpoint/2010/main" val="21417382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569B1B-7C22-43E4-97A4-4E90247014D3}"/>
              </a:ext>
            </a:extLst>
          </p:cNvPr>
          <p:cNvSpPr>
            <a:spLocks noGrp="1"/>
          </p:cNvSpPr>
          <p:nvPr>
            <p:ph type="title"/>
          </p:nvPr>
        </p:nvSpPr>
        <p:spPr>
          <a:xfrm>
            <a:off x="1022575" y="1228457"/>
            <a:ext cx="4686900" cy="1792800"/>
          </a:xfrm>
        </p:spPr>
        <p:txBody>
          <a:bodyPr/>
          <a:lstStyle/>
          <a:p>
            <a:r>
              <a:rPr lang="en-US" altLang="zh-CN" dirty="0"/>
              <a:t>Wrap Up</a:t>
            </a:r>
            <a:endParaRPr lang="zh-CN" altLang="en-US" dirty="0"/>
          </a:p>
        </p:txBody>
      </p:sp>
    </p:spTree>
    <p:extLst>
      <p:ext uri="{BB962C8B-B14F-4D97-AF65-F5344CB8AC3E}">
        <p14:creationId xmlns:p14="http://schemas.microsoft.com/office/powerpoint/2010/main" val="40512999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2CBF4A0-B055-4678-B3AF-CD6652976775}"/>
              </a:ext>
            </a:extLst>
          </p:cNvPr>
          <p:cNvSpPr txBox="1"/>
          <p:nvPr/>
        </p:nvSpPr>
        <p:spPr>
          <a:xfrm>
            <a:off x="2465155" y="809408"/>
            <a:ext cx="3327094" cy="1889748"/>
          </a:xfrm>
          <a:prstGeom prst="rect">
            <a:avLst/>
          </a:prstGeom>
          <a:noFill/>
        </p:spPr>
        <p:txBody>
          <a:bodyPr wrap="square" rtlCol="0">
            <a:spAutoFit/>
          </a:bodyPr>
          <a:lstStyle/>
          <a:p>
            <a:pPr algn="ctr">
              <a:lnSpc>
                <a:spcPct val="114000"/>
              </a:lnSpc>
              <a:spcAft>
                <a:spcPts val="1600"/>
              </a:spcAft>
            </a:pPr>
            <a:r>
              <a:rPr lang="en-US" altLang="zh-CN" sz="2000" b="1" dirty="0">
                <a:latin typeface="Arial" panose="020B0604020202020204" pitchFamily="34" charset="0"/>
                <a:cs typeface="Arial" panose="020B0604020202020204" pitchFamily="34" charset="0"/>
              </a:rPr>
              <a:t>Keywords</a:t>
            </a:r>
          </a:p>
          <a:p>
            <a:pPr>
              <a:spcAft>
                <a:spcPts val="1600"/>
              </a:spcAft>
            </a:pPr>
            <a:r>
              <a:rPr lang="en-US" altLang="zh-CN" sz="1800" b="1" dirty="0">
                <a:latin typeface="Arial" panose="020B0604020202020204" pitchFamily="34" charset="0"/>
                <a:cs typeface="Arial" panose="020B0604020202020204" pitchFamily="34" charset="0"/>
              </a:rPr>
              <a:t>    Output Device</a:t>
            </a:r>
          </a:p>
          <a:p>
            <a:pPr>
              <a:spcAft>
                <a:spcPts val="1600"/>
              </a:spcAft>
            </a:pPr>
            <a:r>
              <a:rPr lang="en-US" altLang="zh-CN" sz="1800" b="1" dirty="0">
                <a:latin typeface="Arial" panose="020B0604020202020204" pitchFamily="34" charset="0"/>
                <a:cs typeface="Arial" panose="020B0604020202020204" pitchFamily="34" charset="0"/>
              </a:rPr>
              <a:t>    LED Blubs</a:t>
            </a:r>
          </a:p>
          <a:p>
            <a:pPr>
              <a:spcAft>
                <a:spcPts val="1600"/>
              </a:spcAft>
            </a:pPr>
            <a:r>
              <a:rPr lang="en-US" altLang="zh-CN" sz="1800" b="1" dirty="0">
                <a:latin typeface="Arial" panose="020B0604020202020204" pitchFamily="34" charset="0"/>
                <a:cs typeface="Arial" panose="020B0604020202020204" pitchFamily="34" charset="0"/>
              </a:rPr>
              <a:t>    Light Sensor</a:t>
            </a:r>
          </a:p>
        </p:txBody>
      </p:sp>
    </p:spTree>
    <p:extLst>
      <p:ext uri="{BB962C8B-B14F-4D97-AF65-F5344CB8AC3E}">
        <p14:creationId xmlns:p14="http://schemas.microsoft.com/office/powerpoint/2010/main" val="9905982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37090" y="1235714"/>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Clean Up</a:t>
            </a:r>
            <a:endParaRPr lang="zh-CN" altLang="en-US" sz="7200" dirty="0"/>
          </a:p>
        </p:txBody>
      </p:sp>
    </p:spTree>
    <p:extLst>
      <p:ext uri="{BB962C8B-B14F-4D97-AF65-F5344CB8AC3E}">
        <p14:creationId xmlns:p14="http://schemas.microsoft.com/office/powerpoint/2010/main" val="895566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95606-9B8D-4CDB-8989-776AF7E59180}"/>
              </a:ext>
            </a:extLst>
          </p:cNvPr>
          <p:cNvSpPr>
            <a:spLocks noGrp="1"/>
          </p:cNvSpPr>
          <p:nvPr>
            <p:ph type="title"/>
          </p:nvPr>
        </p:nvSpPr>
        <p:spPr>
          <a:xfrm>
            <a:off x="1029832" y="1193621"/>
            <a:ext cx="4686900" cy="1792800"/>
          </a:xfrm>
        </p:spPr>
        <p:txBody>
          <a:bodyPr/>
          <a:lstStyle/>
          <a:p>
            <a:r>
              <a:rPr lang="en-US" altLang="zh-CN" dirty="0"/>
              <a:t>Warm Up</a:t>
            </a:r>
            <a:endParaRPr lang="zh-CN" altLang="en-US" dirty="0"/>
          </a:p>
        </p:txBody>
      </p:sp>
    </p:spTree>
    <p:extLst>
      <p:ext uri="{BB962C8B-B14F-4D97-AF65-F5344CB8AC3E}">
        <p14:creationId xmlns:p14="http://schemas.microsoft.com/office/powerpoint/2010/main" val="4292737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43C3C5-BAA5-4F47-A8BE-9EDB1B2F18F6}"/>
              </a:ext>
            </a:extLst>
          </p:cNvPr>
          <p:cNvSpPr>
            <a:spLocks noGrp="1"/>
          </p:cNvSpPr>
          <p:nvPr>
            <p:ph type="title"/>
          </p:nvPr>
        </p:nvSpPr>
        <p:spPr>
          <a:xfrm>
            <a:off x="130800" y="608627"/>
            <a:ext cx="8882400" cy="821400"/>
          </a:xfrm>
        </p:spPr>
        <p:txBody>
          <a:bodyPr/>
          <a:lstStyle/>
          <a:p>
            <a:r>
              <a:rPr lang="en-US" altLang="zh-CN" dirty="0"/>
              <a:t>Your Chat Bot Project</a:t>
            </a:r>
            <a:endParaRPr lang="zh-CN" altLang="en-US" dirty="0"/>
          </a:p>
        </p:txBody>
      </p:sp>
      <p:sp>
        <p:nvSpPr>
          <p:cNvPr id="4" name="文本占位符 3">
            <a:extLst>
              <a:ext uri="{FF2B5EF4-FFF2-40B4-BE49-F238E27FC236}">
                <a16:creationId xmlns:a16="http://schemas.microsoft.com/office/drawing/2014/main" id="{DA2EDB78-FDB8-4434-83C8-7870F5CFC1C9}"/>
              </a:ext>
            </a:extLst>
          </p:cNvPr>
          <p:cNvSpPr>
            <a:spLocks noGrp="1"/>
          </p:cNvSpPr>
          <p:nvPr>
            <p:ph type="body" idx="4294967295"/>
          </p:nvPr>
        </p:nvSpPr>
        <p:spPr>
          <a:xfrm>
            <a:off x="311700" y="1560713"/>
            <a:ext cx="8520600" cy="3302700"/>
          </a:xfrm>
        </p:spPr>
        <p:txBody>
          <a:bodyPr/>
          <a:lstStyle/>
          <a:p>
            <a:pPr>
              <a:spcAft>
                <a:spcPts val="3200"/>
              </a:spcAft>
            </a:pPr>
            <a:r>
              <a:rPr lang="en-US" altLang="zh-CN" sz="2800" dirty="0"/>
              <a:t>How did you make the bot talk?</a:t>
            </a:r>
            <a:br>
              <a:rPr lang="en-US" altLang="zh-CN" sz="2800" dirty="0"/>
            </a:br>
            <a:r>
              <a:rPr lang="en-US" altLang="zh-CN" sz="2800" dirty="0"/>
              <a:t>(Tip: The speech/thought bubble)</a:t>
            </a:r>
          </a:p>
          <a:p>
            <a:r>
              <a:rPr lang="en-US" altLang="zh-CN" sz="2800" dirty="0"/>
              <a:t>What kind of script did you use to develop the interactive chatting effect?</a:t>
            </a:r>
            <a:endParaRPr lang="zh-CN" altLang="en-US" sz="2800" dirty="0"/>
          </a:p>
        </p:txBody>
      </p:sp>
    </p:spTree>
    <p:extLst>
      <p:ext uri="{BB962C8B-B14F-4D97-AF65-F5344CB8AC3E}">
        <p14:creationId xmlns:p14="http://schemas.microsoft.com/office/powerpoint/2010/main" val="1556133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6266913-8529-4CEC-8686-5BC82C9FCBEC}"/>
              </a:ext>
            </a:extLst>
          </p:cNvPr>
          <p:cNvSpPr>
            <a:spLocks noGrp="1"/>
          </p:cNvSpPr>
          <p:nvPr>
            <p:ph type="title"/>
          </p:nvPr>
        </p:nvSpPr>
        <p:spPr>
          <a:xfrm>
            <a:off x="1022575" y="1235714"/>
            <a:ext cx="4686900" cy="1792800"/>
          </a:xfrm>
        </p:spPr>
        <p:txBody>
          <a:bodyPr/>
          <a:lstStyle/>
          <a:p>
            <a:r>
              <a:rPr lang="en-US" altLang="zh-CN" dirty="0"/>
              <a:t>Phase 1</a:t>
            </a:r>
            <a:endParaRPr lang="zh-CN" altLang="en-US" dirty="0"/>
          </a:p>
        </p:txBody>
      </p:sp>
    </p:spTree>
    <p:extLst>
      <p:ext uri="{BB962C8B-B14F-4D97-AF65-F5344CB8AC3E}">
        <p14:creationId xmlns:p14="http://schemas.microsoft.com/office/powerpoint/2010/main" val="3769809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E1184A-8E15-41A5-A956-5962B0CAC520}"/>
              </a:ext>
            </a:extLst>
          </p:cNvPr>
          <p:cNvSpPr>
            <a:spLocks noGrp="1"/>
          </p:cNvSpPr>
          <p:nvPr>
            <p:ph type="title"/>
          </p:nvPr>
        </p:nvSpPr>
        <p:spPr>
          <a:xfrm>
            <a:off x="130800" y="594590"/>
            <a:ext cx="8882400" cy="821400"/>
          </a:xfrm>
        </p:spPr>
        <p:txBody>
          <a:bodyPr/>
          <a:lstStyle/>
          <a:p>
            <a:r>
              <a:rPr lang="en-US" altLang="zh-CN" dirty="0"/>
              <a:t>Task 1 The Inputs You Know</a:t>
            </a:r>
            <a:endParaRPr lang="zh-CN" altLang="en-US" dirty="0"/>
          </a:p>
        </p:txBody>
      </p:sp>
      <p:sp>
        <p:nvSpPr>
          <p:cNvPr id="3" name="文本占位符 2">
            <a:extLst>
              <a:ext uri="{FF2B5EF4-FFF2-40B4-BE49-F238E27FC236}">
                <a16:creationId xmlns:a16="http://schemas.microsoft.com/office/drawing/2014/main" id="{C5F11DFE-783F-466A-A644-77EBB8AD8680}"/>
              </a:ext>
            </a:extLst>
          </p:cNvPr>
          <p:cNvSpPr>
            <a:spLocks noGrp="1"/>
          </p:cNvSpPr>
          <p:nvPr>
            <p:ph type="body" idx="4294967295"/>
          </p:nvPr>
        </p:nvSpPr>
        <p:spPr>
          <a:xfrm>
            <a:off x="311700" y="1553934"/>
            <a:ext cx="8520600" cy="3302700"/>
          </a:xfrm>
        </p:spPr>
        <p:txBody>
          <a:bodyPr/>
          <a:lstStyle/>
          <a:p>
            <a:pPr>
              <a:spcAft>
                <a:spcPts val="2400"/>
              </a:spcAft>
            </a:pPr>
            <a:r>
              <a:rPr lang="en-US" altLang="zh-CN" sz="2800" dirty="0"/>
              <a:t>How many input programming scripts have you learnt?</a:t>
            </a:r>
          </a:p>
          <a:p>
            <a:r>
              <a:rPr lang="en-US" altLang="zh-CN" sz="2800" dirty="0"/>
              <a:t>What are the inputs from when</a:t>
            </a:r>
            <a:br>
              <a:rPr lang="en-US" altLang="zh-CN" sz="2800" dirty="0"/>
            </a:br>
            <a:r>
              <a:rPr lang="en-US" altLang="zh-CN" sz="2800" dirty="0"/>
              <a:t>you execute the scripts?</a:t>
            </a:r>
            <a:endParaRPr lang="zh-CN" altLang="en-US" sz="2800" dirty="0"/>
          </a:p>
        </p:txBody>
      </p:sp>
      <p:pic>
        <p:nvPicPr>
          <p:cNvPr id="5" name="图片 4">
            <a:extLst>
              <a:ext uri="{FF2B5EF4-FFF2-40B4-BE49-F238E27FC236}">
                <a16:creationId xmlns:a16="http://schemas.microsoft.com/office/drawing/2014/main" id="{41C27309-62B0-4443-BFA1-019398F532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8594" y="2252617"/>
            <a:ext cx="3393706" cy="1696853"/>
          </a:xfrm>
          <a:prstGeom prst="rect">
            <a:avLst/>
          </a:prstGeom>
        </p:spPr>
      </p:pic>
    </p:spTree>
    <p:extLst>
      <p:ext uri="{BB962C8B-B14F-4D97-AF65-F5344CB8AC3E}">
        <p14:creationId xmlns:p14="http://schemas.microsoft.com/office/powerpoint/2010/main" val="1308001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ED9D4F1-1807-4BC7-A607-C7F09AE946A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97219" y="145220"/>
            <a:ext cx="4340883" cy="1947376"/>
          </a:xfrm>
          <a:prstGeom prst="rect">
            <a:avLst/>
          </a:prstGeom>
        </p:spPr>
      </p:pic>
      <p:pic>
        <p:nvPicPr>
          <p:cNvPr id="6" name="图片 5">
            <a:extLst>
              <a:ext uri="{FF2B5EF4-FFF2-40B4-BE49-F238E27FC236}">
                <a16:creationId xmlns:a16="http://schemas.microsoft.com/office/drawing/2014/main" id="{FE89F43C-D747-4F49-B771-80454A62A5E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rot="5400000" flipV="1">
            <a:off x="6277278" y="276917"/>
            <a:ext cx="1251978" cy="1828858"/>
          </a:xfrm>
          <a:prstGeom prst="rect">
            <a:avLst/>
          </a:prstGeom>
        </p:spPr>
      </p:pic>
      <p:pic>
        <p:nvPicPr>
          <p:cNvPr id="8" name="图片 7">
            <a:extLst>
              <a:ext uri="{FF2B5EF4-FFF2-40B4-BE49-F238E27FC236}">
                <a16:creationId xmlns:a16="http://schemas.microsoft.com/office/drawing/2014/main" id="{B77C264C-79B1-4D93-A442-324CFF44C0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0068" y="2153930"/>
            <a:ext cx="3371850" cy="723900"/>
          </a:xfrm>
          <a:prstGeom prst="rect">
            <a:avLst/>
          </a:prstGeom>
        </p:spPr>
      </p:pic>
      <p:pic>
        <p:nvPicPr>
          <p:cNvPr id="10" name="图片 9">
            <a:extLst>
              <a:ext uri="{FF2B5EF4-FFF2-40B4-BE49-F238E27FC236}">
                <a16:creationId xmlns:a16="http://schemas.microsoft.com/office/drawing/2014/main" id="{B49528B3-A955-4E90-8CCB-5CC9C4C3D78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47101" y="2072968"/>
            <a:ext cx="1771650" cy="885825"/>
          </a:xfrm>
          <a:prstGeom prst="rect">
            <a:avLst/>
          </a:prstGeom>
        </p:spPr>
      </p:pic>
      <p:pic>
        <p:nvPicPr>
          <p:cNvPr id="12" name="图片 11">
            <a:extLst>
              <a:ext uri="{FF2B5EF4-FFF2-40B4-BE49-F238E27FC236}">
                <a16:creationId xmlns:a16="http://schemas.microsoft.com/office/drawing/2014/main" id="{7853026B-E157-4E0B-9B5A-A0B47EF0F96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32006" y="3034646"/>
            <a:ext cx="2847975" cy="885825"/>
          </a:xfrm>
          <a:prstGeom prst="rect">
            <a:avLst/>
          </a:prstGeom>
        </p:spPr>
      </p:pic>
      <p:pic>
        <p:nvPicPr>
          <p:cNvPr id="16" name="图片 15">
            <a:extLst>
              <a:ext uri="{FF2B5EF4-FFF2-40B4-BE49-F238E27FC236}">
                <a16:creationId xmlns:a16="http://schemas.microsoft.com/office/drawing/2014/main" id="{70A05E23-5E80-433E-A322-E5558CBF83E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66114" y="3075128"/>
            <a:ext cx="2333625" cy="885825"/>
          </a:xfrm>
          <a:prstGeom prst="rect">
            <a:avLst/>
          </a:prstGeom>
        </p:spPr>
      </p:pic>
      <p:pic>
        <p:nvPicPr>
          <p:cNvPr id="18" name="图片 17">
            <a:extLst>
              <a:ext uri="{FF2B5EF4-FFF2-40B4-BE49-F238E27FC236}">
                <a16:creationId xmlns:a16="http://schemas.microsoft.com/office/drawing/2014/main" id="{8BE42E23-782E-4DE3-80BA-3C1BDDFF96F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32018" y="4077288"/>
            <a:ext cx="2647950" cy="571500"/>
          </a:xfrm>
          <a:prstGeom prst="rect">
            <a:avLst/>
          </a:prstGeom>
        </p:spPr>
      </p:pic>
      <p:pic>
        <p:nvPicPr>
          <p:cNvPr id="20" name="图片 19">
            <a:extLst>
              <a:ext uri="{FF2B5EF4-FFF2-40B4-BE49-F238E27FC236}">
                <a16:creationId xmlns:a16="http://schemas.microsoft.com/office/drawing/2014/main" id="{8087E3B8-BEA7-406E-A894-B1468188E48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51864" y="4077288"/>
            <a:ext cx="1762125" cy="571500"/>
          </a:xfrm>
          <a:prstGeom prst="rect">
            <a:avLst/>
          </a:prstGeom>
        </p:spPr>
      </p:pic>
    </p:spTree>
    <p:extLst>
      <p:ext uri="{BB962C8B-B14F-4D97-AF65-F5344CB8AC3E}">
        <p14:creationId xmlns:p14="http://schemas.microsoft.com/office/powerpoint/2010/main" val="3244361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8386C-5705-490C-AEFB-2A83D4A63D07}"/>
              </a:ext>
            </a:extLst>
          </p:cNvPr>
          <p:cNvSpPr>
            <a:spLocks noGrp="1"/>
          </p:cNvSpPr>
          <p:nvPr>
            <p:ph type="title"/>
          </p:nvPr>
        </p:nvSpPr>
        <p:spPr>
          <a:xfrm>
            <a:off x="130800" y="623142"/>
            <a:ext cx="8882400" cy="821400"/>
          </a:xfrm>
        </p:spPr>
        <p:txBody>
          <a:bodyPr/>
          <a:lstStyle/>
          <a:p>
            <a:r>
              <a:rPr lang="en-US" altLang="zh-CN" dirty="0"/>
              <a:t>Events</a:t>
            </a:r>
            <a:endParaRPr lang="zh-CN" altLang="en-US" dirty="0"/>
          </a:p>
        </p:txBody>
      </p:sp>
      <p:sp>
        <p:nvSpPr>
          <p:cNvPr id="3" name="文本占位符 2">
            <a:extLst>
              <a:ext uri="{FF2B5EF4-FFF2-40B4-BE49-F238E27FC236}">
                <a16:creationId xmlns:a16="http://schemas.microsoft.com/office/drawing/2014/main" id="{19FB94A7-3E5E-42E5-B7D2-ACB5B2BCF8F7}"/>
              </a:ext>
            </a:extLst>
          </p:cNvPr>
          <p:cNvSpPr>
            <a:spLocks noGrp="1"/>
          </p:cNvSpPr>
          <p:nvPr>
            <p:ph type="body" idx="4294967295"/>
          </p:nvPr>
        </p:nvSpPr>
        <p:spPr>
          <a:xfrm>
            <a:off x="311700" y="1371970"/>
            <a:ext cx="8520600" cy="3302700"/>
          </a:xfrm>
        </p:spPr>
        <p:txBody>
          <a:bodyPr/>
          <a:lstStyle/>
          <a:p>
            <a:r>
              <a:rPr lang="en-US" altLang="zh-CN" dirty="0"/>
              <a:t>An event is an action that can cause things to happen.</a:t>
            </a:r>
            <a:endParaRPr lang="zh-CN" altLang="en-US" dirty="0"/>
          </a:p>
        </p:txBody>
      </p:sp>
      <p:grpSp>
        <p:nvGrpSpPr>
          <p:cNvPr id="15" name="组合 14">
            <a:extLst>
              <a:ext uri="{FF2B5EF4-FFF2-40B4-BE49-F238E27FC236}">
                <a16:creationId xmlns:a16="http://schemas.microsoft.com/office/drawing/2014/main" id="{7F1C392A-B4F0-47E2-AD41-F032761BCC6B}"/>
              </a:ext>
            </a:extLst>
          </p:cNvPr>
          <p:cNvGrpSpPr/>
          <p:nvPr/>
        </p:nvGrpSpPr>
        <p:grpSpPr>
          <a:xfrm>
            <a:off x="553296" y="2273966"/>
            <a:ext cx="3656848" cy="1977208"/>
            <a:chOff x="211770" y="2661293"/>
            <a:chExt cx="3656848" cy="1977208"/>
          </a:xfrm>
        </p:grpSpPr>
        <p:pic>
          <p:nvPicPr>
            <p:cNvPr id="4" name="Google Shape;120;p16">
              <a:extLst>
                <a:ext uri="{FF2B5EF4-FFF2-40B4-BE49-F238E27FC236}">
                  <a16:creationId xmlns:a16="http://schemas.microsoft.com/office/drawing/2014/main" id="{2745C2A1-29AA-48D4-A14F-01BE2080E86C}"/>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2516507" y="2661293"/>
              <a:ext cx="1352111" cy="1977208"/>
            </a:xfrm>
            <a:prstGeom prst="rect">
              <a:avLst/>
            </a:prstGeom>
            <a:noFill/>
            <a:ln>
              <a:noFill/>
            </a:ln>
          </p:spPr>
        </p:pic>
        <p:grpSp>
          <p:nvGrpSpPr>
            <p:cNvPr id="5" name="Google Shape;122;p16">
              <a:extLst>
                <a:ext uri="{FF2B5EF4-FFF2-40B4-BE49-F238E27FC236}">
                  <a16:creationId xmlns:a16="http://schemas.microsoft.com/office/drawing/2014/main" id="{3659B930-9600-4FF2-A151-4721CBE4256C}"/>
                </a:ext>
              </a:extLst>
            </p:cNvPr>
            <p:cNvGrpSpPr/>
            <p:nvPr/>
          </p:nvGrpSpPr>
          <p:grpSpPr>
            <a:xfrm>
              <a:off x="211770" y="3014980"/>
              <a:ext cx="1680267" cy="1623521"/>
              <a:chOff x="2306847" y="1845866"/>
              <a:chExt cx="1680267" cy="1616248"/>
            </a:xfrm>
          </p:grpSpPr>
          <p:pic>
            <p:nvPicPr>
              <p:cNvPr id="6" name="Google Shape;123;p16">
                <a:extLst>
                  <a:ext uri="{FF2B5EF4-FFF2-40B4-BE49-F238E27FC236}">
                    <a16:creationId xmlns:a16="http://schemas.microsoft.com/office/drawing/2014/main" id="{60B082FB-704E-447D-B2CC-5B7193489662}"/>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306847" y="1845866"/>
                <a:ext cx="1238579" cy="1597721"/>
              </a:xfrm>
              <a:prstGeom prst="rect">
                <a:avLst/>
              </a:prstGeom>
              <a:noFill/>
              <a:ln>
                <a:noFill/>
              </a:ln>
            </p:spPr>
          </p:pic>
          <p:pic>
            <p:nvPicPr>
              <p:cNvPr id="7" name="Google Shape;124;p16">
                <a:extLst>
                  <a:ext uri="{FF2B5EF4-FFF2-40B4-BE49-F238E27FC236}">
                    <a16:creationId xmlns:a16="http://schemas.microsoft.com/office/drawing/2014/main" id="{AC6A1B2A-5C89-4EE7-9798-E9261B34C67C}"/>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3316416" y="3079446"/>
                <a:ext cx="670698" cy="382668"/>
              </a:xfrm>
              <a:prstGeom prst="rect">
                <a:avLst/>
              </a:prstGeom>
              <a:noFill/>
              <a:ln>
                <a:noFill/>
              </a:ln>
            </p:spPr>
          </p:pic>
          <p:pic>
            <p:nvPicPr>
              <p:cNvPr id="8" name="Google Shape;125;p16">
                <a:extLst>
                  <a:ext uri="{FF2B5EF4-FFF2-40B4-BE49-F238E27FC236}">
                    <a16:creationId xmlns:a16="http://schemas.microsoft.com/office/drawing/2014/main" id="{6D41C6B5-C802-4085-89FC-11C1E7260007}"/>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3368279" y="2844561"/>
                <a:ext cx="281803" cy="236575"/>
              </a:xfrm>
              <a:prstGeom prst="rect">
                <a:avLst/>
              </a:prstGeom>
              <a:noFill/>
              <a:ln>
                <a:noFill/>
              </a:ln>
            </p:spPr>
          </p:pic>
        </p:grpSp>
      </p:grpSp>
      <p:grpSp>
        <p:nvGrpSpPr>
          <p:cNvPr id="16" name="组合 15">
            <a:extLst>
              <a:ext uri="{FF2B5EF4-FFF2-40B4-BE49-F238E27FC236}">
                <a16:creationId xmlns:a16="http://schemas.microsoft.com/office/drawing/2014/main" id="{C87DE8BC-F56D-4E26-8F8A-E0D465D54E9D}"/>
              </a:ext>
            </a:extLst>
          </p:cNvPr>
          <p:cNvGrpSpPr/>
          <p:nvPr/>
        </p:nvGrpSpPr>
        <p:grpSpPr>
          <a:xfrm>
            <a:off x="4995375" y="2193370"/>
            <a:ext cx="3921015" cy="2138400"/>
            <a:chOff x="4934776" y="2500101"/>
            <a:chExt cx="3921015" cy="2138400"/>
          </a:xfrm>
        </p:grpSpPr>
        <p:pic>
          <p:nvPicPr>
            <p:cNvPr id="9" name="Google Shape;153;p18">
              <a:extLst>
                <a:ext uri="{FF2B5EF4-FFF2-40B4-BE49-F238E27FC236}">
                  <a16:creationId xmlns:a16="http://schemas.microsoft.com/office/drawing/2014/main" id="{49748D0E-6C59-4892-83BA-5520DAF3F8E8}"/>
                </a:ext>
              </a:extLst>
            </p:cNvPr>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7122492" y="2500101"/>
              <a:ext cx="1733299" cy="2138400"/>
            </a:xfrm>
            <a:prstGeom prst="rect">
              <a:avLst/>
            </a:prstGeom>
            <a:noFill/>
            <a:ln>
              <a:noFill/>
            </a:ln>
          </p:spPr>
        </p:pic>
        <p:grpSp>
          <p:nvGrpSpPr>
            <p:cNvPr id="14" name="组合 13">
              <a:extLst>
                <a:ext uri="{FF2B5EF4-FFF2-40B4-BE49-F238E27FC236}">
                  <a16:creationId xmlns:a16="http://schemas.microsoft.com/office/drawing/2014/main" id="{6587E221-48B7-4FAD-9105-022E35CC9777}"/>
                </a:ext>
              </a:extLst>
            </p:cNvPr>
            <p:cNvGrpSpPr/>
            <p:nvPr/>
          </p:nvGrpSpPr>
          <p:grpSpPr>
            <a:xfrm>
              <a:off x="4934776" y="2930854"/>
              <a:ext cx="1815450" cy="1707647"/>
              <a:chOff x="4572000" y="2672386"/>
              <a:chExt cx="1815450" cy="1707647"/>
            </a:xfrm>
          </p:grpSpPr>
          <p:pic>
            <p:nvPicPr>
              <p:cNvPr id="10" name="Google Shape;154;p18">
                <a:extLst>
                  <a:ext uri="{FF2B5EF4-FFF2-40B4-BE49-F238E27FC236}">
                    <a16:creationId xmlns:a16="http://schemas.microsoft.com/office/drawing/2014/main" id="{126B741D-EF22-47C6-A5ED-E71F033C00DA}"/>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5589064" y="3920365"/>
                <a:ext cx="670698" cy="382668"/>
              </a:xfrm>
              <a:prstGeom prst="rect">
                <a:avLst/>
              </a:prstGeom>
              <a:noFill/>
              <a:ln>
                <a:noFill/>
              </a:ln>
            </p:spPr>
          </p:pic>
          <p:pic>
            <p:nvPicPr>
              <p:cNvPr id="11" name="Google Shape;155;p18">
                <a:extLst>
                  <a:ext uri="{FF2B5EF4-FFF2-40B4-BE49-F238E27FC236}">
                    <a16:creationId xmlns:a16="http://schemas.microsoft.com/office/drawing/2014/main" id="{C019CE59-E043-45D7-9F45-09748E82A566}"/>
                  </a:ext>
                </a:extLst>
              </p:cNvPr>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4572000" y="2672386"/>
                <a:ext cx="1305431" cy="1623600"/>
              </a:xfrm>
              <a:prstGeom prst="rect">
                <a:avLst/>
              </a:prstGeom>
              <a:noFill/>
              <a:ln>
                <a:noFill/>
              </a:ln>
            </p:spPr>
          </p:pic>
          <p:pic>
            <p:nvPicPr>
              <p:cNvPr id="12" name="Google Shape;156;p18">
                <a:extLst>
                  <a:ext uri="{FF2B5EF4-FFF2-40B4-BE49-F238E27FC236}">
                    <a16:creationId xmlns:a16="http://schemas.microsoft.com/office/drawing/2014/main" id="{0FC52138-0B68-4D5E-BD4B-C67F4122ABDA}"/>
                  </a:ext>
                </a:extLst>
              </p:cNvPr>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5634372" y="3787877"/>
                <a:ext cx="290041" cy="132488"/>
              </a:xfrm>
              <a:prstGeom prst="rect">
                <a:avLst/>
              </a:prstGeom>
              <a:noFill/>
              <a:ln>
                <a:noFill/>
              </a:ln>
            </p:spPr>
          </p:pic>
          <p:sp>
            <p:nvSpPr>
              <p:cNvPr id="13" name="Google Shape;157;p18">
                <a:extLst>
                  <a:ext uri="{FF2B5EF4-FFF2-40B4-BE49-F238E27FC236}">
                    <a16:creationId xmlns:a16="http://schemas.microsoft.com/office/drawing/2014/main" id="{DFAA54F4-508E-4F8E-B619-2A5F26FCBB70}"/>
                  </a:ext>
                </a:extLst>
              </p:cNvPr>
              <p:cNvSpPr/>
              <p:nvPr/>
            </p:nvSpPr>
            <p:spPr>
              <a:xfrm>
                <a:off x="4707150" y="4159833"/>
                <a:ext cx="1680300" cy="220200"/>
              </a:xfrm>
              <a:prstGeom prst="ellipse">
                <a:avLst/>
              </a:prstGeom>
              <a:solidFill>
                <a:schemeClr val="dk1">
                  <a:alpha val="1765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grpSp>
      </p:grpSp>
    </p:spTree>
    <p:extLst>
      <p:ext uri="{BB962C8B-B14F-4D97-AF65-F5344CB8AC3E}">
        <p14:creationId xmlns:p14="http://schemas.microsoft.com/office/powerpoint/2010/main" val="37114790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68386C-5705-490C-AEFB-2A83D4A63D07}"/>
              </a:ext>
            </a:extLst>
          </p:cNvPr>
          <p:cNvSpPr>
            <a:spLocks noGrp="1"/>
          </p:cNvSpPr>
          <p:nvPr>
            <p:ph type="title"/>
          </p:nvPr>
        </p:nvSpPr>
        <p:spPr>
          <a:xfrm>
            <a:off x="130800" y="623142"/>
            <a:ext cx="8882400" cy="821400"/>
          </a:xfrm>
        </p:spPr>
        <p:txBody>
          <a:bodyPr/>
          <a:lstStyle/>
          <a:p>
            <a:r>
              <a:rPr lang="en-US" altLang="zh-CN" dirty="0"/>
              <a:t>Events</a:t>
            </a:r>
            <a:endParaRPr lang="zh-CN" altLang="en-US" dirty="0"/>
          </a:p>
        </p:txBody>
      </p:sp>
      <p:sp>
        <p:nvSpPr>
          <p:cNvPr id="3" name="文本占位符 2">
            <a:extLst>
              <a:ext uri="{FF2B5EF4-FFF2-40B4-BE49-F238E27FC236}">
                <a16:creationId xmlns:a16="http://schemas.microsoft.com/office/drawing/2014/main" id="{19FB94A7-3E5E-42E5-B7D2-ACB5B2BCF8F7}"/>
              </a:ext>
            </a:extLst>
          </p:cNvPr>
          <p:cNvSpPr>
            <a:spLocks noGrp="1"/>
          </p:cNvSpPr>
          <p:nvPr>
            <p:ph type="body" idx="4294967295"/>
          </p:nvPr>
        </p:nvSpPr>
        <p:spPr>
          <a:xfrm>
            <a:off x="311700" y="1347605"/>
            <a:ext cx="8520600" cy="3302700"/>
          </a:xfrm>
        </p:spPr>
        <p:txBody>
          <a:bodyPr/>
          <a:lstStyle/>
          <a:p>
            <a:r>
              <a:rPr lang="en-US" altLang="zh-CN" dirty="0"/>
              <a:t>The action of pressing the button is an “</a:t>
            </a:r>
            <a:r>
              <a:rPr lang="en-US" altLang="zh-CN" dirty="0">
                <a:latin typeface="Arial Black" panose="020B0A04020102020204" pitchFamily="34" charset="0"/>
              </a:rPr>
              <a:t>Event</a:t>
            </a:r>
            <a:r>
              <a:rPr lang="en-US" altLang="zh-CN" dirty="0"/>
              <a:t>”.</a:t>
            </a:r>
            <a:endParaRPr lang="zh-CN" altLang="en-US" dirty="0"/>
          </a:p>
        </p:txBody>
      </p:sp>
      <p:grpSp>
        <p:nvGrpSpPr>
          <p:cNvPr id="16" name="组合 15">
            <a:extLst>
              <a:ext uri="{FF2B5EF4-FFF2-40B4-BE49-F238E27FC236}">
                <a16:creationId xmlns:a16="http://schemas.microsoft.com/office/drawing/2014/main" id="{C87DE8BC-F56D-4E26-8F8A-E0D465D54E9D}"/>
              </a:ext>
            </a:extLst>
          </p:cNvPr>
          <p:cNvGrpSpPr/>
          <p:nvPr/>
        </p:nvGrpSpPr>
        <p:grpSpPr>
          <a:xfrm>
            <a:off x="2205611" y="1863693"/>
            <a:ext cx="5109590" cy="2786612"/>
            <a:chOff x="4934776" y="2500101"/>
            <a:chExt cx="3921015" cy="2138400"/>
          </a:xfrm>
        </p:grpSpPr>
        <p:pic>
          <p:nvPicPr>
            <p:cNvPr id="9" name="Google Shape;153;p18">
              <a:extLst>
                <a:ext uri="{FF2B5EF4-FFF2-40B4-BE49-F238E27FC236}">
                  <a16:creationId xmlns:a16="http://schemas.microsoft.com/office/drawing/2014/main" id="{49748D0E-6C59-4892-83BA-5520DAF3F8E8}"/>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7122492" y="2500101"/>
              <a:ext cx="1733299" cy="2138400"/>
            </a:xfrm>
            <a:prstGeom prst="rect">
              <a:avLst/>
            </a:prstGeom>
            <a:noFill/>
            <a:ln>
              <a:noFill/>
            </a:ln>
          </p:spPr>
        </p:pic>
        <p:grpSp>
          <p:nvGrpSpPr>
            <p:cNvPr id="14" name="组合 13">
              <a:extLst>
                <a:ext uri="{FF2B5EF4-FFF2-40B4-BE49-F238E27FC236}">
                  <a16:creationId xmlns:a16="http://schemas.microsoft.com/office/drawing/2014/main" id="{6587E221-48B7-4FAD-9105-022E35CC9777}"/>
                </a:ext>
              </a:extLst>
            </p:cNvPr>
            <p:cNvGrpSpPr/>
            <p:nvPr/>
          </p:nvGrpSpPr>
          <p:grpSpPr>
            <a:xfrm>
              <a:off x="4934776" y="2930854"/>
              <a:ext cx="1815450" cy="1707647"/>
              <a:chOff x="4572000" y="2672386"/>
              <a:chExt cx="1815450" cy="1707647"/>
            </a:xfrm>
          </p:grpSpPr>
          <p:pic>
            <p:nvPicPr>
              <p:cNvPr id="10" name="Google Shape;154;p18">
                <a:extLst>
                  <a:ext uri="{FF2B5EF4-FFF2-40B4-BE49-F238E27FC236}">
                    <a16:creationId xmlns:a16="http://schemas.microsoft.com/office/drawing/2014/main" id="{126B741D-EF22-47C6-A5ED-E71F033C00DA}"/>
                  </a:ext>
                </a:extLst>
              </p:cNvPr>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589064" y="3920365"/>
                <a:ext cx="670698" cy="382668"/>
              </a:xfrm>
              <a:prstGeom prst="rect">
                <a:avLst/>
              </a:prstGeom>
              <a:noFill/>
              <a:ln>
                <a:noFill/>
              </a:ln>
            </p:spPr>
          </p:pic>
          <p:pic>
            <p:nvPicPr>
              <p:cNvPr id="11" name="Google Shape;155;p18">
                <a:extLst>
                  <a:ext uri="{FF2B5EF4-FFF2-40B4-BE49-F238E27FC236}">
                    <a16:creationId xmlns:a16="http://schemas.microsoft.com/office/drawing/2014/main" id="{C019CE59-E043-45D7-9F45-09748E82A566}"/>
                  </a:ext>
                </a:extLst>
              </p:cNvPr>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4572000" y="2672386"/>
                <a:ext cx="1305431" cy="1623600"/>
              </a:xfrm>
              <a:prstGeom prst="rect">
                <a:avLst/>
              </a:prstGeom>
              <a:noFill/>
              <a:ln>
                <a:noFill/>
              </a:ln>
            </p:spPr>
          </p:pic>
          <p:pic>
            <p:nvPicPr>
              <p:cNvPr id="12" name="Google Shape;156;p18">
                <a:extLst>
                  <a:ext uri="{FF2B5EF4-FFF2-40B4-BE49-F238E27FC236}">
                    <a16:creationId xmlns:a16="http://schemas.microsoft.com/office/drawing/2014/main" id="{0FC52138-0B68-4D5E-BD4B-C67F4122ABDA}"/>
                  </a:ext>
                </a:extLst>
              </p:cNvPr>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5634372" y="3787877"/>
                <a:ext cx="290041" cy="132488"/>
              </a:xfrm>
              <a:prstGeom prst="rect">
                <a:avLst/>
              </a:prstGeom>
              <a:noFill/>
              <a:ln>
                <a:noFill/>
              </a:ln>
            </p:spPr>
          </p:pic>
          <p:sp>
            <p:nvSpPr>
              <p:cNvPr id="13" name="Google Shape;157;p18">
                <a:extLst>
                  <a:ext uri="{FF2B5EF4-FFF2-40B4-BE49-F238E27FC236}">
                    <a16:creationId xmlns:a16="http://schemas.microsoft.com/office/drawing/2014/main" id="{DFAA54F4-508E-4F8E-B619-2A5F26FCBB70}"/>
                  </a:ext>
                </a:extLst>
              </p:cNvPr>
              <p:cNvSpPr/>
              <p:nvPr/>
            </p:nvSpPr>
            <p:spPr>
              <a:xfrm>
                <a:off x="4707150" y="4159833"/>
                <a:ext cx="1680300" cy="220200"/>
              </a:xfrm>
              <a:prstGeom prst="ellipse">
                <a:avLst/>
              </a:prstGeom>
              <a:solidFill>
                <a:schemeClr val="dk1">
                  <a:alpha val="1765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grpSp>
      </p:grpSp>
    </p:spTree>
    <p:extLst>
      <p:ext uri="{BB962C8B-B14F-4D97-AF65-F5344CB8AC3E}">
        <p14:creationId xmlns:p14="http://schemas.microsoft.com/office/powerpoint/2010/main" val="617236551"/>
      </p:ext>
    </p:extLst>
  </p:cSld>
  <p:clrMapOvr>
    <a:masterClrMapping/>
  </p:clrMapOvr>
</p:sld>
</file>

<file path=ppt/theme/theme1.xml><?xml version="1.0" encoding="utf-8"?>
<a:theme xmlns:a="http://schemas.openxmlformats.org/drawingml/2006/main" name="Tropic">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D7B8DB6F5F204C9F0FB1EAC793A34B" ma:contentTypeVersion="29" ma:contentTypeDescription="Create a new document." ma:contentTypeScope="" ma:versionID="6964f1607b912fcc36217ec03ded4be1">
  <xsd:schema xmlns:xsd="http://www.w3.org/2001/XMLSchema" xmlns:xs="http://www.w3.org/2001/XMLSchema" xmlns:p="http://schemas.microsoft.com/office/2006/metadata/properties" xmlns:ns2="e4d70162-ace3-44e7-92ab-2f9373d5bb77" xmlns:ns3="53fe7858-66a6-4f29-b74a-60c7079a3f54" targetNamespace="http://schemas.microsoft.com/office/2006/metadata/properties" ma:root="true" ma:fieldsID="5b5f26e8beb466e3c060feb241a6a910" ns2:_="" ns3:_="">
    <xsd:import namespace="e4d70162-ace3-44e7-92ab-2f9373d5bb77"/>
    <xsd:import namespace="53fe7858-66a6-4f29-b74a-60c7079a3f5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2:lo" minOccurs="0"/>
                <xsd:element ref="ns2:cf6bef2a-12ef-4532-837e-bb831867c9eaCountryOrRegion" minOccurs="0"/>
                <xsd:element ref="ns2:cf6bef2a-12ef-4532-837e-bb831867c9eaState" minOccurs="0"/>
                <xsd:element ref="ns2:cf6bef2a-12ef-4532-837e-bb831867c9eaCity" minOccurs="0"/>
                <xsd:element ref="ns2:cf6bef2a-12ef-4532-837e-bb831867c9eaPostalCode" minOccurs="0"/>
                <xsd:element ref="ns2:cf6bef2a-12ef-4532-837e-bb831867c9eaStreet" minOccurs="0"/>
                <xsd:element ref="ns2:cf6bef2a-12ef-4532-837e-bb831867c9eaGeoLoc" minOccurs="0"/>
                <xsd:element ref="ns2:cf6bef2a-12ef-4532-837e-bb831867c9eaDispName" minOccurs="0"/>
                <xsd:element ref="ns3:SharedWithUsers" minOccurs="0"/>
                <xsd:element ref="ns3:SharedWithDetails" minOccurs="0"/>
                <xsd:element ref="ns2:MediaLengthInSeconds" minOccurs="0"/>
                <xsd:element ref="ns2:Vorschau"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d70162-ace3-44e7-92ab-2f9373d5bb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o" ma:index="18" nillable="true" ma:displayName="lo" ma:format="Dropdown" ma:internalName="lo">
      <xsd:simpleType>
        <xsd:restriction base="dms:Unknown"/>
      </xsd:simpleType>
    </xsd:element>
    <xsd:element name="cf6bef2a-12ef-4532-837e-bb831867c9eaCountryOrRegion" ma:index="19" nillable="true" ma:displayName="lo: Country/Region" ma:internalName="CountryOrRegion" ma:readOnly="true">
      <xsd:simpleType>
        <xsd:restriction base="dms:Text"/>
      </xsd:simpleType>
    </xsd:element>
    <xsd:element name="cf6bef2a-12ef-4532-837e-bb831867c9eaState" ma:index="20" nillable="true" ma:displayName="lo: State" ma:internalName="State" ma:readOnly="true">
      <xsd:simpleType>
        <xsd:restriction base="dms:Text"/>
      </xsd:simpleType>
    </xsd:element>
    <xsd:element name="cf6bef2a-12ef-4532-837e-bb831867c9eaCity" ma:index="21" nillable="true" ma:displayName="lo: City" ma:internalName="City" ma:readOnly="true">
      <xsd:simpleType>
        <xsd:restriction base="dms:Text"/>
      </xsd:simpleType>
    </xsd:element>
    <xsd:element name="cf6bef2a-12ef-4532-837e-bb831867c9eaPostalCode" ma:index="22" nillable="true" ma:displayName="lo: Postal Code" ma:internalName="PostalCode" ma:readOnly="true">
      <xsd:simpleType>
        <xsd:restriction base="dms:Text"/>
      </xsd:simpleType>
    </xsd:element>
    <xsd:element name="cf6bef2a-12ef-4532-837e-bb831867c9eaStreet" ma:index="23" nillable="true" ma:displayName="lo: Street" ma:internalName="Street" ma:readOnly="true">
      <xsd:simpleType>
        <xsd:restriction base="dms:Text"/>
      </xsd:simpleType>
    </xsd:element>
    <xsd:element name="cf6bef2a-12ef-4532-837e-bb831867c9eaGeoLoc" ma:index="24" nillable="true" ma:displayName="lo: Coordinates" ma:internalName="GeoLoc" ma:readOnly="true">
      <xsd:simpleType>
        <xsd:restriction base="dms:Unknown"/>
      </xsd:simpleType>
    </xsd:element>
    <xsd:element name="cf6bef2a-12ef-4532-837e-bb831867c9eaDispName" ma:index="25" nillable="true" ma:displayName="lo: Name" ma:internalName="DispName" ma:readOnly="true">
      <xsd:simpleType>
        <xsd:restriction base="dms:Text"/>
      </xsd:simpleType>
    </xsd:element>
    <xsd:element name="MediaLengthInSeconds" ma:index="28" nillable="true" ma:displayName="Length (seconds)" ma:internalName="MediaLengthInSeconds" ma:readOnly="true">
      <xsd:simpleType>
        <xsd:restriction base="dms:Unknown"/>
      </xsd:simpleType>
    </xsd:element>
    <xsd:element name="Vorschau" ma:index="29" nillable="true" ma:displayName="Vorschau" ma:format="Thumbnail" ma:internalName="Vorschau">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bcc13940-cc23-4f13-a8f1-3cf37e895aa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3fe7858-66a6-4f29-b74a-60c7079a3f54"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0" nillable="true" ma:displayName="Taxonomy Catch All Column" ma:hidden="true" ma:list="{7bc58483-8b17-41f0-8ffd-8188dc8c11bd}" ma:internalName="TaxCatchAll" ma:showField="CatchAllData" ma:web="53fe7858-66a6-4f29-b74a-60c7079a3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orschau xmlns="e4d70162-ace3-44e7-92ab-2f9373d5bb77" xsi:nil="true"/>
    <lo xmlns="e4d70162-ace3-44e7-92ab-2f9373d5bb77" xsi:nil="true"/>
    <TaxCatchAll xmlns="53fe7858-66a6-4f29-b74a-60c7079a3f54" xsi:nil="true"/>
    <lcf76f155ced4ddcb4097134ff3c332f xmlns="e4d70162-ace3-44e7-92ab-2f9373d5bb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D68EBEB-D8E2-4ACC-AF09-2A943018E327}"/>
</file>

<file path=customXml/itemProps2.xml><?xml version="1.0" encoding="utf-8"?>
<ds:datastoreItem xmlns:ds="http://schemas.openxmlformats.org/officeDocument/2006/customXml" ds:itemID="{4051AF5D-9655-41E0-8A34-2BF9E70D4889}"/>
</file>

<file path=customXml/itemProps3.xml><?xml version="1.0" encoding="utf-8"?>
<ds:datastoreItem xmlns:ds="http://schemas.openxmlformats.org/officeDocument/2006/customXml" ds:itemID="{6F74B662-FC40-4473-B996-1A6FE9D9113A}"/>
</file>

<file path=docProps/app.xml><?xml version="1.0" encoding="utf-8"?>
<Properties xmlns="http://schemas.openxmlformats.org/officeDocument/2006/extended-properties" xmlns:vt="http://schemas.openxmlformats.org/officeDocument/2006/docPropsVTypes">
  <TotalTime>1675</TotalTime>
  <Words>2081</Words>
  <Application>Microsoft Office PowerPoint</Application>
  <PresentationFormat>全屏显示(16:9)</PresentationFormat>
  <Paragraphs>132</Paragraphs>
  <Slides>26</Slides>
  <Notes>24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Calibri</vt:lpstr>
      <vt:lpstr>PT Sans Narrow</vt:lpstr>
      <vt:lpstr>Arial Black</vt:lpstr>
      <vt:lpstr>Arial</vt:lpstr>
      <vt:lpstr>Arial Rounded MT Bold</vt:lpstr>
      <vt:lpstr>Wingdings</vt:lpstr>
      <vt:lpstr>Tropic</vt:lpstr>
      <vt:lpstr>All About Lights Lesson 3</vt:lpstr>
      <vt:lpstr>Tasks in this lesson</vt:lpstr>
      <vt:lpstr>Warm Up</vt:lpstr>
      <vt:lpstr>Your Chat Bot Project</vt:lpstr>
      <vt:lpstr>Phase 1</vt:lpstr>
      <vt:lpstr>Task 1 The Inputs You Know</vt:lpstr>
      <vt:lpstr>PowerPoint 演示文稿</vt:lpstr>
      <vt:lpstr>Events</vt:lpstr>
      <vt:lpstr>Events</vt:lpstr>
      <vt:lpstr>Events</vt:lpstr>
      <vt:lpstr>Events Blocks</vt:lpstr>
      <vt:lpstr>Phase 2</vt:lpstr>
      <vt:lpstr>Events Blocks for mBot</vt:lpstr>
      <vt:lpstr>Events Scripts for mBot</vt:lpstr>
      <vt:lpstr>PowerPoint 演示文稿</vt:lpstr>
      <vt:lpstr>Task 2 Upload the Program</vt:lpstr>
      <vt:lpstr>Task 2 Upload the Program</vt:lpstr>
      <vt:lpstr>Task 2 Upload the Program</vt:lpstr>
      <vt:lpstr>PowerPoint 演示文稿</vt:lpstr>
      <vt:lpstr>PowerPoint 演示文稿</vt:lpstr>
      <vt:lpstr>Task 2 Upload the Program</vt:lpstr>
      <vt:lpstr>Practice</vt:lpstr>
      <vt:lpstr>Task 3 Light up mBot</vt:lpstr>
      <vt:lpstr>Wrap Up</vt:lpstr>
      <vt:lpstr>PowerPoint 演示文稿</vt:lpstr>
      <vt:lpstr>Clean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mBot Lesson 1</dc:title>
  <dc:creator>刘梓先</dc:creator>
  <cp:lastModifiedBy>胡乐玲</cp:lastModifiedBy>
  <cp:revision>124</cp:revision>
  <dcterms:modified xsi:type="dcterms:W3CDTF">2021-10-25T09:39:16Z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0x01010062D7B8DB6F5F204C9F0FB1EAC793A34B</vt:lpwstr>
  </property>
</Properties>
</file>