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entation.xml" ContentType="application/vnd.openxmlformats-officedocument.presentationml.presentation.main+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22.xml" ContentType="application/vnd.openxmlformats-officedocument.presentationml.notesSlide+xml"/>
  <Override PartName="/ppt/slideLayouts/slideLayout2.xml" ContentType="application/vnd.openxmlformats-officedocument.presentationml.slideLayout+xml"/>
  <Override PartName="/ppt/notesSlides/notesSlide23.xml" ContentType="application/vnd.openxmlformats-officedocument.presentationml.notesSlide+xml"/>
  <Override PartName="/ppt/slideLayouts/slideLayout3.xml" ContentType="application/vnd.openxmlformats-officedocument.presentationml.slideLayou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6.xml" ContentType="application/vnd.openxmlformats-officedocument.presentationml.notesSlide+xml"/>
  <Override PartName="/ppt/slideLayouts/slideLayout6.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29"/>
  </p:notesMasterIdLst>
  <p:sldIdLst>
    <p:sldId id="291" r:id="rId2"/>
    <p:sldId id="303" r:id="rId3"/>
    <p:sldId id="302" r:id="rId4"/>
    <p:sldId id="306" r:id="rId5"/>
    <p:sldId id="322" r:id="rId6"/>
    <p:sldId id="293" r:id="rId7"/>
    <p:sldId id="304" r:id="rId8"/>
    <p:sldId id="309" r:id="rId9"/>
    <p:sldId id="316" r:id="rId10"/>
    <p:sldId id="308" r:id="rId11"/>
    <p:sldId id="310" r:id="rId12"/>
    <p:sldId id="311" r:id="rId13"/>
    <p:sldId id="271" r:id="rId14"/>
    <p:sldId id="312" r:id="rId15"/>
    <p:sldId id="314" r:id="rId16"/>
    <p:sldId id="313" r:id="rId17"/>
    <p:sldId id="315" r:id="rId18"/>
    <p:sldId id="324" r:id="rId19"/>
    <p:sldId id="305" r:id="rId20"/>
    <p:sldId id="317" r:id="rId21"/>
    <p:sldId id="318" r:id="rId22"/>
    <p:sldId id="320" r:id="rId23"/>
    <p:sldId id="319" r:id="rId24"/>
    <p:sldId id="321" r:id="rId25"/>
    <p:sldId id="301" r:id="rId26"/>
    <p:sldId id="307" r:id="rId27"/>
    <p:sldId id="284" r:id="rId28"/>
  </p:sldIdLst>
  <p:sldSz cx="9144000" cy="5143500" type="screen16x9"/>
  <p:notesSz cx="6858000" cy="9144000"/>
  <p:embeddedFontLst>
    <p:embeddedFont>
      <p:font typeface="Arial Black" panose="020B0604020202020204" pitchFamily="34" charset="0"/>
      <p:bold r:id="rId30"/>
    </p:embeddedFont>
    <p:embeddedFont>
      <p:font typeface="Arial Rounded MT Bold" panose="020F0704030504030204" pitchFamily="34" charset="0"/>
      <p:regular r:id="rId31"/>
      <p:bold r:id="rId32"/>
    </p:embeddedFont>
    <p:embeddedFont>
      <p:font typeface="Calibri" panose="020F0502020204030204" pitchFamily="34" charset="0"/>
      <p:regular r:id="rId33"/>
      <p:bold r:id="rId34"/>
      <p:italic r:id="rId35"/>
      <p:boldItalic r:id="rId36"/>
    </p:embeddedFont>
    <p:embeddedFont>
      <p:font typeface="Comic Sans MS" panose="030F0902030302020204" pitchFamily="66" charset="0"/>
      <p:regular r:id="rId37"/>
      <p:bold r:id="rId38"/>
      <p:italic r:id="rId39"/>
      <p:boldItalic r:id="rId40"/>
    </p:embeddedFont>
    <p:embeddedFont>
      <p:font typeface="PT Sans Narrow" panose="020B0506020203020204" pitchFamily="34" charset="0"/>
      <p:regular r:id="rId41"/>
      <p:bold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556B"/>
    <a:srgbClr val="269BD7"/>
    <a:srgbClr val="2B6A6C"/>
    <a:srgbClr val="F59E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p:restoredTop sz="71165" autoAdjust="0"/>
  </p:normalViewPr>
  <p:slideViewPr>
    <p:cSldViewPr snapToGrid="0">
      <p:cViewPr varScale="1">
        <p:scale>
          <a:sx n="146" d="100"/>
          <a:sy n="146" d="100"/>
        </p:scale>
        <p:origin x="176" y="64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158750" indent="0">
              <a:buNone/>
            </a:pPr>
            <a:r>
              <a:rPr lang="en-US" altLang="zh-CN" dirty="0"/>
              <a:t>Overview: </a:t>
            </a:r>
            <a:r>
              <a:rPr lang="en-US" altLang="zh-CN" sz="1100" b="0" i="0" u="none" strike="noStrike" cap="none" dirty="0">
                <a:solidFill>
                  <a:srgbClr val="000000"/>
                </a:solidFill>
                <a:effectLst/>
                <a:latin typeface="Arial"/>
                <a:ea typeface="Arial"/>
                <a:cs typeface="Arial"/>
                <a:sym typeface="Arial"/>
              </a:rPr>
              <a:t>Lesson 11 will revisit the composition play, however, via using different programming scripts and algorithms. First, students need to explore how to utilize the “light sensor” Sensing block as a condition in the conditional algorithm. Students can control and compare different kinds of methods that affect the brightness situations around the light sensor of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Building on this experiment and the collected data, students will then explore how to use the values of light intensity in the conditional algorithms to play different notes.</a:t>
            </a:r>
            <a:endParaRPr lang="zh-CN" altLang="en-US" dirty="0"/>
          </a:p>
        </p:txBody>
      </p:sp>
    </p:spTree>
    <p:extLst>
      <p:ext uri="{BB962C8B-B14F-4D97-AF65-F5344CB8AC3E}">
        <p14:creationId xmlns:p14="http://schemas.microsoft.com/office/powerpoint/2010/main" val="2707196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9 to display the three kinds of common Operators blocks that can perform math functions.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Indicate these three blocks can compare the value of the brightness input from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light sensor with another set-up number.</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10 to give some examples that combine the “light sensor” block and an Operator block.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Display two kinds of examples: one is if the value of the brightness is less than 90, and the other is the value of the brightness is greater than 900.</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176593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think of what if they want to set up a third script ranged between 90 and 900, what kind of block could help.</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11 to introduce using the “… and …” Operators block as a possible solution to the above question.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12 to demonstrate the example of the use of “… and …” Operators.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117378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think of what if they want to set up a third script ranged between 90 and 900, what kind of block could help.</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11 to introduce using the “… and …” Operators block as a possible solution to the above question.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 12 to demonstrate the example of the use of “… and …” Operators.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258715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This phase will focus on the combination of logical operators and conditional constructs in the case of the use of nested conditional algorithms. Students will compare the two kinds of conditional algorithms in certain depth – the parallel “if…, then…” and the nested “if…, then…; else…”.</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However, it is not necessary for students to differentiate the actual logical difference between the two kinds of constructs in this lesson.</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455179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Instruct students to add the “if…, then…” conditional constructs and create the conditional constructs shown in Slide 14.</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637441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think of how to combine the three conditional scripts together to make an executable program. </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this stage, students only need to experiment by defining three pathways in this phase.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decide the content of “Action 1”, “Action 2”, and “Action 3” – for example, make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LED panel display different patterns or words; make the buzzer play different sound effects, etc.</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15 and 16 to ask students to discuss whether the two example constructs are different from each other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model the demo programs in the slideshow and run them. Also, remind them that they can discuss from the perspective that which one is readable for them.</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If you want to challenge students, ask them to consider the four- or eight-pathway conditional constructs.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Please note that the different format may lead to the same result; however, if associated with what makes an algorithm easy-to-read and well-defined, the latter example can make the code simple in the case of three-pathway conditional constructs.</a:t>
            </a:r>
            <a:endParaRPr lang="zh-CN" altLang="en-US" dirty="0"/>
          </a:p>
        </p:txBody>
      </p:sp>
    </p:spTree>
    <p:extLst>
      <p:ext uri="{BB962C8B-B14F-4D97-AF65-F5344CB8AC3E}">
        <p14:creationId xmlns:p14="http://schemas.microsoft.com/office/powerpoint/2010/main" val="3748310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think of how to combine the three conditional scripts together to make an executable program. </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this stage, students only need to experiment by defining three pathways in this phase.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decide the content of “Action 1”, “Action 2”, and “Action 3” – for example, make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LED panel display different patterns or words; make the buzzer play different sound effects, etc.</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15 and 16 to ask students to discuss whether the two example constructs are different from each other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model the demo programs in the slideshow and run them. Also, remind them that they can discuss from the perspective that which one is readable for them.</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If you want to challenge students, ask them to consider the four- or eight-pathway conditional constructs.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Please note that the different format may lead to the same result; however, if associated with what makes an algorithm easy-to-read and well-defined, the latter example can make the code simple in the case of three-pathway conditional constructs.</a:t>
            </a:r>
            <a:endParaRPr lang="zh-CN" altLang="en-US" dirty="0"/>
          </a:p>
          <a:p>
            <a:endParaRPr lang="zh-CN" altLang="en-US" dirty="0"/>
          </a:p>
        </p:txBody>
      </p:sp>
    </p:spTree>
    <p:extLst>
      <p:ext uri="{BB962C8B-B14F-4D97-AF65-F5344CB8AC3E}">
        <p14:creationId xmlns:p14="http://schemas.microsoft.com/office/powerpoint/2010/main" val="1202023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Ask students to think of how to combine the three conditional scripts together to make an executable program. </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this stage, students only need to experiment by defining three pathways in this phase.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decide the content of “Action 1”, “Action 2”, and “Action 3” – for example, make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LED panel display different patterns or words; make the buzzer play different sound effects, etc.</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15 and 16 to ask students to discuss whether the two example constructs are different from each other or not?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Instruct students to model the demo programs in the slideshow and run them. Also, remind them that they can discuss from the perspective that which one is readable for them.</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If you want to challenge students, ask them to consider the four- or eight-pathway conditional constructs.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Please note that the different format may lead to the same result; however, if associated with what makes an algorithm easy-to-read and well-defined, the latter example can make the code simple in the case of three-pathway conditional constructs.</a:t>
            </a:r>
            <a:endParaRPr lang="zh-CN" altLang="en-US" dirty="0"/>
          </a:p>
          <a:p>
            <a:endParaRPr lang="zh-CN" altLang="en-US" dirty="0"/>
          </a:p>
        </p:txBody>
      </p:sp>
    </p:spTree>
    <p:extLst>
      <p:ext uri="{BB962C8B-B14F-4D97-AF65-F5344CB8AC3E}">
        <p14:creationId xmlns:p14="http://schemas.microsoft.com/office/powerpoint/2010/main" val="2789195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Building on their previous experiment and findings, students will use conditional algorithms to create a “Light Piano”, which means the notes are generated due to different kinds of brightness circumstances.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0704595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Inform the class about the “Light Piano” they will create in this phase.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Slides 19 and 20 to help recall the music fundamentals learned in Lesson 7.</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this case, students only need to generate sound effects within the scale of C Major. For advanced students who have sufficient musical knowledge, encourage them to challenge themselves and help instruct their peers when someone needs help.</a:t>
            </a:r>
            <a:endParaRPr lang="zh-CN" altLang="zh-CN" sz="1100" b="0" i="0" u="none" strike="noStrike" cap="none" dirty="0">
              <a:solidFill>
                <a:srgbClr val="000000"/>
              </a:solidFill>
              <a:effectLst/>
              <a:latin typeface="Arial"/>
              <a:ea typeface="Arial"/>
              <a:cs typeface="Arial"/>
              <a:sym typeface="Arial"/>
            </a:endParaRPr>
          </a:p>
          <a:p>
            <a:pPr marL="457200" indent="-298450"/>
            <a:endParaRPr lang="en-US" altLang="zh-CN" dirty="0"/>
          </a:p>
          <a:p>
            <a:pPr marL="158750" indent="0">
              <a:buNone/>
            </a:pPr>
            <a:endParaRPr lang="en-US" altLang="zh-CN" dirty="0"/>
          </a:p>
          <a:p>
            <a:pPr marL="158750" indent="0">
              <a:buNone/>
            </a:pPr>
            <a:r>
              <a:rPr lang="en-US" altLang="zh-CN" dirty="0"/>
              <a:t>Image Source: https://pixabay.com/vectors/keyboard-piano-instrument-music-25702/</a:t>
            </a:r>
            <a:endParaRPr lang="zh-CN" altLang="en-US" dirty="0"/>
          </a:p>
        </p:txBody>
      </p:sp>
    </p:spTree>
    <p:extLst>
      <p:ext uri="{BB962C8B-B14F-4D97-AF65-F5344CB8AC3E}">
        <p14:creationId xmlns:p14="http://schemas.microsoft.com/office/powerpoint/2010/main" val="3372419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2 to inform the class about the agenda and task in this lesson.</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7796182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Inform the class about the “Light Piano” they will create in this phase.</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Show Slides 19 and 20 to help recall the music fundamentals learned in Lesson 7.</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 this case, students only need to generate sound effects within the scale of C Major. For advanced students who have sufficient musical knowledge, encourage them to challenge themselves and help instruct their peers when someone needs help.</a:t>
            </a:r>
            <a:endParaRPr lang="zh-CN" altLang="zh-CN" sz="1100" b="0" i="0" u="none" strike="noStrike" cap="none" dirty="0">
              <a:solidFill>
                <a:srgbClr val="000000"/>
              </a:solidFill>
              <a:effectLst/>
              <a:latin typeface="Arial"/>
              <a:ea typeface="Arial"/>
              <a:cs typeface="Arial"/>
              <a:sym typeface="Arial"/>
            </a:endParaRPr>
          </a:p>
          <a:p>
            <a:pPr marL="158750" indent="0">
              <a:buNone/>
            </a:pPr>
            <a:endParaRPr lang="en-US" altLang="zh-CN" dirty="0"/>
          </a:p>
        </p:txBody>
      </p:sp>
    </p:spTree>
    <p:extLst>
      <p:ext uri="{BB962C8B-B14F-4D97-AF65-F5344CB8AC3E}">
        <p14:creationId xmlns:p14="http://schemas.microsoft.com/office/powerpoint/2010/main" val="1297290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create and test the “Light Piano” by using conditional algorithms with logical operators.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can refer to the brightness data they have recorded at the beginning of this lesson. Set up no more than eight scales for note-playing.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choose what kind of conditional algorithms they want to employ. </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942308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Instruct students to create and test the “Light Piano” by using conditional algorithms with logical operators.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they can refer to the brightness data they have recorded at the beginning of this lesson. Set up no more than eight scales for note-playing.</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Students can choose what kind of conditional algorithms they want to employ. </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259256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try and test to modify the light intensity conditions set in the conditional construct. Ask them to consider the following question during the experiment: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should you construct the conditional algorithm in the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Why should we use the Forever block?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Is it easy for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to play the notes?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435926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Encourage students to try and test to modify the light intensity conditions set in the conditional construct. Ask them to consider the following question during the experiment: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How should you construct the conditional algorithm in the project?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Why should we use the Forever block?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Is it easy for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to play the notes?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35610204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10277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100" b="0" i="0" u="none" strike="noStrike" cap="none" dirty="0">
                <a:solidFill>
                  <a:srgbClr val="000000"/>
                </a:solidFill>
                <a:effectLst/>
                <a:latin typeface="Arial"/>
                <a:ea typeface="Arial"/>
                <a:cs typeface="Arial"/>
                <a:sym typeface="Arial"/>
              </a:rPr>
              <a:t>Instruct students to reflect on how the key concepts are embodied in the project. Importantly, ask students to elaborate on their experience of combining looping and conditional constructs.</a:t>
            </a:r>
            <a:endParaRPr lang="zh-CN" altLang="en-US" dirty="0"/>
          </a:p>
        </p:txBody>
      </p:sp>
    </p:spTree>
    <p:extLst>
      <p:ext uri="{BB962C8B-B14F-4D97-AF65-F5344CB8AC3E}">
        <p14:creationId xmlns:p14="http://schemas.microsoft.com/office/powerpoint/2010/main" val="2571083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begins with brainstorming about how to make “music” without musical instruments. Students need to associate with their real-life experience to propose possible ways of creating sound effects and then explore how to transfer to creating a musical computing artifact in the next phase.</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1376282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4 to pose the question to the class and have them discuss: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Except for musical instruments, could you make “music” (or pleasure sounds) by using everyday objects (i.e. other kinds of physical methods)?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Play a video clip that people use cups to make music. Display the example to spark the thought and encourage students to brainstorm possible ideas.</a:t>
            </a:r>
            <a:endParaRPr lang="zh-CN" altLang="zh-CN" sz="1100" b="0" i="0" u="none" strike="noStrike" cap="none" dirty="0">
              <a:solidFill>
                <a:srgbClr val="000000"/>
              </a:solidFill>
              <a:effectLst/>
              <a:latin typeface="Arial"/>
              <a:ea typeface="Arial"/>
              <a:cs typeface="Arial"/>
              <a:sym typeface="Arial"/>
            </a:endParaRPr>
          </a:p>
          <a:p>
            <a:r>
              <a:rPr lang="en-US" altLang="zh-CN" sz="1100" b="0" i="0" u="none" strike="noStrike" cap="none" dirty="0">
                <a:solidFill>
                  <a:srgbClr val="000000"/>
                </a:solidFill>
                <a:effectLst/>
                <a:latin typeface="Arial"/>
                <a:ea typeface="Arial"/>
                <a:cs typeface="Arial"/>
                <a:sym typeface="Arial"/>
              </a:rPr>
              <a:t>Indicate that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can use its light sensor to make music. Have students recall what they have learned in Lesson 3 before going to the next phase.</a:t>
            </a:r>
            <a:endParaRPr lang="en-US" altLang="zh-CN" dirty="0"/>
          </a:p>
          <a:p>
            <a:pPr marL="158750" indent="0">
              <a:buNone/>
            </a:pPr>
            <a:endParaRPr lang="en-US" altLang="zh-CN" dirty="0"/>
          </a:p>
          <a:p>
            <a:pPr marL="158750" indent="0">
              <a:buNone/>
            </a:pPr>
            <a:r>
              <a:rPr lang="en-US" altLang="zh-CN" dirty="0"/>
              <a:t>Image Source: https://pixabay.com/illustrations/liquid-water-clean-clean-water-cup-1210614/</a:t>
            </a:r>
          </a:p>
          <a:p>
            <a:pPr marL="158750" indent="0">
              <a:buNone/>
            </a:pPr>
            <a:r>
              <a:rPr lang="en-US" altLang="zh-CN" dirty="0"/>
              <a:t>                        https://pixabay.com/illustrations/box-cardboard-cardboard-box-package-1536798/</a:t>
            </a:r>
          </a:p>
          <a:p>
            <a:pPr marL="158750" indent="0">
              <a:buNone/>
            </a:pPr>
            <a:r>
              <a:rPr lang="en-US" altLang="zh-CN" dirty="0"/>
              <a:t>                        https://pixabay.com/illustrations/applause-hands-clap-clapping-black-4342965/</a:t>
            </a:r>
            <a:endParaRPr lang="zh-CN" altLang="en-US" dirty="0"/>
          </a:p>
        </p:txBody>
      </p:sp>
    </p:spTree>
    <p:extLst>
      <p:ext uri="{BB962C8B-B14F-4D97-AF65-F5344CB8AC3E}">
        <p14:creationId xmlns:p14="http://schemas.microsoft.com/office/powerpoint/2010/main" val="3171173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4 to pose the question to the class and have them discuss: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Except for musical instruments, could you make “music” (or pleasure sounds) by using everyday objects (i.e. other kinds of physical methods)?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Play a video clip that people use cups to make music. Display the example to spark the thought and encourage students to brainstorm possible ideas.</a:t>
            </a:r>
          </a:p>
          <a:p>
            <a:pPr lvl="1"/>
            <a:r>
              <a:rPr lang="en-US" altLang="zh-CN" sz="1100" b="0" i="0" u="none" strike="noStrike" cap="none" dirty="0">
                <a:solidFill>
                  <a:srgbClr val="000000"/>
                </a:solidFill>
                <a:effectLst/>
                <a:latin typeface="Arial"/>
                <a:ea typeface="Arial"/>
                <a:cs typeface="Arial"/>
                <a:sym typeface="Arial"/>
              </a:rPr>
              <a:t>In Slide 5 there is the example of making music with cups. Due to the copyright, the slideshow cannot provide the video clip. However, a recommended source is indicated in this slide which is available from:</a:t>
            </a:r>
            <a:endParaRPr lang="zh-CN" altLang="zh-CN" sz="1100" b="0" i="0" u="none" strike="noStrike" cap="none" dirty="0">
              <a:solidFill>
                <a:srgbClr val="000000"/>
              </a:solidFill>
              <a:effectLst/>
              <a:latin typeface="Arial"/>
              <a:ea typeface="Arial"/>
              <a:cs typeface="Arial"/>
              <a:sym typeface="Arial"/>
            </a:endParaRPr>
          </a:p>
          <a:p>
            <a:pPr marL="158750" indent="0">
              <a:buNone/>
            </a:pPr>
            <a:r>
              <a:rPr lang="en-US" altLang="zh-CN" sz="1100" b="0" i="0" u="none" strike="noStrike" cap="none" dirty="0">
                <a:solidFill>
                  <a:srgbClr val="000000"/>
                </a:solidFill>
                <a:effectLst/>
                <a:latin typeface="Arial"/>
                <a:ea typeface="Arial"/>
                <a:cs typeface="Arial"/>
                <a:sym typeface="Arial"/>
              </a:rPr>
              <a:t>                  https://youtu.be/dM6vnN4pXygg.</a:t>
            </a:r>
            <a:endParaRPr lang="zh-CN" altLang="zh-CN" sz="1100" b="0" i="0" u="none" strike="noStrike" cap="none" dirty="0">
              <a:solidFill>
                <a:srgbClr val="000000"/>
              </a:solidFill>
              <a:effectLst/>
              <a:latin typeface="Arial"/>
              <a:ea typeface="Arial"/>
              <a:cs typeface="Arial"/>
              <a:sym typeface="Arial"/>
            </a:endParaRPr>
          </a:p>
          <a:p>
            <a:pPr lvl="1"/>
            <a:endParaRPr lang="zh-CN" altLang="zh-CN" sz="1100" b="0" i="0" u="none" strike="noStrike" cap="none" dirty="0">
              <a:solidFill>
                <a:srgbClr val="000000"/>
              </a:solidFill>
              <a:effectLst/>
              <a:latin typeface="Arial"/>
              <a:ea typeface="Arial"/>
              <a:cs typeface="Arial"/>
              <a:sym typeface="Arial"/>
            </a:endParaRPr>
          </a:p>
          <a:p>
            <a:r>
              <a:rPr lang="en-US" altLang="zh-CN" sz="1100" b="0" i="0" u="none" strike="noStrike" cap="none" dirty="0">
                <a:solidFill>
                  <a:srgbClr val="000000"/>
                </a:solidFill>
                <a:effectLst/>
                <a:latin typeface="Arial"/>
                <a:ea typeface="Arial"/>
                <a:cs typeface="Arial"/>
                <a:sym typeface="Arial"/>
              </a:rPr>
              <a:t>Indicate that </a:t>
            </a:r>
            <a:r>
              <a:rPr lang="en-US" altLang="zh-CN" sz="1100" b="0" i="0" u="none" strike="noStrike" cap="none" dirty="0" err="1">
                <a:solidFill>
                  <a:srgbClr val="000000"/>
                </a:solidFill>
                <a:effectLst/>
                <a:latin typeface="Arial"/>
                <a:ea typeface="Arial"/>
                <a:cs typeface="Arial"/>
                <a:sym typeface="Arial"/>
              </a:rPr>
              <a:t>mBot</a:t>
            </a:r>
            <a:r>
              <a:rPr lang="en-US" altLang="zh-CN" sz="1100" b="0" i="0" u="none" strike="noStrike" cap="none" dirty="0">
                <a:solidFill>
                  <a:srgbClr val="000000"/>
                </a:solidFill>
                <a:effectLst/>
                <a:latin typeface="Arial"/>
                <a:ea typeface="Arial"/>
                <a:cs typeface="Arial"/>
                <a:sym typeface="Arial"/>
              </a:rPr>
              <a:t> can use its light sensor to make music. Have students recall what they have learned in Lesson 3 before going to the next phase.</a:t>
            </a:r>
            <a:endParaRPr lang="zh-CN" altLang="en-US" dirty="0"/>
          </a:p>
        </p:txBody>
      </p:sp>
    </p:spTree>
    <p:extLst>
      <p:ext uri="{BB962C8B-B14F-4D97-AF65-F5344CB8AC3E}">
        <p14:creationId xmlns:p14="http://schemas.microsoft.com/office/powerpoint/2010/main" val="3838809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This phase aims to introduce the use of logical operators in association with conditional constructs. Students will explore how to use Operators blocks to create and set up more conditions – in particular, when they need to create more than two pathways based on the input from a single sensor or any other kind of input device and electronics.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441602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7 and ask students to model the situation shown in the slide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Ask students to drag the “if…, then…” Control block and the “light sensor” block, try whether they could place the “light sensor” block inside the “if…, then…” Control block’s condition.</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Have students go back to the Block Area in </a:t>
            </a:r>
            <a:r>
              <a:rPr lang="en-US" altLang="zh-CN" sz="1100" b="0" i="0" u="none" strike="noStrike" cap="none" dirty="0" err="1">
                <a:solidFill>
                  <a:srgbClr val="000000"/>
                </a:solidFill>
                <a:effectLst/>
                <a:latin typeface="Arial"/>
                <a:ea typeface="Arial"/>
                <a:cs typeface="Arial"/>
                <a:sym typeface="Arial"/>
              </a:rPr>
              <a:t>mBlock</a:t>
            </a:r>
            <a:r>
              <a:rPr lang="en-US" altLang="zh-CN" sz="1100" b="0" i="0" u="none" strike="noStrike" cap="none" dirty="0">
                <a:solidFill>
                  <a:srgbClr val="000000"/>
                </a:solidFill>
                <a:effectLst/>
                <a:latin typeface="Arial"/>
                <a:ea typeface="Arial"/>
                <a:cs typeface="Arial"/>
                <a:sym typeface="Arial"/>
              </a:rPr>
              <a:t> and figure out what kinds of shapes of the blocks may be able to combine the “light sensor” block and the “if…, then…” block.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Remind students that pay careful attention to the shape of the block.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Also, indicate that they could go to the “Operators” category first. This category is relatively new and not explained specifically during the previous lessons.</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Ask students to report their findings and try to predict the possible functions of the script.</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68089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zh-CN" sz="1100" b="0" i="0" u="none" strike="noStrike" cap="none" dirty="0">
                <a:solidFill>
                  <a:srgbClr val="000000"/>
                </a:solidFill>
                <a:effectLst/>
                <a:latin typeface="Arial"/>
                <a:ea typeface="Arial"/>
                <a:cs typeface="Arial"/>
                <a:sym typeface="Arial"/>
              </a:rPr>
              <a:t>Show Slide 8 to explain the meaning of logical operators.</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2018677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a:r>
              <a:rPr lang="en-US" altLang="zh-CN" sz="1100" b="0" i="0" u="none" strike="noStrike" cap="none" dirty="0">
                <a:solidFill>
                  <a:srgbClr val="000000"/>
                </a:solidFill>
                <a:effectLst/>
                <a:latin typeface="Arial"/>
                <a:ea typeface="Arial"/>
                <a:cs typeface="Arial"/>
                <a:sym typeface="Arial"/>
              </a:rPr>
              <a:t>Show Slide 9 to display the three kinds of common Operators blocks that can perform math functions.</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Indicate these three blocks can compare the value of the brightness input from </a:t>
            </a:r>
            <a:r>
              <a:rPr lang="en-US" altLang="zh-CN" sz="1100" b="0" i="0" u="none" strike="noStrike" cap="none" dirty="0" err="1">
                <a:solidFill>
                  <a:srgbClr val="000000"/>
                </a:solidFill>
                <a:effectLst/>
                <a:latin typeface="Arial"/>
                <a:ea typeface="Arial"/>
                <a:cs typeface="Arial"/>
                <a:sym typeface="Arial"/>
              </a:rPr>
              <a:t>mBot’s</a:t>
            </a:r>
            <a:r>
              <a:rPr lang="en-US" altLang="zh-CN" sz="1100" b="0" i="0" u="none" strike="noStrike" cap="none" dirty="0">
                <a:solidFill>
                  <a:srgbClr val="000000"/>
                </a:solidFill>
                <a:effectLst/>
                <a:latin typeface="Arial"/>
                <a:ea typeface="Arial"/>
                <a:cs typeface="Arial"/>
                <a:sym typeface="Arial"/>
              </a:rPr>
              <a:t> light sensor with another set-up number.</a:t>
            </a:r>
            <a:endParaRPr lang="zh-CN" altLang="zh-CN" sz="1100" b="0" i="0" u="none" strike="noStrike" cap="none" dirty="0">
              <a:solidFill>
                <a:srgbClr val="000000"/>
              </a:solidFill>
              <a:effectLst/>
              <a:latin typeface="Arial"/>
              <a:ea typeface="Arial"/>
              <a:cs typeface="Arial"/>
              <a:sym typeface="Arial"/>
            </a:endParaRPr>
          </a:p>
          <a:p>
            <a:pPr lvl="0"/>
            <a:r>
              <a:rPr lang="en-US" altLang="zh-CN" sz="1100" b="0" i="0" u="none" strike="noStrike" cap="none" dirty="0">
                <a:solidFill>
                  <a:srgbClr val="000000"/>
                </a:solidFill>
                <a:effectLst/>
                <a:latin typeface="Arial"/>
                <a:ea typeface="Arial"/>
                <a:cs typeface="Arial"/>
                <a:sym typeface="Arial"/>
              </a:rPr>
              <a:t>Show Slide 10 to give some examples that combine the “light sensor” block and an Operator block.</a:t>
            </a:r>
            <a:endParaRPr lang="zh-CN" altLang="zh-CN" sz="1100" b="0" i="0" u="none" strike="noStrike" cap="none" dirty="0">
              <a:solidFill>
                <a:srgbClr val="000000"/>
              </a:solidFill>
              <a:effectLst/>
              <a:latin typeface="Arial"/>
              <a:ea typeface="Arial"/>
              <a:cs typeface="Arial"/>
              <a:sym typeface="Arial"/>
            </a:endParaRPr>
          </a:p>
          <a:p>
            <a:pPr lvl="1"/>
            <a:r>
              <a:rPr lang="en-US" altLang="zh-CN" sz="1100" b="0" i="0" u="none" strike="noStrike" cap="none" dirty="0">
                <a:solidFill>
                  <a:srgbClr val="000000"/>
                </a:solidFill>
                <a:effectLst/>
                <a:latin typeface="Arial"/>
                <a:ea typeface="Arial"/>
                <a:cs typeface="Arial"/>
                <a:sym typeface="Arial"/>
              </a:rPr>
              <a:t>Display two kinds of examples: one is if the value of the brightness is less than 90, and the other is the value of the brightness is greater than 900.</a:t>
            </a:r>
            <a:endParaRPr lang="zh-CN" altLang="zh-CN" sz="1100" b="0" i="0" u="none" strike="noStrike" cap="none" dirty="0">
              <a:solidFill>
                <a:srgbClr val="000000"/>
              </a:solidFill>
              <a:effectLst/>
              <a:latin typeface="Arial"/>
              <a:ea typeface="Arial"/>
              <a:cs typeface="Arial"/>
              <a:sym typeface="Arial"/>
            </a:endParaRPr>
          </a:p>
          <a:p>
            <a:endParaRPr lang="zh-CN" altLang="en-US" dirty="0"/>
          </a:p>
        </p:txBody>
      </p:sp>
    </p:spTree>
    <p:extLst>
      <p:ext uri="{BB962C8B-B14F-4D97-AF65-F5344CB8AC3E}">
        <p14:creationId xmlns:p14="http://schemas.microsoft.com/office/powerpoint/2010/main" val="8086106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0"/>
        <p:cNvGrpSpPr/>
        <p:nvPr/>
      </p:nvGrpSpPr>
      <p:grpSpPr>
        <a:xfrm>
          <a:off x="0" y="0"/>
          <a:ext cx="0" cy="0"/>
          <a:chOff x="0" y="0"/>
          <a:chExt cx="0" cy="0"/>
        </a:xfrm>
      </p:grpSpPr>
      <p:sp>
        <p:nvSpPr>
          <p:cNvPr id="7" name="矩形 6">
            <a:extLst>
              <a:ext uri="{FF2B5EF4-FFF2-40B4-BE49-F238E27FC236}">
                <a16:creationId xmlns:a16="http://schemas.microsoft.com/office/drawing/2014/main" id="{C54DF337-8DE3-664E-981B-DEC8EF20C5AE}"/>
              </a:ext>
            </a:extLst>
          </p:cNvPr>
          <p:cNvSpPr/>
          <p:nvPr userDrawn="1"/>
        </p:nvSpPr>
        <p:spPr>
          <a:xfrm>
            <a:off x="1"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Google Shape;12;p2">
            <a:extLst>
              <a:ext uri="{FF2B5EF4-FFF2-40B4-BE49-F238E27FC236}">
                <a16:creationId xmlns:a16="http://schemas.microsoft.com/office/drawing/2014/main" id="{6DAAB3F1-8C5B-A642-9C8C-DAD441BD7261}"/>
              </a:ext>
            </a:extLst>
          </p:cNvPr>
          <p:cNvSpPr/>
          <p:nvPr userDrawn="1"/>
        </p:nvSpPr>
        <p:spPr>
          <a:xfrm>
            <a:off x="273750" y="2902600"/>
            <a:ext cx="8596500" cy="18612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sp>
        <p:nvSpPr>
          <p:cNvPr id="9" name="Google Shape;13;p2">
            <a:extLst>
              <a:ext uri="{FF2B5EF4-FFF2-40B4-BE49-F238E27FC236}">
                <a16:creationId xmlns:a16="http://schemas.microsoft.com/office/drawing/2014/main" id="{04DB78E5-2BE0-7B44-A087-B58966A76D21}"/>
              </a:ext>
            </a:extLst>
          </p:cNvPr>
          <p:cNvSpPr txBox="1">
            <a:spLocks noGrp="1"/>
          </p:cNvSpPr>
          <p:nvPr>
            <p:ph type="ctrTitle"/>
          </p:nvPr>
        </p:nvSpPr>
        <p:spPr>
          <a:xfrm>
            <a:off x="273750" y="2902551"/>
            <a:ext cx="8596500" cy="1861249"/>
          </a:xfrm>
          <a:prstGeom prst="rect">
            <a:avLst/>
          </a:prstGeom>
          <a:solidFill>
            <a:schemeClr val="lt1"/>
          </a:solidFill>
        </p:spPr>
        <p:txBody>
          <a:bodyPr spcFirstLastPara="1" wrap="square" lIns="91425" tIns="91425" rIns="91425" bIns="91425" anchor="t" anchorCtr="0"/>
          <a:lstStyle>
            <a:lvl1pPr lvl="0" algn="ctr">
              <a:lnSpc>
                <a:spcPct val="114000"/>
              </a:lnSpc>
              <a:spcBef>
                <a:spcPts val="0"/>
              </a:spcBef>
              <a:spcAft>
                <a:spcPts val="0"/>
              </a:spcAft>
              <a:buClr>
                <a:srgbClr val="073763"/>
              </a:buClr>
              <a:buSzPts val="6000"/>
              <a:buFont typeface="Arial"/>
              <a:buNone/>
              <a:defRPr sz="4800" b="1" i="0">
                <a:ln>
                  <a:solidFill>
                    <a:srgbClr val="06A2E1"/>
                  </a:solidFill>
                </a:ln>
                <a:solidFill>
                  <a:srgbClr val="00A2E0"/>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dirty="0"/>
          </a:p>
        </p:txBody>
      </p:sp>
      <p:pic>
        <p:nvPicPr>
          <p:cNvPr id="10" name="图片 9">
            <a:extLst>
              <a:ext uri="{FF2B5EF4-FFF2-40B4-BE49-F238E27FC236}">
                <a16:creationId xmlns:a16="http://schemas.microsoft.com/office/drawing/2014/main" id="{43535464-B785-CD4D-A916-44A3E3584DCB}"/>
              </a:ext>
            </a:extLst>
          </p:cNvPr>
          <p:cNvPicPr>
            <a:picLocks noChangeAspect="1"/>
          </p:cNvPicPr>
          <p:nvPr userDrawn="1"/>
        </p:nvPicPr>
        <p:blipFill>
          <a:blip r:embed="rId2"/>
          <a:stretch>
            <a:fillRect/>
          </a:stretch>
        </p:blipFill>
        <p:spPr>
          <a:xfrm>
            <a:off x="0" y="-94343"/>
            <a:ext cx="1596691" cy="11684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cept/Transition" userDrawn="1">
  <p:cSld name="SECTION_HEADER">
    <p:spTree>
      <p:nvGrpSpPr>
        <p:cNvPr id="1" name="Shape 17"/>
        <p:cNvGrpSpPr/>
        <p:nvPr/>
      </p:nvGrpSpPr>
      <p:grpSpPr>
        <a:xfrm>
          <a:off x="0" y="0"/>
          <a:ext cx="0" cy="0"/>
          <a:chOff x="0" y="0"/>
          <a:chExt cx="0" cy="0"/>
        </a:xfrm>
      </p:grpSpPr>
      <p:sp>
        <p:nvSpPr>
          <p:cNvPr id="10" name="矩形 9">
            <a:extLst>
              <a:ext uri="{FF2B5EF4-FFF2-40B4-BE49-F238E27FC236}">
                <a16:creationId xmlns:a16="http://schemas.microsoft.com/office/drawing/2014/main" id="{1FEA4DFD-C504-DD48-B453-210999FFBAD4}"/>
              </a:ext>
            </a:extLst>
          </p:cNvPr>
          <p:cNvSpPr/>
          <p:nvPr userDrawn="1"/>
        </p:nvSpPr>
        <p:spPr>
          <a:xfrm>
            <a:off x="0" y="0"/>
            <a:ext cx="9194800" cy="5203371"/>
          </a:xfrm>
          <a:prstGeom prst="rect">
            <a:avLst/>
          </a:prstGeom>
          <a:solidFill>
            <a:srgbClr val="1FB9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2" name="图片 11">
            <a:extLst>
              <a:ext uri="{FF2B5EF4-FFF2-40B4-BE49-F238E27FC236}">
                <a16:creationId xmlns:a16="http://schemas.microsoft.com/office/drawing/2014/main" id="{A560794B-3F43-9242-8B66-F709B6047D91}"/>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3" name="Google Shape;19;p3">
            <a:extLst>
              <a:ext uri="{FF2B5EF4-FFF2-40B4-BE49-F238E27FC236}">
                <a16:creationId xmlns:a16="http://schemas.microsoft.com/office/drawing/2014/main" id="{8DF9B978-37A4-2E4C-B0D0-4A684CE61CF8}"/>
              </a:ext>
            </a:extLst>
          </p:cNvPr>
          <p:cNvSpPr/>
          <p:nvPr userDrawn="1"/>
        </p:nvSpPr>
        <p:spPr>
          <a:xfrm rot="-5400000">
            <a:off x="2476883" y="-213600"/>
            <a:ext cx="1792800" cy="4686900"/>
          </a:xfrm>
          <a:prstGeom prst="wedgeRoundRectCallout">
            <a:avLst>
              <a:gd name="adj1" fmla="val -21701"/>
              <a:gd name="adj2" fmla="val 56492"/>
              <a:gd name="adj3" fmla="val 16667"/>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grpSp>
        <p:nvGrpSpPr>
          <p:cNvPr id="14" name="Google Shape;20;p3">
            <a:extLst>
              <a:ext uri="{FF2B5EF4-FFF2-40B4-BE49-F238E27FC236}">
                <a16:creationId xmlns:a16="http://schemas.microsoft.com/office/drawing/2014/main" id="{C2D29DAD-D34F-1D4E-B05F-7BE9AE41D632}"/>
              </a:ext>
            </a:extLst>
          </p:cNvPr>
          <p:cNvGrpSpPr/>
          <p:nvPr userDrawn="1"/>
        </p:nvGrpSpPr>
        <p:grpSpPr>
          <a:xfrm>
            <a:off x="5908014" y="1570074"/>
            <a:ext cx="2322269" cy="3152774"/>
            <a:chOff x="5685708" y="1570533"/>
            <a:chExt cx="1861389" cy="2527071"/>
          </a:xfrm>
        </p:grpSpPr>
        <p:sp>
          <p:nvSpPr>
            <p:cNvPr id="15" name="Google Shape;21;p3">
              <a:extLst>
                <a:ext uri="{FF2B5EF4-FFF2-40B4-BE49-F238E27FC236}">
                  <a16:creationId xmlns:a16="http://schemas.microsoft.com/office/drawing/2014/main" id="{0750EEE6-AF5E-D94C-9D71-AA5FF120A6D8}"/>
                </a:ext>
              </a:extLst>
            </p:cNvPr>
            <p:cNvSpPr/>
            <p:nvPr/>
          </p:nvSpPr>
          <p:spPr>
            <a:xfrm>
              <a:off x="5828025" y="3877404"/>
              <a:ext cx="1680300" cy="220200"/>
            </a:xfrm>
            <a:prstGeom prst="ellipse">
              <a:avLst/>
            </a:prstGeom>
            <a:solidFill>
              <a:srgbClr val="000000">
                <a:alpha val="1765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dirty="0">
                <a:solidFill>
                  <a:srgbClr val="FFFFFF"/>
                </a:solidFill>
                <a:latin typeface="Arial" panose="020B0604020202020204" pitchFamily="34" charset="0"/>
                <a:ea typeface="Yuanti SC" panose="02010600040101010101" pitchFamily="2" charset="-122"/>
                <a:cs typeface="Calibri"/>
                <a:sym typeface="Calibri"/>
              </a:endParaRPr>
            </a:p>
          </p:txBody>
        </p:sp>
        <p:pic>
          <p:nvPicPr>
            <p:cNvPr id="16" name="Google Shape;22;p3">
              <a:extLst>
                <a:ext uri="{FF2B5EF4-FFF2-40B4-BE49-F238E27FC236}">
                  <a16:creationId xmlns:a16="http://schemas.microsoft.com/office/drawing/2014/main" id="{89F11A30-72DB-1349-84C3-88515951A695}"/>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flipH="1">
              <a:off x="5685708" y="1570533"/>
              <a:ext cx="1861389" cy="2417031"/>
            </a:xfrm>
            <a:prstGeom prst="rect">
              <a:avLst/>
            </a:prstGeom>
            <a:noFill/>
            <a:ln>
              <a:noFill/>
            </a:ln>
          </p:spPr>
        </p:pic>
      </p:grpSp>
      <p:sp>
        <p:nvSpPr>
          <p:cNvPr id="17" name="Google Shape;23;p3">
            <a:extLst>
              <a:ext uri="{FF2B5EF4-FFF2-40B4-BE49-F238E27FC236}">
                <a16:creationId xmlns:a16="http://schemas.microsoft.com/office/drawing/2014/main" id="{B61A593E-38B3-5F4A-8FEA-59A8B1BC4214}"/>
              </a:ext>
            </a:extLst>
          </p:cNvPr>
          <p:cNvSpPr txBox="1">
            <a:spLocks noGrp="1"/>
          </p:cNvSpPr>
          <p:nvPr>
            <p:ph type="title"/>
          </p:nvPr>
        </p:nvSpPr>
        <p:spPr>
          <a:xfrm>
            <a:off x="1029833" y="1221200"/>
            <a:ext cx="4686900" cy="1792800"/>
          </a:xfrm>
          <a:prstGeom prst="rect">
            <a:avLst/>
          </a:prstGeom>
        </p:spPr>
        <p:txBody>
          <a:bodyPr spcFirstLastPara="1" wrap="square" lIns="91425" tIns="91425" rIns="91425" bIns="91425" anchor="ctr" anchorCtr="0"/>
          <a:lstStyle>
            <a:lvl1pPr lvl="0" algn="ctr">
              <a:spcBef>
                <a:spcPts val="0"/>
              </a:spcBef>
              <a:spcAft>
                <a:spcPts val="0"/>
              </a:spcAft>
              <a:buSzPts val="4800"/>
              <a:buFont typeface="Arial"/>
              <a:buNone/>
              <a:defRPr sz="7200" b="1" i="0">
                <a:solidFill>
                  <a:srgbClr val="00D6FF"/>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27"/>
        <p:cNvGrpSpPr/>
        <p:nvPr/>
      </p:nvGrpSpPr>
      <p:grpSpPr>
        <a:xfrm>
          <a:off x="0" y="0"/>
          <a:ext cx="0" cy="0"/>
          <a:chOff x="0" y="0"/>
          <a:chExt cx="0" cy="0"/>
        </a:xfrm>
      </p:grpSpPr>
      <p:pic>
        <p:nvPicPr>
          <p:cNvPr id="9" name="图片 8">
            <a:extLst>
              <a:ext uri="{FF2B5EF4-FFF2-40B4-BE49-F238E27FC236}">
                <a16:creationId xmlns:a16="http://schemas.microsoft.com/office/drawing/2014/main" id="{295F639E-13D8-3241-BB55-A3E2853F6402}"/>
              </a:ext>
            </a:extLst>
          </p:cNvPr>
          <p:cNvPicPr>
            <a:picLocks noChangeAspect="1"/>
          </p:cNvPicPr>
          <p:nvPr userDrawn="1"/>
        </p:nvPicPr>
        <p:blipFill>
          <a:blip r:embed="rId2"/>
          <a:stretch>
            <a:fillRect/>
          </a:stretch>
        </p:blipFill>
        <p:spPr>
          <a:xfrm>
            <a:off x="3292" y="0"/>
            <a:ext cx="9137416" cy="5143500"/>
          </a:xfrm>
          <a:prstGeom prst="rect">
            <a:avLst/>
          </a:prstGeom>
        </p:spPr>
      </p:pic>
      <p:sp>
        <p:nvSpPr>
          <p:cNvPr id="10" name="Google Shape;31;p4">
            <a:extLst>
              <a:ext uri="{FF2B5EF4-FFF2-40B4-BE49-F238E27FC236}">
                <a16:creationId xmlns:a16="http://schemas.microsoft.com/office/drawing/2014/main" id="{FAED3C99-9F01-BD4C-9394-ABD4F89571F8}"/>
              </a:ext>
            </a:extLst>
          </p:cNvPr>
          <p:cNvSpPr txBox="1">
            <a:spLocks noGrp="1"/>
          </p:cNvSpPr>
          <p:nvPr>
            <p:ph type="body" idx="1"/>
          </p:nvPr>
        </p:nvSpPr>
        <p:spPr>
          <a:xfrm>
            <a:off x="311700" y="1814285"/>
            <a:ext cx="8520600" cy="2754739"/>
          </a:xfrm>
          <a:prstGeom prst="rect">
            <a:avLst/>
          </a:prstGeom>
        </p:spPr>
        <p:txBody>
          <a:bodyPr spcFirstLastPara="1" wrap="square" lIns="91425" tIns="91425" rIns="91425" bIns="91425" anchor="t" anchorCtr="0"/>
          <a:lstStyle>
            <a:lvl1pPr marL="457200" lvl="0" indent="-381000">
              <a:spcBef>
                <a:spcPts val="0"/>
              </a:spcBef>
              <a:spcAft>
                <a:spcPts val="800"/>
              </a:spcAft>
              <a:buClr>
                <a:srgbClr val="000000"/>
              </a:buClr>
              <a:buSzPts val="2400"/>
              <a:buFont typeface="Arial"/>
              <a:buChar char="●"/>
              <a:defRPr sz="3600" b="0" i="0">
                <a:solidFill>
                  <a:schemeClr val="tx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rgbClr val="000000"/>
              </a:buClr>
              <a:buSzPts val="1800"/>
              <a:buFont typeface="Arial"/>
              <a:buChar char="○"/>
              <a:defRPr sz="1800">
                <a:solidFill>
                  <a:srgbClr val="000000"/>
                </a:solidFill>
                <a:latin typeface="Arial"/>
                <a:ea typeface="Arial"/>
                <a:cs typeface="Arial"/>
                <a:sym typeface="Arial"/>
              </a:defRPr>
            </a:lvl2pPr>
            <a:lvl3pPr marL="1371600" lvl="2"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3pPr>
            <a:lvl4pPr marL="1828800" lvl="3"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4pPr>
            <a:lvl5pPr marL="2286000" lvl="4"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5pPr>
            <a:lvl6pPr marL="2743200" lvl="5"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6pPr>
            <a:lvl7pPr marL="3200400" lvl="6"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7pPr>
            <a:lvl8pPr marL="3657600" lvl="7" indent="-330200">
              <a:spcBef>
                <a:spcPts val="1600"/>
              </a:spcBef>
              <a:spcAft>
                <a:spcPts val="0"/>
              </a:spcAft>
              <a:buClr>
                <a:srgbClr val="000000"/>
              </a:buClr>
              <a:buSzPts val="1600"/>
              <a:buFont typeface="Arial"/>
              <a:buChar char="○"/>
              <a:defRPr sz="1600">
                <a:solidFill>
                  <a:srgbClr val="000000"/>
                </a:solidFill>
                <a:latin typeface="Arial"/>
                <a:ea typeface="Arial"/>
                <a:cs typeface="Arial"/>
                <a:sym typeface="Arial"/>
              </a:defRPr>
            </a:lvl8pPr>
            <a:lvl9pPr marL="4114800" lvl="8" indent="-330200">
              <a:spcBef>
                <a:spcPts val="1600"/>
              </a:spcBef>
              <a:spcAft>
                <a:spcPts val="1600"/>
              </a:spcAft>
              <a:buClr>
                <a:srgbClr val="000000"/>
              </a:buClr>
              <a:buSzPts val="1600"/>
              <a:buFont typeface="Arial"/>
              <a:buChar char="■"/>
              <a:defRPr sz="1600">
                <a:solidFill>
                  <a:srgbClr val="000000"/>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FD75F812-26A4-C946-B66C-31BF2662F043}"/>
              </a:ext>
            </a:extLst>
          </p:cNvPr>
          <p:cNvPicPr>
            <a:picLocks noChangeAspect="1"/>
          </p:cNvPicPr>
          <p:nvPr userDrawn="1"/>
        </p:nvPicPr>
        <p:blipFill>
          <a:blip r:embed="rId3"/>
          <a:stretch>
            <a:fillRect/>
          </a:stretch>
        </p:blipFill>
        <p:spPr>
          <a:xfrm>
            <a:off x="3843843" y="136996"/>
            <a:ext cx="1470827" cy="230337"/>
          </a:xfrm>
          <a:prstGeom prst="rect">
            <a:avLst/>
          </a:prstGeom>
        </p:spPr>
      </p:pic>
      <p:sp>
        <p:nvSpPr>
          <p:cNvPr id="12" name="Google Shape;37;p5">
            <a:extLst>
              <a:ext uri="{FF2B5EF4-FFF2-40B4-BE49-F238E27FC236}">
                <a16:creationId xmlns:a16="http://schemas.microsoft.com/office/drawing/2014/main" id="{56FA42DF-0566-344D-B6DE-30BCFE492300}"/>
              </a:ext>
            </a:extLst>
          </p:cNvPr>
          <p:cNvSpPr txBox="1">
            <a:spLocks noGrp="1"/>
          </p:cNvSpPr>
          <p:nvPr>
            <p:ph type="title"/>
          </p:nvPr>
        </p:nvSpPr>
        <p:spPr>
          <a:xfrm>
            <a:off x="130800" y="688686"/>
            <a:ext cx="8882400" cy="821400"/>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with border" type="titleOnly">
  <p:cSld name="TITLE_ONLY">
    <p:spTree>
      <p:nvGrpSpPr>
        <p:cNvPr id="1" name="Shape 47"/>
        <p:cNvGrpSpPr/>
        <p:nvPr/>
      </p:nvGrpSpPr>
      <p:grpSpPr>
        <a:xfrm>
          <a:off x="0" y="0"/>
          <a:ext cx="0" cy="0"/>
          <a:chOff x="0" y="0"/>
          <a:chExt cx="0" cy="0"/>
        </a:xfrm>
      </p:grpSpPr>
      <p:sp>
        <p:nvSpPr>
          <p:cNvPr id="7" name="Google Shape;48;p7">
            <a:extLst>
              <a:ext uri="{FF2B5EF4-FFF2-40B4-BE49-F238E27FC236}">
                <a16:creationId xmlns:a16="http://schemas.microsoft.com/office/drawing/2014/main" id="{18923971-87F2-2F4B-BE74-15D6DAAA7EF7}"/>
              </a:ext>
            </a:extLst>
          </p:cNvPr>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b="0" i="0">
                <a:latin typeface="Arial" panose="020B0604020202020204" pitchFamily="34" charset="0"/>
                <a:ea typeface="Yuanti SC" panose="02010600040101010101" pitchFamily="2" charset="-122"/>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pic>
        <p:nvPicPr>
          <p:cNvPr id="8" name="图片 7">
            <a:extLst>
              <a:ext uri="{FF2B5EF4-FFF2-40B4-BE49-F238E27FC236}">
                <a16:creationId xmlns:a16="http://schemas.microsoft.com/office/drawing/2014/main" id="{B6CFE4E7-42C2-DD49-AF3B-5CFB898A61F5}"/>
              </a:ext>
            </a:extLst>
          </p:cNvPr>
          <p:cNvPicPr>
            <a:picLocks noChangeAspect="1"/>
          </p:cNvPicPr>
          <p:nvPr userDrawn="1"/>
        </p:nvPicPr>
        <p:blipFill>
          <a:blip r:embed="rId2"/>
          <a:stretch>
            <a:fillRect/>
          </a:stretch>
        </p:blipFill>
        <p:spPr>
          <a:xfrm>
            <a:off x="3292" y="0"/>
            <a:ext cx="9137416" cy="5143500"/>
          </a:xfrm>
          <a:prstGeom prst="rect">
            <a:avLst/>
          </a:prstGeom>
        </p:spPr>
      </p:pic>
      <p:pic>
        <p:nvPicPr>
          <p:cNvPr id="9" name="图片 8">
            <a:extLst>
              <a:ext uri="{FF2B5EF4-FFF2-40B4-BE49-F238E27FC236}">
                <a16:creationId xmlns:a16="http://schemas.microsoft.com/office/drawing/2014/main" id="{0BE8DD3C-AEFF-5344-90F7-55F866565306}"/>
              </a:ext>
            </a:extLst>
          </p:cNvPr>
          <p:cNvPicPr>
            <a:picLocks noChangeAspect="1"/>
          </p:cNvPicPr>
          <p:nvPr userDrawn="1"/>
        </p:nvPicPr>
        <p:blipFill>
          <a:blip r:embed="rId3"/>
          <a:stretch>
            <a:fillRect/>
          </a:stretch>
        </p:blipFill>
        <p:spPr>
          <a:xfrm>
            <a:off x="3843843" y="136996"/>
            <a:ext cx="1470827" cy="23033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reserve="1" userDrawn="1">
  <p:cSld name="1_Section title and description">
    <p:spTree>
      <p:nvGrpSpPr>
        <p:cNvPr id="1" name="Shape 60"/>
        <p:cNvGrpSpPr/>
        <p:nvPr/>
      </p:nvGrpSpPr>
      <p:grpSpPr>
        <a:xfrm>
          <a:off x="0" y="0"/>
          <a:ext cx="0" cy="0"/>
          <a:chOff x="0" y="0"/>
          <a:chExt cx="0" cy="0"/>
        </a:xfrm>
      </p:grpSpPr>
      <p:sp>
        <p:nvSpPr>
          <p:cNvPr id="8" name="Google Shape;61;p9">
            <a:extLst>
              <a:ext uri="{FF2B5EF4-FFF2-40B4-BE49-F238E27FC236}">
                <a16:creationId xmlns:a16="http://schemas.microsoft.com/office/drawing/2014/main" id="{C7D56E20-0316-854C-8A4E-5D2068D8DF9B}"/>
              </a:ext>
            </a:extLst>
          </p:cNvPr>
          <p:cNvSpPr/>
          <p:nvPr userDrawn="1"/>
        </p:nvSpPr>
        <p:spPr>
          <a:xfrm>
            <a:off x="0" y="0"/>
            <a:ext cx="4572000" cy="5143500"/>
          </a:xfrm>
          <a:prstGeom prst="rect">
            <a:avLst/>
          </a:prstGeom>
          <a:solidFill>
            <a:srgbClr val="1FB9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0" i="0" dirty="0">
              <a:latin typeface="Arial" panose="020B0604020202020204" pitchFamily="34" charset="0"/>
              <a:ea typeface="Yuanti SC" panose="02010600040101010101" pitchFamily="2" charset="-122"/>
            </a:endParaRPr>
          </a:p>
        </p:txBody>
      </p:sp>
      <p:sp>
        <p:nvSpPr>
          <p:cNvPr id="9" name="Google Shape;63;p9">
            <a:extLst>
              <a:ext uri="{FF2B5EF4-FFF2-40B4-BE49-F238E27FC236}">
                <a16:creationId xmlns:a16="http://schemas.microsoft.com/office/drawing/2014/main" id="{8D2484BF-F72D-EB43-BE0D-48269289672F}"/>
              </a:ext>
            </a:extLst>
          </p:cNvPr>
          <p:cNvSpPr txBox="1">
            <a:spLocks noGrp="1"/>
          </p:cNvSpPr>
          <p:nvPr>
            <p:ph type="subTitle" idx="1"/>
          </p:nvPr>
        </p:nvSpPr>
        <p:spPr>
          <a:xfrm>
            <a:off x="4738097" y="27268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Font typeface="Arial"/>
              <a:buNone/>
              <a:defRPr sz="3000" b="0" i="0">
                <a:solidFill>
                  <a:schemeClr val="tx1"/>
                </a:solidFill>
                <a:latin typeface="Arial" panose="020B0604020202020204" pitchFamily="34" charset="0"/>
                <a:ea typeface="Yuanti SC" panose="02010600040101010101" pitchFamily="2" charset="-122"/>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10" name="Google Shape;64;p9">
            <a:extLst>
              <a:ext uri="{FF2B5EF4-FFF2-40B4-BE49-F238E27FC236}">
                <a16:creationId xmlns:a16="http://schemas.microsoft.com/office/drawing/2014/main" id="{4C1C4CBC-73A4-F646-B0B3-2C82297D58C7}"/>
              </a:ext>
            </a:extLst>
          </p:cNvPr>
          <p:cNvSpPr txBox="1">
            <a:spLocks noGrp="1"/>
          </p:cNvSpPr>
          <p:nvPr>
            <p:ph type="body" idx="2"/>
          </p:nvPr>
        </p:nvSpPr>
        <p:spPr>
          <a:xfrm>
            <a:off x="367507" y="978200"/>
            <a:ext cx="3837000" cy="3695100"/>
          </a:xfrm>
          <a:prstGeom prst="rect">
            <a:avLst/>
          </a:prstGeom>
        </p:spPr>
        <p:txBody>
          <a:bodyPr spcFirstLastPara="1" wrap="square" lIns="91425" tIns="91425" rIns="91425" bIns="91425" anchor="t" anchorCtr="0"/>
          <a:lstStyle>
            <a:lvl1pPr marL="457200" lvl="0" indent="-381000">
              <a:spcBef>
                <a:spcPts val="0"/>
              </a:spcBef>
              <a:spcAft>
                <a:spcPts val="0"/>
              </a:spcAft>
              <a:buClr>
                <a:schemeClr val="lt1"/>
              </a:buClr>
              <a:buSzPts val="2400"/>
              <a:buFont typeface="Arial"/>
              <a:buChar char="●"/>
              <a:defRPr sz="3600" b="0" i="0">
                <a:solidFill>
                  <a:schemeClr val="bg1"/>
                </a:solidFill>
                <a:latin typeface="Arial" panose="020B0604020202020204" pitchFamily="34" charset="0"/>
                <a:ea typeface="Yuanti SC" panose="02010600040101010101" pitchFamily="2" charset="-122"/>
                <a:cs typeface="Arial"/>
                <a:sym typeface="Arial"/>
              </a:defRPr>
            </a:lvl1pPr>
            <a:lvl2pPr marL="914400" lvl="1" indent="-342900">
              <a:spcBef>
                <a:spcPts val="1600"/>
              </a:spcBef>
              <a:spcAft>
                <a:spcPts val="0"/>
              </a:spcAft>
              <a:buClr>
                <a:schemeClr val="lt1"/>
              </a:buClr>
              <a:buSzPts val="1800"/>
              <a:buFont typeface="Arial"/>
              <a:buChar char="○"/>
              <a:defRPr>
                <a:solidFill>
                  <a:schemeClr val="lt1"/>
                </a:solidFill>
                <a:latin typeface="Arial"/>
                <a:ea typeface="Arial"/>
                <a:cs typeface="Arial"/>
                <a:sym typeface="Arial"/>
              </a:defRPr>
            </a:lvl2pPr>
            <a:lvl3pPr marL="1371600" lvl="2"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3pPr>
            <a:lvl4pPr marL="1828800" lvl="3"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4pPr>
            <a:lvl5pPr marL="2286000" lvl="4"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5pPr>
            <a:lvl6pPr marL="2743200" lvl="5"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6pPr>
            <a:lvl7pPr marL="3200400" lvl="6"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7pPr>
            <a:lvl8pPr marL="3657600" lvl="7" indent="-317500">
              <a:spcBef>
                <a:spcPts val="1600"/>
              </a:spcBef>
              <a:spcAft>
                <a:spcPts val="0"/>
              </a:spcAft>
              <a:buClr>
                <a:schemeClr val="lt1"/>
              </a:buClr>
              <a:buSzPts val="1400"/>
              <a:buFont typeface="Arial"/>
              <a:buChar char="○"/>
              <a:defRPr>
                <a:solidFill>
                  <a:schemeClr val="lt1"/>
                </a:solidFill>
                <a:latin typeface="Arial"/>
                <a:ea typeface="Arial"/>
                <a:cs typeface="Arial"/>
                <a:sym typeface="Arial"/>
              </a:defRPr>
            </a:lvl8pPr>
            <a:lvl9pPr marL="4114800" lvl="8" indent="-317500">
              <a:spcBef>
                <a:spcPts val="1600"/>
              </a:spcBef>
              <a:spcAft>
                <a:spcPts val="1600"/>
              </a:spcAft>
              <a:buClr>
                <a:schemeClr val="lt1"/>
              </a:buClr>
              <a:buSzPts val="1400"/>
              <a:buFont typeface="Arial"/>
              <a:buChar char="■"/>
              <a:defRPr>
                <a:solidFill>
                  <a:schemeClr val="lt1"/>
                </a:solidFill>
                <a:latin typeface="Arial"/>
                <a:ea typeface="Arial"/>
                <a:cs typeface="Arial"/>
                <a:sym typeface="Arial"/>
              </a:defRPr>
            </a:lvl9pPr>
          </a:lstStyle>
          <a:p>
            <a:endParaRPr dirty="0"/>
          </a:p>
        </p:txBody>
      </p:sp>
      <p:pic>
        <p:nvPicPr>
          <p:cNvPr id="11" name="图片 10">
            <a:extLst>
              <a:ext uri="{FF2B5EF4-FFF2-40B4-BE49-F238E27FC236}">
                <a16:creationId xmlns:a16="http://schemas.microsoft.com/office/drawing/2014/main" id="{79F6921C-6B9E-EB45-A33D-A6B51669CC8A}"/>
              </a:ext>
            </a:extLst>
          </p:cNvPr>
          <p:cNvPicPr>
            <a:picLocks noChangeAspect="1"/>
          </p:cNvPicPr>
          <p:nvPr userDrawn="1"/>
        </p:nvPicPr>
        <p:blipFill>
          <a:blip r:embed="rId2"/>
          <a:stretch>
            <a:fillRect/>
          </a:stretch>
        </p:blipFill>
        <p:spPr>
          <a:xfrm>
            <a:off x="0" y="-94343"/>
            <a:ext cx="1596691" cy="1168402"/>
          </a:xfrm>
          <a:prstGeom prst="rect">
            <a:avLst/>
          </a:prstGeom>
        </p:spPr>
      </p:pic>
      <p:sp>
        <p:nvSpPr>
          <p:cNvPr id="12" name="Google Shape;37;p5">
            <a:extLst>
              <a:ext uri="{FF2B5EF4-FFF2-40B4-BE49-F238E27FC236}">
                <a16:creationId xmlns:a16="http://schemas.microsoft.com/office/drawing/2014/main" id="{69CC82BB-5867-C148-AEA1-F7F3BFB7283E}"/>
              </a:ext>
            </a:extLst>
          </p:cNvPr>
          <p:cNvSpPr txBox="1">
            <a:spLocks noGrp="1"/>
          </p:cNvSpPr>
          <p:nvPr>
            <p:ph type="title"/>
          </p:nvPr>
        </p:nvSpPr>
        <p:spPr>
          <a:xfrm>
            <a:off x="4738096" y="688685"/>
            <a:ext cx="4045201" cy="1580381"/>
          </a:xfrm>
          <a:prstGeom prst="rect">
            <a:avLst/>
          </a:prstGeom>
        </p:spPr>
        <p:txBody>
          <a:bodyPr spcFirstLastPara="1" wrap="square" lIns="91425" tIns="91425" rIns="91425" bIns="91425" anchor="b" anchorCtr="0"/>
          <a:lstStyle>
            <a:lvl1pPr lvl="0" algn="ctr" rtl="0">
              <a:spcBef>
                <a:spcPts val="0"/>
              </a:spcBef>
              <a:spcAft>
                <a:spcPts val="0"/>
              </a:spcAft>
              <a:buClr>
                <a:srgbClr val="073763"/>
              </a:buClr>
              <a:buSzPts val="4800"/>
              <a:buFont typeface="Arial"/>
              <a:buNone/>
              <a:defRPr sz="4800" b="1" i="0">
                <a:solidFill>
                  <a:srgbClr val="1FB7EE"/>
                </a:solidFill>
                <a:effectLst>
                  <a:outerShdw blurRad="38100" dist="38100" dir="2700000" algn="tl">
                    <a:srgbClr val="000000">
                      <a:alpha val="43137"/>
                    </a:srgbClr>
                  </a:outerShdw>
                </a:effectLst>
                <a:latin typeface="Arial" panose="020B0604020202020204" pitchFamily="34" charset="0"/>
                <a:ea typeface="Yuanti SC" panose="02010600040101010101" pitchFamily="2" charset="-122"/>
                <a:cs typeface="Arial" panose="020B0604020202020204" pitchFamily="34" charset="0"/>
                <a:sym typeface="Aria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dirty="0"/>
          </a:p>
        </p:txBody>
      </p:sp>
    </p:spTree>
    <p:extLst>
      <p:ext uri="{BB962C8B-B14F-4D97-AF65-F5344CB8AC3E}">
        <p14:creationId xmlns:p14="http://schemas.microsoft.com/office/powerpoint/2010/main" val="1450621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
        <p:nvSpPr>
          <p:cNvPr id="67" name="Google Shape;67;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tropic">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130800" y="128575"/>
            <a:ext cx="8882400" cy="4676700"/>
          </a:xfrm>
          <a:prstGeom prst="roundRect">
            <a:avLst>
              <a:gd name="adj" fmla="val 3159"/>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7" name="Google Shape;7;p1"/>
          <p:cNvSpPr txBox="1">
            <a:spLocks noGrp="1"/>
          </p:cNvSpPr>
          <p:nvPr>
            <p:ph type="title"/>
          </p:nvPr>
        </p:nvSpPr>
        <p:spPr>
          <a:xfrm>
            <a:off x="311700" y="445025"/>
            <a:ext cx="8520600" cy="707400"/>
          </a:xfrm>
          <a:prstGeom prst="rect">
            <a:avLst/>
          </a:prstGeom>
          <a:noFill/>
          <a:ln>
            <a:noFill/>
          </a:ln>
        </p:spPr>
        <p:txBody>
          <a:bodyPr spcFirstLastPara="1" wrap="square" lIns="91425" tIns="91425" rIns="91425" bIns="91425" anchor="b" anchorCtr="0"/>
          <a:lstStyle>
            <a:lvl1pPr lvl="0" algn="ctr">
              <a:spcBef>
                <a:spcPts val="0"/>
              </a:spcBef>
              <a:spcAft>
                <a:spcPts val="0"/>
              </a:spcAft>
              <a:buClr>
                <a:srgbClr val="073763"/>
              </a:buClr>
              <a:buSzPts val="4800"/>
              <a:buNone/>
              <a:defRPr sz="4800" b="1">
                <a:solidFill>
                  <a:srgbClr val="073763"/>
                </a:solidFill>
              </a:defRPr>
            </a:lvl1pPr>
            <a:lvl2pPr lvl="1">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sz="3600" b="1">
                <a:solidFill>
                  <a:schemeClr val="accent1"/>
                </a:solidFill>
                <a:latin typeface="PT Sans Narrow"/>
                <a:ea typeface="PT Sans Narrow"/>
                <a:cs typeface="PT Sans Narrow"/>
                <a:sym typeface="PT Sans Narrow"/>
              </a:defRPr>
            </a:lvl9pPr>
          </a:lstStyle>
          <a:p>
            <a:endParaRPr dirty="0"/>
          </a:p>
        </p:txBody>
      </p:sp>
      <p:sp>
        <p:nvSpPr>
          <p:cNvPr id="8" name="Google Shape;8;p1"/>
          <p:cNvSpPr txBox="1">
            <a:spLocks noGrp="1"/>
          </p:cNvSpPr>
          <p:nvPr>
            <p:ph type="body" idx="1"/>
          </p:nvPr>
        </p:nvSpPr>
        <p:spPr>
          <a:xfrm>
            <a:off x="311700" y="1266325"/>
            <a:ext cx="8520600" cy="3302700"/>
          </a:xfrm>
          <a:prstGeom prst="rect">
            <a:avLst/>
          </a:prstGeom>
          <a:noFill/>
          <a:ln>
            <a:noFill/>
          </a:ln>
        </p:spPr>
        <p:txBody>
          <a:bodyPr spcFirstLastPara="1" wrap="square" lIns="91425" tIns="91425" rIns="91425" bIns="91425" anchor="t" anchorCtr="0"/>
          <a:lstStyle>
            <a:lvl1pPr marL="457200" lvl="0" indent="-381000">
              <a:lnSpc>
                <a:spcPct val="115000"/>
              </a:lnSpc>
              <a:spcBef>
                <a:spcPts val="0"/>
              </a:spcBef>
              <a:spcAft>
                <a:spcPts val="0"/>
              </a:spcAft>
              <a:buClr>
                <a:schemeClr val="dk2"/>
              </a:buClr>
              <a:buSzPts val="2400"/>
              <a:buChar char="●"/>
              <a:defRPr sz="2400">
                <a:solidFill>
                  <a:schemeClr val="dk2"/>
                </a:solidFill>
              </a:defRPr>
            </a:lvl1pPr>
            <a:lvl2pPr marL="914400" lvl="1" indent="-342900">
              <a:lnSpc>
                <a:spcPct val="115000"/>
              </a:lnSpc>
              <a:spcBef>
                <a:spcPts val="1600"/>
              </a:spcBef>
              <a:spcAft>
                <a:spcPts val="0"/>
              </a:spcAft>
              <a:buClr>
                <a:schemeClr val="dk2"/>
              </a:buClr>
              <a:buSzPts val="1800"/>
              <a:buChar char="○"/>
              <a:defRPr sz="1800">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9" name="Google Shape;9;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8" r:id="rId5"/>
    <p:sldLayoutId id="2147483656"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2B6A6C"/>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AF59920-8489-41F1-A3DD-D85E91969CE9}"/>
              </a:ext>
            </a:extLst>
          </p:cNvPr>
          <p:cNvSpPr>
            <a:spLocks noGrp="1"/>
          </p:cNvSpPr>
          <p:nvPr>
            <p:ph type="ctrTitle"/>
          </p:nvPr>
        </p:nvSpPr>
        <p:spPr>
          <a:xfrm>
            <a:off x="273750" y="2902551"/>
            <a:ext cx="8596500" cy="1861249"/>
          </a:xfrm>
        </p:spPr>
        <p:txBody>
          <a:bodyPr/>
          <a:lstStyle/>
          <a:p>
            <a:r>
              <a:rPr lang="en-US" altLang="zh-CN" dirty="0" err="1"/>
              <a:t>mBot</a:t>
            </a:r>
            <a:r>
              <a:rPr lang="en-US" altLang="zh-CN" dirty="0"/>
              <a:t> the Musician</a:t>
            </a:r>
            <a:br>
              <a:rPr lang="en-US" altLang="zh-CN" dirty="0"/>
            </a:br>
            <a:r>
              <a:rPr lang="en-US" altLang="zh-CN" dirty="0"/>
              <a:t>Lesson 11</a:t>
            </a:r>
            <a:endParaRPr lang="zh-CN" altLang="en-US" dirty="0"/>
          </a:p>
        </p:txBody>
      </p:sp>
      <p:pic>
        <p:nvPicPr>
          <p:cNvPr id="4" name="图片 3">
            <a:extLst>
              <a:ext uri="{FF2B5EF4-FFF2-40B4-BE49-F238E27FC236}">
                <a16:creationId xmlns:a16="http://schemas.microsoft.com/office/drawing/2014/main" id="{B1ED496D-DD5B-4319-AA14-32DA330CDAC9}"/>
              </a:ext>
            </a:extLst>
          </p:cNvPr>
          <p:cNvPicPr>
            <a:picLocks noChangeAspect="1"/>
          </p:cNvPicPr>
          <p:nvPr/>
        </p:nvPicPr>
        <p:blipFill>
          <a:blip r:embed="rId3"/>
          <a:stretch>
            <a:fillRect/>
          </a:stretch>
        </p:blipFill>
        <p:spPr>
          <a:xfrm>
            <a:off x="2597535" y="-374763"/>
            <a:ext cx="3948930" cy="3948930"/>
          </a:xfrm>
          <a:prstGeom prst="rect">
            <a:avLst/>
          </a:prstGeom>
        </p:spPr>
      </p:pic>
    </p:spTree>
    <p:extLst>
      <p:ext uri="{BB962C8B-B14F-4D97-AF65-F5344CB8AC3E}">
        <p14:creationId xmlns:p14="http://schemas.microsoft.com/office/powerpoint/2010/main" val="2128825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59952"/>
            <a:ext cx="8882400" cy="821400"/>
          </a:xfrm>
        </p:spPr>
        <p:txBody>
          <a:bodyPr/>
          <a:lstStyle/>
          <a:p>
            <a:r>
              <a:rPr lang="en-US" altLang="zh-CN" dirty="0"/>
              <a:t>Logical Operator</a:t>
            </a:r>
            <a:endParaRPr lang="zh-CN" altLang="en-US" dirty="0"/>
          </a:p>
        </p:txBody>
      </p:sp>
      <p:sp>
        <p:nvSpPr>
          <p:cNvPr id="4" name="文本占位符 3">
            <a:extLst>
              <a:ext uri="{FF2B5EF4-FFF2-40B4-BE49-F238E27FC236}">
                <a16:creationId xmlns:a16="http://schemas.microsoft.com/office/drawing/2014/main" id="{35C62BF7-952B-48D5-8CB5-157A3268EB7A}"/>
              </a:ext>
            </a:extLst>
          </p:cNvPr>
          <p:cNvSpPr>
            <a:spLocks noGrp="1"/>
          </p:cNvSpPr>
          <p:nvPr>
            <p:ph type="body" idx="4294967295"/>
          </p:nvPr>
        </p:nvSpPr>
        <p:spPr>
          <a:xfrm>
            <a:off x="668395" y="1505507"/>
            <a:ext cx="8866755" cy="3302700"/>
          </a:xfrm>
        </p:spPr>
        <p:txBody>
          <a:bodyPr/>
          <a:lstStyle/>
          <a:p>
            <a:r>
              <a:rPr lang="en-US" altLang="zh-CN" sz="2800" dirty="0"/>
              <a:t>Use the LED panel to collect brightness data</a:t>
            </a:r>
          </a:p>
          <a:p>
            <a:r>
              <a:rPr lang="en-US" altLang="zh-CN" sz="2800" dirty="0"/>
              <a:t>Define the range in the</a:t>
            </a:r>
            <a:br>
              <a:rPr lang="en-US" altLang="zh-CN" sz="2800" dirty="0"/>
            </a:br>
            <a:r>
              <a:rPr lang="en-US" altLang="zh-CN" sz="2800" dirty="0"/>
              <a:t>Operators blocks,</a:t>
            </a:r>
            <a:r>
              <a:rPr lang="zh-CN" altLang="en-US" sz="2800" dirty="0"/>
              <a:t> </a:t>
            </a:r>
            <a:r>
              <a:rPr lang="en-US" altLang="zh-CN" sz="2800" dirty="0"/>
              <a:t>e.g.: </a:t>
            </a:r>
          </a:p>
        </p:txBody>
      </p:sp>
      <p:grpSp>
        <p:nvGrpSpPr>
          <p:cNvPr id="18" name="组合 17">
            <a:extLst>
              <a:ext uri="{FF2B5EF4-FFF2-40B4-BE49-F238E27FC236}">
                <a16:creationId xmlns:a16="http://schemas.microsoft.com/office/drawing/2014/main" id="{7B6C8DF3-BCC1-4F71-9CF7-8FA987A39800}"/>
              </a:ext>
            </a:extLst>
          </p:cNvPr>
          <p:cNvGrpSpPr/>
          <p:nvPr/>
        </p:nvGrpSpPr>
        <p:grpSpPr>
          <a:xfrm>
            <a:off x="5021339" y="2690948"/>
            <a:ext cx="3591267" cy="1181915"/>
            <a:chOff x="5470621" y="2831793"/>
            <a:chExt cx="3297555" cy="1085252"/>
          </a:xfrm>
        </p:grpSpPr>
        <p:pic>
          <p:nvPicPr>
            <p:cNvPr id="15" name="图片 14">
              <a:extLst>
                <a:ext uri="{FF2B5EF4-FFF2-40B4-BE49-F238E27FC236}">
                  <a16:creationId xmlns:a16="http://schemas.microsoft.com/office/drawing/2014/main" id="{8FE3E45E-64C9-4937-BF37-A95152302E19}"/>
                </a:ext>
              </a:extLst>
            </p:cNvPr>
            <p:cNvPicPr>
              <a:picLocks noChangeAspect="1"/>
            </p:cNvPicPr>
            <p:nvPr/>
          </p:nvPicPr>
          <p:blipFill>
            <a:blip r:embed="rId3"/>
            <a:stretch>
              <a:fillRect/>
            </a:stretch>
          </p:blipFill>
          <p:spPr>
            <a:xfrm>
              <a:off x="5470621" y="2831793"/>
              <a:ext cx="3297555" cy="388620"/>
            </a:xfrm>
            <a:prstGeom prst="rect">
              <a:avLst/>
            </a:prstGeom>
          </p:spPr>
        </p:pic>
        <p:pic>
          <p:nvPicPr>
            <p:cNvPr id="17" name="图片 16">
              <a:extLst>
                <a:ext uri="{FF2B5EF4-FFF2-40B4-BE49-F238E27FC236}">
                  <a16:creationId xmlns:a16="http://schemas.microsoft.com/office/drawing/2014/main" id="{08413060-19AC-4A2E-8AAE-CF25F62C7FC3}"/>
                </a:ext>
              </a:extLst>
            </p:cNvPr>
            <p:cNvPicPr>
              <a:picLocks noChangeAspect="1"/>
            </p:cNvPicPr>
            <p:nvPr/>
          </p:nvPicPr>
          <p:blipFill>
            <a:blip r:embed="rId4"/>
            <a:stretch>
              <a:fillRect/>
            </a:stretch>
          </p:blipFill>
          <p:spPr>
            <a:xfrm>
              <a:off x="5470621" y="3528425"/>
              <a:ext cx="3297555" cy="388620"/>
            </a:xfrm>
            <a:prstGeom prst="rect">
              <a:avLst/>
            </a:prstGeom>
          </p:spPr>
        </p:pic>
      </p:grpSp>
    </p:spTree>
    <p:extLst>
      <p:ext uri="{BB962C8B-B14F-4D97-AF65-F5344CB8AC3E}">
        <p14:creationId xmlns:p14="http://schemas.microsoft.com/office/powerpoint/2010/main" val="2026650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479646-16A0-4E6F-BFAB-308C1AE7E7B9}"/>
              </a:ext>
            </a:extLst>
          </p:cNvPr>
          <p:cNvSpPr>
            <a:spLocks noGrp="1"/>
          </p:cNvSpPr>
          <p:nvPr>
            <p:ph type="title"/>
          </p:nvPr>
        </p:nvSpPr>
        <p:spPr>
          <a:xfrm>
            <a:off x="130800" y="680958"/>
            <a:ext cx="8882400" cy="821400"/>
          </a:xfrm>
        </p:spPr>
        <p:txBody>
          <a:bodyPr/>
          <a:lstStyle/>
          <a:p>
            <a:r>
              <a:rPr lang="en-US" altLang="zh-CN" dirty="0"/>
              <a:t>AND Operators Block</a:t>
            </a:r>
            <a:endParaRPr lang="zh-CN" altLang="en-US" dirty="0"/>
          </a:p>
        </p:txBody>
      </p:sp>
      <p:sp>
        <p:nvSpPr>
          <p:cNvPr id="3" name="文本占位符 2">
            <a:extLst>
              <a:ext uri="{FF2B5EF4-FFF2-40B4-BE49-F238E27FC236}">
                <a16:creationId xmlns:a16="http://schemas.microsoft.com/office/drawing/2014/main" id="{C627C228-04B8-4540-87FA-156E63868F44}"/>
              </a:ext>
            </a:extLst>
          </p:cNvPr>
          <p:cNvSpPr>
            <a:spLocks noGrp="1"/>
          </p:cNvSpPr>
          <p:nvPr>
            <p:ph type="body" idx="4294967295"/>
          </p:nvPr>
        </p:nvSpPr>
        <p:spPr>
          <a:xfrm>
            <a:off x="311700" y="1484040"/>
            <a:ext cx="8520600" cy="3302700"/>
          </a:xfrm>
        </p:spPr>
        <p:txBody>
          <a:bodyPr/>
          <a:lstStyle/>
          <a:p>
            <a:r>
              <a:rPr lang="en-US" altLang="zh-CN" sz="2800" dirty="0"/>
              <a:t>What if we want to define a range between “90” and “300”?</a:t>
            </a:r>
            <a:br>
              <a:rPr lang="en-US" altLang="zh-CN" sz="2800" dirty="0"/>
            </a:br>
            <a:r>
              <a:rPr lang="en-US" altLang="zh-CN" sz="2800" dirty="0"/>
              <a:t>How could we combine the two scripts shown below?</a:t>
            </a:r>
            <a:endParaRPr lang="zh-CN" altLang="en-US" sz="2800" dirty="0"/>
          </a:p>
        </p:txBody>
      </p:sp>
      <p:pic>
        <p:nvPicPr>
          <p:cNvPr id="5" name="图片 4">
            <a:extLst>
              <a:ext uri="{FF2B5EF4-FFF2-40B4-BE49-F238E27FC236}">
                <a16:creationId xmlns:a16="http://schemas.microsoft.com/office/drawing/2014/main" id="{DFFEE2F0-C9A4-403F-86EA-AE29694ED4FA}"/>
              </a:ext>
            </a:extLst>
          </p:cNvPr>
          <p:cNvPicPr>
            <a:picLocks noChangeAspect="1"/>
          </p:cNvPicPr>
          <p:nvPr/>
        </p:nvPicPr>
        <p:blipFill>
          <a:blip r:embed="rId3"/>
          <a:stretch>
            <a:fillRect/>
          </a:stretch>
        </p:blipFill>
        <p:spPr>
          <a:xfrm>
            <a:off x="2333897" y="3051663"/>
            <a:ext cx="4963886" cy="1410879"/>
          </a:xfrm>
          <a:prstGeom prst="rect">
            <a:avLst/>
          </a:prstGeom>
        </p:spPr>
      </p:pic>
    </p:spTree>
    <p:extLst>
      <p:ext uri="{BB962C8B-B14F-4D97-AF65-F5344CB8AC3E}">
        <p14:creationId xmlns:p14="http://schemas.microsoft.com/office/powerpoint/2010/main" val="675502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479646-16A0-4E6F-BFAB-308C1AE7E7B9}"/>
              </a:ext>
            </a:extLst>
          </p:cNvPr>
          <p:cNvSpPr>
            <a:spLocks noGrp="1"/>
          </p:cNvSpPr>
          <p:nvPr>
            <p:ph type="title"/>
          </p:nvPr>
        </p:nvSpPr>
        <p:spPr>
          <a:xfrm>
            <a:off x="130800" y="652171"/>
            <a:ext cx="8882400" cy="821400"/>
          </a:xfrm>
        </p:spPr>
        <p:txBody>
          <a:bodyPr/>
          <a:lstStyle/>
          <a:p>
            <a:r>
              <a:rPr lang="en-US" altLang="zh-CN" dirty="0"/>
              <a:t>AND Operators Block</a:t>
            </a:r>
            <a:endParaRPr lang="zh-CN" altLang="en-US" dirty="0"/>
          </a:p>
        </p:txBody>
      </p:sp>
      <p:sp>
        <p:nvSpPr>
          <p:cNvPr id="3" name="文本占位符 2">
            <a:extLst>
              <a:ext uri="{FF2B5EF4-FFF2-40B4-BE49-F238E27FC236}">
                <a16:creationId xmlns:a16="http://schemas.microsoft.com/office/drawing/2014/main" id="{C627C228-04B8-4540-87FA-156E63868F44}"/>
              </a:ext>
            </a:extLst>
          </p:cNvPr>
          <p:cNvSpPr>
            <a:spLocks noGrp="1"/>
          </p:cNvSpPr>
          <p:nvPr>
            <p:ph type="body" idx="4294967295"/>
          </p:nvPr>
        </p:nvSpPr>
        <p:spPr>
          <a:xfrm>
            <a:off x="703586" y="1473571"/>
            <a:ext cx="8520600" cy="3302700"/>
          </a:xfrm>
        </p:spPr>
        <p:txBody>
          <a:bodyPr/>
          <a:lstStyle/>
          <a:p>
            <a:r>
              <a:rPr lang="en-US" altLang="zh-CN" sz="3200" dirty="0"/>
              <a:t>The</a:t>
            </a:r>
            <a:r>
              <a:rPr lang="zh-CN" altLang="en-US" sz="3200" dirty="0"/>
              <a:t> </a:t>
            </a:r>
            <a:r>
              <a:rPr lang="en-US" altLang="zh-CN" sz="3200" dirty="0"/>
              <a:t>               can join the two together</a:t>
            </a:r>
          </a:p>
          <a:p>
            <a:endParaRPr lang="en-US" altLang="zh-CN" sz="3200" dirty="0"/>
          </a:p>
          <a:p>
            <a:pPr marL="76200" indent="0">
              <a:buNone/>
            </a:pPr>
            <a:endParaRPr lang="en-US" altLang="zh-CN" sz="3200" dirty="0"/>
          </a:p>
          <a:p>
            <a:pPr marL="76200" indent="0" algn="ctr">
              <a:spcBef>
                <a:spcPts val="1600"/>
              </a:spcBef>
              <a:spcAft>
                <a:spcPts val="0"/>
              </a:spcAft>
              <a:buNone/>
            </a:pPr>
            <a:r>
              <a:rPr lang="en-US" altLang="zh-CN" sz="3200" dirty="0"/>
              <a:t>(90 &lt;                         &lt; 300) </a:t>
            </a:r>
            <a:endParaRPr lang="zh-CN" altLang="en-US" sz="3200" dirty="0"/>
          </a:p>
        </p:txBody>
      </p:sp>
      <p:pic>
        <p:nvPicPr>
          <p:cNvPr id="6" name="图片 5">
            <a:extLst>
              <a:ext uri="{FF2B5EF4-FFF2-40B4-BE49-F238E27FC236}">
                <a16:creationId xmlns:a16="http://schemas.microsoft.com/office/drawing/2014/main" id="{6639093E-2BA3-4133-9EAF-3405E6E88A09}"/>
              </a:ext>
            </a:extLst>
          </p:cNvPr>
          <p:cNvPicPr>
            <a:picLocks noChangeAspect="1"/>
          </p:cNvPicPr>
          <p:nvPr/>
        </p:nvPicPr>
        <p:blipFill>
          <a:blip r:embed="rId3"/>
          <a:stretch>
            <a:fillRect/>
          </a:stretch>
        </p:blipFill>
        <p:spPr>
          <a:xfrm>
            <a:off x="2024279" y="1601569"/>
            <a:ext cx="1733550" cy="571500"/>
          </a:xfrm>
          <a:prstGeom prst="rect">
            <a:avLst/>
          </a:prstGeom>
        </p:spPr>
      </p:pic>
      <p:pic>
        <p:nvPicPr>
          <p:cNvPr id="8" name="图片 7">
            <a:extLst>
              <a:ext uri="{FF2B5EF4-FFF2-40B4-BE49-F238E27FC236}">
                <a16:creationId xmlns:a16="http://schemas.microsoft.com/office/drawing/2014/main" id="{008F7B84-4D56-4E07-ACD1-227F9E2FE7A1}"/>
              </a:ext>
            </a:extLst>
          </p:cNvPr>
          <p:cNvPicPr>
            <a:picLocks noChangeAspect="1"/>
          </p:cNvPicPr>
          <p:nvPr/>
        </p:nvPicPr>
        <p:blipFill>
          <a:blip r:embed="rId4"/>
          <a:stretch>
            <a:fillRect/>
          </a:stretch>
        </p:blipFill>
        <p:spPr>
          <a:xfrm>
            <a:off x="519064" y="2580574"/>
            <a:ext cx="7921350" cy="506327"/>
          </a:xfrm>
          <a:prstGeom prst="rect">
            <a:avLst/>
          </a:prstGeom>
        </p:spPr>
      </p:pic>
      <p:pic>
        <p:nvPicPr>
          <p:cNvPr id="10" name="图片 9">
            <a:extLst>
              <a:ext uri="{FF2B5EF4-FFF2-40B4-BE49-F238E27FC236}">
                <a16:creationId xmlns:a16="http://schemas.microsoft.com/office/drawing/2014/main" id="{6B74A0C0-536A-4A8C-81DA-FFB353F8402D}"/>
              </a:ext>
            </a:extLst>
          </p:cNvPr>
          <p:cNvPicPr>
            <a:picLocks noChangeAspect="1"/>
          </p:cNvPicPr>
          <p:nvPr/>
        </p:nvPicPr>
        <p:blipFill>
          <a:blip r:embed="rId5"/>
          <a:stretch>
            <a:fillRect/>
          </a:stretch>
        </p:blipFill>
        <p:spPr>
          <a:xfrm>
            <a:off x="3553272" y="3533236"/>
            <a:ext cx="2702385" cy="361120"/>
          </a:xfrm>
          <a:prstGeom prst="rect">
            <a:avLst/>
          </a:prstGeom>
        </p:spPr>
      </p:pic>
    </p:spTree>
    <p:extLst>
      <p:ext uri="{BB962C8B-B14F-4D97-AF65-F5344CB8AC3E}">
        <p14:creationId xmlns:p14="http://schemas.microsoft.com/office/powerpoint/2010/main" val="2669244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9833" y="1183461"/>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Phase 2</a:t>
            </a:r>
            <a:endParaRPr lang="zh-CN" altLang="en-US" sz="7200" dirty="0"/>
          </a:p>
        </p:txBody>
      </p:sp>
    </p:spTree>
    <p:extLst>
      <p:ext uri="{BB962C8B-B14F-4D97-AF65-F5344CB8AC3E}">
        <p14:creationId xmlns:p14="http://schemas.microsoft.com/office/powerpoint/2010/main" val="375103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0208D7-A399-4BAB-94A0-B54B995DEF7F}"/>
              </a:ext>
            </a:extLst>
          </p:cNvPr>
          <p:cNvSpPr>
            <a:spLocks noGrp="1"/>
          </p:cNvSpPr>
          <p:nvPr>
            <p:ph type="title"/>
          </p:nvPr>
        </p:nvSpPr>
        <p:spPr>
          <a:xfrm>
            <a:off x="130800" y="638558"/>
            <a:ext cx="8882400" cy="821400"/>
          </a:xfrm>
        </p:spPr>
        <p:txBody>
          <a:bodyPr/>
          <a:lstStyle/>
          <a:p>
            <a:r>
              <a:rPr lang="en-US" altLang="zh-CN" dirty="0"/>
              <a:t>Conditionals and Operators</a:t>
            </a:r>
            <a:endParaRPr lang="zh-CN" altLang="en-US" dirty="0"/>
          </a:p>
        </p:txBody>
      </p:sp>
      <p:sp>
        <p:nvSpPr>
          <p:cNvPr id="3" name="文本占位符 2">
            <a:extLst>
              <a:ext uri="{FF2B5EF4-FFF2-40B4-BE49-F238E27FC236}">
                <a16:creationId xmlns:a16="http://schemas.microsoft.com/office/drawing/2014/main" id="{1FF5D9D6-2DB4-489B-82D9-E30D9383BFF5}"/>
              </a:ext>
            </a:extLst>
          </p:cNvPr>
          <p:cNvSpPr>
            <a:spLocks noGrp="1"/>
          </p:cNvSpPr>
          <p:nvPr>
            <p:ph type="body" idx="4294967295"/>
          </p:nvPr>
        </p:nvSpPr>
        <p:spPr>
          <a:xfrm>
            <a:off x="413300" y="1387836"/>
            <a:ext cx="8520600" cy="3302700"/>
          </a:xfrm>
        </p:spPr>
        <p:txBody>
          <a:bodyPr/>
          <a:lstStyle/>
          <a:p>
            <a:pPr>
              <a:lnSpc>
                <a:spcPct val="100000"/>
              </a:lnSpc>
            </a:pPr>
            <a:r>
              <a:rPr lang="en-US" altLang="zh-CN" sz="3200" dirty="0"/>
              <a:t>How to construct the conditional algorithm with Operators blocks?</a:t>
            </a:r>
            <a:endParaRPr lang="zh-CN" altLang="en-US" sz="3200" dirty="0"/>
          </a:p>
        </p:txBody>
      </p:sp>
      <p:pic>
        <p:nvPicPr>
          <p:cNvPr id="5" name="图片 4">
            <a:extLst>
              <a:ext uri="{FF2B5EF4-FFF2-40B4-BE49-F238E27FC236}">
                <a16:creationId xmlns:a16="http://schemas.microsoft.com/office/drawing/2014/main" id="{E93FC127-0FDD-4126-97C4-C2340B050695}"/>
              </a:ext>
            </a:extLst>
          </p:cNvPr>
          <p:cNvPicPr>
            <a:picLocks noChangeAspect="1"/>
          </p:cNvPicPr>
          <p:nvPr/>
        </p:nvPicPr>
        <p:blipFill>
          <a:blip r:embed="rId3"/>
          <a:stretch>
            <a:fillRect/>
          </a:stretch>
        </p:blipFill>
        <p:spPr>
          <a:xfrm>
            <a:off x="606215" y="2571750"/>
            <a:ext cx="3834765" cy="800100"/>
          </a:xfrm>
          <a:prstGeom prst="rect">
            <a:avLst/>
          </a:prstGeom>
        </p:spPr>
      </p:pic>
      <p:pic>
        <p:nvPicPr>
          <p:cNvPr id="7" name="图片 6">
            <a:extLst>
              <a:ext uri="{FF2B5EF4-FFF2-40B4-BE49-F238E27FC236}">
                <a16:creationId xmlns:a16="http://schemas.microsoft.com/office/drawing/2014/main" id="{0154F9C4-7699-4E95-9D85-33CB1B48B474}"/>
              </a:ext>
            </a:extLst>
          </p:cNvPr>
          <p:cNvPicPr>
            <a:picLocks noChangeAspect="1"/>
          </p:cNvPicPr>
          <p:nvPr/>
        </p:nvPicPr>
        <p:blipFill>
          <a:blip r:embed="rId4"/>
          <a:stretch>
            <a:fillRect/>
          </a:stretch>
        </p:blipFill>
        <p:spPr>
          <a:xfrm>
            <a:off x="4770151" y="2571750"/>
            <a:ext cx="3897630" cy="800100"/>
          </a:xfrm>
          <a:prstGeom prst="rect">
            <a:avLst/>
          </a:prstGeom>
        </p:spPr>
      </p:pic>
      <p:pic>
        <p:nvPicPr>
          <p:cNvPr id="9" name="图片 8">
            <a:extLst>
              <a:ext uri="{FF2B5EF4-FFF2-40B4-BE49-F238E27FC236}">
                <a16:creationId xmlns:a16="http://schemas.microsoft.com/office/drawing/2014/main" id="{2067E024-AF6B-4DCA-904A-EAA43554916C}"/>
              </a:ext>
            </a:extLst>
          </p:cNvPr>
          <p:cNvPicPr>
            <a:picLocks noChangeAspect="1"/>
          </p:cNvPicPr>
          <p:nvPr/>
        </p:nvPicPr>
        <p:blipFill>
          <a:blip r:embed="rId5"/>
          <a:stretch>
            <a:fillRect/>
          </a:stretch>
        </p:blipFill>
        <p:spPr>
          <a:xfrm>
            <a:off x="606215" y="3469802"/>
            <a:ext cx="8061566" cy="922034"/>
          </a:xfrm>
          <a:prstGeom prst="rect">
            <a:avLst/>
          </a:prstGeom>
        </p:spPr>
      </p:pic>
    </p:spTree>
    <p:extLst>
      <p:ext uri="{BB962C8B-B14F-4D97-AF65-F5344CB8AC3E}">
        <p14:creationId xmlns:p14="http://schemas.microsoft.com/office/powerpoint/2010/main" val="3931125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EDB36DC6-7C79-49F8-B2A2-71265E89886B}"/>
              </a:ext>
            </a:extLst>
          </p:cNvPr>
          <p:cNvSpPr>
            <a:spLocks noGrp="1"/>
          </p:cNvSpPr>
          <p:nvPr>
            <p:ph type="body" idx="4294967295"/>
          </p:nvPr>
        </p:nvSpPr>
        <p:spPr>
          <a:xfrm>
            <a:off x="311700" y="625120"/>
            <a:ext cx="8520600" cy="3302700"/>
          </a:xfrm>
        </p:spPr>
        <p:txBody>
          <a:bodyPr/>
          <a:lstStyle/>
          <a:p>
            <a:r>
              <a:rPr lang="en-US" altLang="zh-CN" sz="3200" dirty="0"/>
              <a:t>What’s different?</a:t>
            </a:r>
            <a:endParaRPr lang="zh-CN" altLang="en-US" sz="3200" dirty="0"/>
          </a:p>
        </p:txBody>
      </p:sp>
      <p:pic>
        <p:nvPicPr>
          <p:cNvPr id="5" name="图片 4">
            <a:extLst>
              <a:ext uri="{FF2B5EF4-FFF2-40B4-BE49-F238E27FC236}">
                <a16:creationId xmlns:a16="http://schemas.microsoft.com/office/drawing/2014/main" id="{7401A5C6-E7C0-4B46-922D-8E1D9B6BD09B}"/>
              </a:ext>
            </a:extLst>
          </p:cNvPr>
          <p:cNvPicPr>
            <a:picLocks noChangeAspect="1"/>
          </p:cNvPicPr>
          <p:nvPr/>
        </p:nvPicPr>
        <p:blipFill>
          <a:blip r:embed="rId3"/>
          <a:srcRect/>
          <a:stretch/>
        </p:blipFill>
        <p:spPr>
          <a:xfrm>
            <a:off x="95704" y="1378982"/>
            <a:ext cx="8952592" cy="3071832"/>
          </a:xfrm>
          <a:prstGeom prst="rect">
            <a:avLst/>
          </a:prstGeom>
        </p:spPr>
      </p:pic>
    </p:spTree>
    <p:extLst>
      <p:ext uri="{BB962C8B-B14F-4D97-AF65-F5344CB8AC3E}">
        <p14:creationId xmlns:p14="http://schemas.microsoft.com/office/powerpoint/2010/main" val="596964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5E251DC-AFBC-43A6-9693-92497B9A0895}"/>
              </a:ext>
            </a:extLst>
          </p:cNvPr>
          <p:cNvPicPr>
            <a:picLocks noChangeAspect="1"/>
          </p:cNvPicPr>
          <p:nvPr/>
        </p:nvPicPr>
        <p:blipFill>
          <a:blip r:embed="rId3"/>
          <a:stretch>
            <a:fillRect/>
          </a:stretch>
        </p:blipFill>
        <p:spPr>
          <a:xfrm>
            <a:off x="1632094" y="1323704"/>
            <a:ext cx="5879811" cy="3470605"/>
          </a:xfrm>
          <a:prstGeom prst="rect">
            <a:avLst/>
          </a:prstGeom>
        </p:spPr>
      </p:pic>
      <p:sp>
        <p:nvSpPr>
          <p:cNvPr id="4" name="文本占位符 2">
            <a:extLst>
              <a:ext uri="{FF2B5EF4-FFF2-40B4-BE49-F238E27FC236}">
                <a16:creationId xmlns:a16="http://schemas.microsoft.com/office/drawing/2014/main" id="{D0BF2CE9-38FF-284A-A4C3-4CEE06700ECC}"/>
              </a:ext>
            </a:extLst>
          </p:cNvPr>
          <p:cNvSpPr txBox="1">
            <a:spLocks/>
          </p:cNvSpPr>
          <p:nvPr/>
        </p:nvSpPr>
        <p:spPr>
          <a:xfrm>
            <a:off x="311700" y="625120"/>
            <a:ext cx="8520600" cy="985966"/>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81000" algn="l" rtl="0">
              <a:lnSpc>
                <a:spcPct val="115000"/>
              </a:lnSpc>
              <a:spcBef>
                <a:spcPts val="0"/>
              </a:spcBef>
              <a:spcAft>
                <a:spcPts val="0"/>
              </a:spcAft>
              <a:buClr>
                <a:schemeClr val="dk2"/>
              </a:buClr>
              <a:buSzPts val="2400"/>
              <a:buFont typeface="Arial"/>
              <a:buChar char="●"/>
              <a:defRPr sz="2400" b="0" i="0" u="none" strike="noStrike" cap="none">
                <a:solidFill>
                  <a:schemeClr val="dk2"/>
                </a:solidFill>
                <a:latin typeface="Arial"/>
                <a:ea typeface="Arial"/>
                <a:cs typeface="Arial"/>
                <a:sym typeface="Arial"/>
              </a:defRPr>
            </a:lvl1pPr>
            <a:lvl2pPr marL="914400" marR="0" lvl="1" indent="-342900" algn="l" rtl="0">
              <a:lnSpc>
                <a:spcPct val="115000"/>
              </a:lnSpc>
              <a:spcBef>
                <a:spcPts val="16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r>
              <a:rPr lang="en-US" altLang="zh-CN" sz="3200" dirty="0"/>
              <a:t>What’s different?</a:t>
            </a:r>
            <a:endParaRPr lang="zh-CN" altLang="en-US" sz="3200" dirty="0"/>
          </a:p>
        </p:txBody>
      </p:sp>
    </p:spTree>
    <p:extLst>
      <p:ext uri="{BB962C8B-B14F-4D97-AF65-F5344CB8AC3E}">
        <p14:creationId xmlns:p14="http://schemas.microsoft.com/office/powerpoint/2010/main" val="3715691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3C1A94-0CF3-4E0C-A6CC-C233848F9377}"/>
              </a:ext>
            </a:extLst>
          </p:cNvPr>
          <p:cNvSpPr>
            <a:spLocks noGrp="1"/>
          </p:cNvSpPr>
          <p:nvPr>
            <p:ph type="title"/>
          </p:nvPr>
        </p:nvSpPr>
        <p:spPr>
          <a:xfrm>
            <a:off x="130800" y="636803"/>
            <a:ext cx="8882400" cy="821400"/>
          </a:xfrm>
        </p:spPr>
        <p:txBody>
          <a:bodyPr/>
          <a:lstStyle/>
          <a:p>
            <a:r>
              <a:rPr lang="en-US" altLang="zh-CN" dirty="0"/>
              <a:t>Conditionals and Operators</a:t>
            </a:r>
            <a:endParaRPr lang="zh-CN" altLang="en-US" dirty="0"/>
          </a:p>
        </p:txBody>
      </p:sp>
      <p:sp>
        <p:nvSpPr>
          <p:cNvPr id="3" name="文本占位符 2">
            <a:extLst>
              <a:ext uri="{FF2B5EF4-FFF2-40B4-BE49-F238E27FC236}">
                <a16:creationId xmlns:a16="http://schemas.microsoft.com/office/drawing/2014/main" id="{66CD142A-C7B1-41EE-A4A3-6B90ECF45D07}"/>
              </a:ext>
            </a:extLst>
          </p:cNvPr>
          <p:cNvSpPr>
            <a:spLocks noGrp="1"/>
          </p:cNvSpPr>
          <p:nvPr>
            <p:ph type="body" idx="4294967295"/>
          </p:nvPr>
        </p:nvSpPr>
        <p:spPr>
          <a:xfrm>
            <a:off x="406043" y="1387269"/>
            <a:ext cx="8520600" cy="3302700"/>
          </a:xfrm>
        </p:spPr>
        <p:txBody>
          <a:bodyPr/>
          <a:lstStyle/>
          <a:p>
            <a:r>
              <a:rPr lang="en-US" altLang="zh-CN" sz="2800" dirty="0"/>
              <a:t>Predict the two example algorithms</a:t>
            </a:r>
          </a:p>
          <a:p>
            <a:r>
              <a:rPr lang="en-US" altLang="zh-CN" sz="2800" dirty="0"/>
              <a:t>Model and run in </a:t>
            </a:r>
            <a:r>
              <a:rPr lang="en-US" altLang="zh-CN" sz="2800" dirty="0" err="1"/>
              <a:t>mBlock</a:t>
            </a:r>
            <a:endParaRPr lang="en-US" altLang="zh-CN" sz="2800" dirty="0"/>
          </a:p>
          <a:p>
            <a:r>
              <a:rPr lang="en-US" altLang="zh-CN" sz="2800" dirty="0"/>
              <a:t>Modify and change the value in the condition </a:t>
            </a:r>
            <a:endParaRPr lang="zh-CN" altLang="en-US" sz="2800" dirty="0"/>
          </a:p>
        </p:txBody>
      </p:sp>
      <p:pic>
        <p:nvPicPr>
          <p:cNvPr id="5" name="图片 4">
            <a:extLst>
              <a:ext uri="{FF2B5EF4-FFF2-40B4-BE49-F238E27FC236}">
                <a16:creationId xmlns:a16="http://schemas.microsoft.com/office/drawing/2014/main" id="{EAF30BF2-263D-41C8-8384-067456F15BCA}"/>
              </a:ext>
            </a:extLst>
          </p:cNvPr>
          <p:cNvPicPr>
            <a:picLocks noChangeAspect="1"/>
          </p:cNvPicPr>
          <p:nvPr/>
        </p:nvPicPr>
        <p:blipFill>
          <a:blip r:embed="rId3"/>
          <a:stretch>
            <a:fillRect/>
          </a:stretch>
        </p:blipFill>
        <p:spPr>
          <a:xfrm>
            <a:off x="1768779" y="3731990"/>
            <a:ext cx="5603993" cy="660436"/>
          </a:xfrm>
          <a:prstGeom prst="rect">
            <a:avLst/>
          </a:prstGeom>
        </p:spPr>
      </p:pic>
      <p:pic>
        <p:nvPicPr>
          <p:cNvPr id="7" name="图片 6">
            <a:extLst>
              <a:ext uri="{FF2B5EF4-FFF2-40B4-BE49-F238E27FC236}">
                <a16:creationId xmlns:a16="http://schemas.microsoft.com/office/drawing/2014/main" id="{19BD13F5-22F7-4946-802B-B5A08CF02FCE}"/>
              </a:ext>
            </a:extLst>
          </p:cNvPr>
          <p:cNvPicPr>
            <a:picLocks noChangeAspect="1"/>
          </p:cNvPicPr>
          <p:nvPr/>
        </p:nvPicPr>
        <p:blipFill>
          <a:blip r:embed="rId4"/>
          <a:stretch>
            <a:fillRect/>
          </a:stretch>
        </p:blipFill>
        <p:spPr>
          <a:xfrm>
            <a:off x="1768779" y="3091543"/>
            <a:ext cx="5497158" cy="660436"/>
          </a:xfrm>
          <a:prstGeom prst="rect">
            <a:avLst/>
          </a:prstGeom>
        </p:spPr>
      </p:pic>
    </p:spTree>
    <p:extLst>
      <p:ext uri="{BB962C8B-B14F-4D97-AF65-F5344CB8AC3E}">
        <p14:creationId xmlns:p14="http://schemas.microsoft.com/office/powerpoint/2010/main" val="2342272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198499-3EA5-49D2-88C5-FA2E2E1463BB}"/>
              </a:ext>
            </a:extLst>
          </p:cNvPr>
          <p:cNvSpPr>
            <a:spLocks noGrp="1"/>
          </p:cNvSpPr>
          <p:nvPr>
            <p:ph type="title"/>
          </p:nvPr>
        </p:nvSpPr>
        <p:spPr>
          <a:xfrm>
            <a:off x="1029832" y="1192170"/>
            <a:ext cx="4686900" cy="1792800"/>
          </a:xfrm>
        </p:spPr>
        <p:txBody>
          <a:bodyPr/>
          <a:lstStyle/>
          <a:p>
            <a:r>
              <a:rPr lang="en-US" altLang="zh-CN" dirty="0"/>
              <a:t>Practice</a:t>
            </a:r>
            <a:endParaRPr lang="zh-CN" altLang="en-US" dirty="0"/>
          </a:p>
        </p:txBody>
      </p:sp>
    </p:spTree>
    <p:extLst>
      <p:ext uri="{BB962C8B-B14F-4D97-AF65-F5344CB8AC3E}">
        <p14:creationId xmlns:p14="http://schemas.microsoft.com/office/powerpoint/2010/main" val="864280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9C95A04-A886-40B7-B46E-72A7106D1BCB}"/>
              </a:ext>
            </a:extLst>
          </p:cNvPr>
          <p:cNvSpPr>
            <a:spLocks noGrp="1"/>
          </p:cNvSpPr>
          <p:nvPr>
            <p:ph type="title"/>
          </p:nvPr>
        </p:nvSpPr>
        <p:spPr>
          <a:xfrm>
            <a:off x="130800" y="630399"/>
            <a:ext cx="8882400" cy="821400"/>
          </a:xfrm>
        </p:spPr>
        <p:txBody>
          <a:bodyPr/>
          <a:lstStyle/>
          <a:p>
            <a:r>
              <a:rPr lang="en-US" altLang="zh-CN" dirty="0"/>
              <a:t>Task 3 Light Piano</a:t>
            </a:r>
            <a:endParaRPr lang="zh-CN" altLang="en-US" dirty="0"/>
          </a:p>
        </p:txBody>
      </p:sp>
      <p:sp>
        <p:nvSpPr>
          <p:cNvPr id="4" name="文本占位符 3">
            <a:extLst>
              <a:ext uri="{FF2B5EF4-FFF2-40B4-BE49-F238E27FC236}">
                <a16:creationId xmlns:a16="http://schemas.microsoft.com/office/drawing/2014/main" id="{2767FF37-1FD0-4C42-810D-55136B1186DC}"/>
              </a:ext>
            </a:extLst>
          </p:cNvPr>
          <p:cNvSpPr>
            <a:spLocks noGrp="1"/>
          </p:cNvSpPr>
          <p:nvPr>
            <p:ph type="body" idx="4294967295"/>
          </p:nvPr>
        </p:nvSpPr>
        <p:spPr>
          <a:xfrm>
            <a:off x="311700" y="1344354"/>
            <a:ext cx="8520600" cy="3302700"/>
          </a:xfrm>
        </p:spPr>
        <p:txBody>
          <a:bodyPr/>
          <a:lstStyle/>
          <a:p>
            <a:r>
              <a:rPr lang="en-US" altLang="zh-CN" sz="2800" dirty="0"/>
              <a:t>Could the brightness of environment trigger the playing of </a:t>
            </a:r>
            <a:r>
              <a:rPr lang="en-US" altLang="zh-CN" sz="2800" dirty="0">
                <a:latin typeface="Arial" panose="020B0604020202020204" pitchFamily="34" charset="0"/>
                <a:cs typeface="Arial" panose="020B0604020202020204" pitchFamily="34" charset="0"/>
              </a:rPr>
              <a:t>C Major Notes</a:t>
            </a:r>
            <a:r>
              <a:rPr lang="en-US" altLang="zh-CN" sz="2800" dirty="0"/>
              <a:t>?</a:t>
            </a:r>
          </a:p>
          <a:p>
            <a:endParaRPr lang="zh-CN" altLang="en-US" sz="2800" dirty="0"/>
          </a:p>
        </p:txBody>
      </p:sp>
      <p:pic>
        <p:nvPicPr>
          <p:cNvPr id="7" name="图片 6">
            <a:extLst>
              <a:ext uri="{FF2B5EF4-FFF2-40B4-BE49-F238E27FC236}">
                <a16:creationId xmlns:a16="http://schemas.microsoft.com/office/drawing/2014/main" id="{94792B9B-846A-411B-99E7-66E2AD499681}"/>
              </a:ext>
            </a:extLst>
          </p:cNvPr>
          <p:cNvPicPr>
            <a:picLocks noChangeAspect="1"/>
          </p:cNvPicPr>
          <p:nvPr/>
        </p:nvPicPr>
        <p:blipFill>
          <a:blip r:embed="rId3"/>
          <a:stretch>
            <a:fillRect/>
          </a:stretch>
        </p:blipFill>
        <p:spPr>
          <a:xfrm>
            <a:off x="846527" y="2466870"/>
            <a:ext cx="7450946" cy="2449664"/>
          </a:xfrm>
          <a:prstGeom prst="rect">
            <a:avLst/>
          </a:prstGeom>
        </p:spPr>
      </p:pic>
    </p:spTree>
    <p:extLst>
      <p:ext uri="{BB962C8B-B14F-4D97-AF65-F5344CB8AC3E}">
        <p14:creationId xmlns:p14="http://schemas.microsoft.com/office/powerpoint/2010/main" val="41423309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9CFE4AF3-7C32-4452-A382-E3C61F8B907A}"/>
              </a:ext>
            </a:extLst>
          </p:cNvPr>
          <p:cNvSpPr>
            <a:spLocks noGrp="1"/>
          </p:cNvSpPr>
          <p:nvPr>
            <p:ph type="title"/>
          </p:nvPr>
        </p:nvSpPr>
        <p:spPr>
          <a:xfrm>
            <a:off x="130800" y="659427"/>
            <a:ext cx="8882400" cy="821400"/>
          </a:xfrm>
        </p:spPr>
        <p:txBody>
          <a:bodyPr/>
          <a:lstStyle/>
          <a:p>
            <a:r>
              <a:rPr lang="en-US" altLang="zh-CN" dirty="0"/>
              <a:t>Tasks in this lesson</a:t>
            </a:r>
            <a:endParaRPr lang="zh-CN" altLang="en-US" dirty="0"/>
          </a:p>
        </p:txBody>
      </p:sp>
      <p:sp>
        <p:nvSpPr>
          <p:cNvPr id="6" name="文本占位符 2">
            <a:extLst>
              <a:ext uri="{FF2B5EF4-FFF2-40B4-BE49-F238E27FC236}">
                <a16:creationId xmlns:a16="http://schemas.microsoft.com/office/drawing/2014/main" id="{3D081B60-81EC-42B9-A58B-4B15AD824C1B}"/>
              </a:ext>
            </a:extLst>
          </p:cNvPr>
          <p:cNvSpPr>
            <a:spLocks noGrp="1"/>
          </p:cNvSpPr>
          <p:nvPr>
            <p:ph type="body" idx="4294967295"/>
          </p:nvPr>
        </p:nvSpPr>
        <p:spPr>
          <a:xfrm>
            <a:off x="422684" y="1422770"/>
            <a:ext cx="9483315" cy="3302700"/>
          </a:xfrm>
        </p:spPr>
        <p:txBody>
          <a:bodyPr/>
          <a:lstStyle/>
          <a:p>
            <a:pPr>
              <a:lnSpc>
                <a:spcPct val="100000"/>
              </a:lnSpc>
              <a:spcAft>
                <a:spcPts val="24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Use conditional algorithms to trigger</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different (or multiple) interactive effects</a:t>
            </a:r>
          </a:p>
          <a:p>
            <a:pPr>
              <a:lnSpc>
                <a:spcPct val="100000"/>
              </a:lnSpc>
              <a:spcAft>
                <a:spcPts val="2400"/>
              </a:spcAft>
              <a:buFont typeface="Wingdings" panose="05000000000000000000" pitchFamily="2" charset="2"/>
              <a:buChar char="p"/>
            </a:pPr>
            <a:r>
              <a:rPr lang="en-US" altLang="zh-CN" sz="3200" dirty="0">
                <a:latin typeface="Arial" panose="020B0604020202020204" pitchFamily="34" charset="0"/>
                <a:cs typeface="Arial" panose="020B0604020202020204" pitchFamily="34" charset="0"/>
              </a:rPr>
              <a:t> Understand that broadcasting is a way</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to make the hardware and the software</a:t>
            </a:r>
            <a:br>
              <a:rPr lang="en-US" altLang="zh-CN" sz="3200" dirty="0">
                <a:latin typeface="Arial" panose="020B0604020202020204" pitchFamily="34" charset="0"/>
                <a:cs typeface="Arial" panose="020B0604020202020204" pitchFamily="34" charset="0"/>
              </a:rPr>
            </a:br>
            <a:r>
              <a:rPr lang="en-US" altLang="zh-CN" sz="3200" dirty="0">
                <a:latin typeface="Arial" panose="020B0604020202020204" pitchFamily="34" charset="0"/>
                <a:cs typeface="Arial" panose="020B0604020202020204" pitchFamily="34" charset="0"/>
              </a:rPr>
              <a:t> interplay </a:t>
            </a:r>
          </a:p>
        </p:txBody>
      </p:sp>
    </p:spTree>
    <p:extLst>
      <p:ext uri="{BB962C8B-B14F-4D97-AF65-F5344CB8AC3E}">
        <p14:creationId xmlns:p14="http://schemas.microsoft.com/office/powerpoint/2010/main" val="3597230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2767FF37-1FD0-4C42-810D-55136B1186DC}"/>
              </a:ext>
            </a:extLst>
          </p:cNvPr>
          <p:cNvSpPr>
            <a:spLocks noGrp="1"/>
          </p:cNvSpPr>
          <p:nvPr>
            <p:ph type="body" idx="4294967295"/>
          </p:nvPr>
        </p:nvSpPr>
        <p:spPr>
          <a:xfrm>
            <a:off x="315595" y="585289"/>
            <a:ext cx="8512811" cy="3302700"/>
          </a:xfrm>
        </p:spPr>
        <p:txBody>
          <a:bodyPr/>
          <a:lstStyle/>
          <a:p>
            <a:r>
              <a:rPr lang="en-US" altLang="zh-CN" dirty="0"/>
              <a:t>C Major:</a:t>
            </a:r>
          </a:p>
          <a:p>
            <a:pPr marL="76200" indent="0">
              <a:lnSpc>
                <a:spcPct val="100000"/>
              </a:lnSpc>
              <a:spcAft>
                <a:spcPts val="0"/>
              </a:spcAft>
              <a:buNone/>
            </a:pPr>
            <a:r>
              <a:rPr lang="en-US" altLang="zh-CN" sz="3000" dirty="0"/>
              <a:t>                   </a:t>
            </a:r>
            <a:r>
              <a:rPr lang="it-IT" altLang="zh-CN" sz="3000" dirty="0"/>
              <a:t>Do</a:t>
            </a:r>
          </a:p>
          <a:p>
            <a:pPr marL="76200" indent="0">
              <a:lnSpc>
                <a:spcPct val="100000"/>
              </a:lnSpc>
              <a:spcAft>
                <a:spcPts val="0"/>
              </a:spcAft>
              <a:buNone/>
            </a:pPr>
            <a:r>
              <a:rPr lang="it-IT" altLang="zh-CN" sz="3000" dirty="0"/>
              <a:t>                   Re</a:t>
            </a:r>
          </a:p>
          <a:p>
            <a:pPr marL="76200" indent="0">
              <a:lnSpc>
                <a:spcPct val="100000"/>
              </a:lnSpc>
              <a:spcAft>
                <a:spcPts val="0"/>
              </a:spcAft>
              <a:buNone/>
            </a:pPr>
            <a:r>
              <a:rPr lang="it-IT" altLang="zh-CN" sz="3000" dirty="0"/>
              <a:t>                   Mi</a:t>
            </a:r>
          </a:p>
          <a:p>
            <a:pPr marL="76200" indent="0">
              <a:lnSpc>
                <a:spcPct val="100000"/>
              </a:lnSpc>
              <a:spcAft>
                <a:spcPts val="0"/>
              </a:spcAft>
              <a:buNone/>
            </a:pPr>
            <a:r>
              <a:rPr lang="it-IT" altLang="zh-CN" sz="3000" dirty="0"/>
              <a:t>                   Fa</a:t>
            </a:r>
          </a:p>
          <a:p>
            <a:pPr marL="76200" indent="0">
              <a:lnSpc>
                <a:spcPct val="100000"/>
              </a:lnSpc>
              <a:spcAft>
                <a:spcPts val="0"/>
              </a:spcAft>
              <a:buNone/>
            </a:pPr>
            <a:r>
              <a:rPr lang="it-IT" altLang="zh-CN" sz="3000" dirty="0"/>
              <a:t>                   Sol</a:t>
            </a:r>
          </a:p>
          <a:p>
            <a:pPr marL="76200" indent="0">
              <a:lnSpc>
                <a:spcPct val="100000"/>
              </a:lnSpc>
              <a:spcAft>
                <a:spcPts val="0"/>
              </a:spcAft>
              <a:buNone/>
            </a:pPr>
            <a:r>
              <a:rPr lang="it-IT" altLang="zh-CN" sz="3000" dirty="0"/>
              <a:t>                   La</a:t>
            </a:r>
          </a:p>
          <a:p>
            <a:pPr marL="76200" indent="0">
              <a:lnSpc>
                <a:spcPct val="100000"/>
              </a:lnSpc>
              <a:spcAft>
                <a:spcPts val="0"/>
              </a:spcAft>
              <a:buNone/>
            </a:pPr>
            <a:r>
              <a:rPr lang="it-IT" altLang="zh-CN" sz="3000" dirty="0"/>
              <a:t>                   Ti</a:t>
            </a:r>
          </a:p>
          <a:p>
            <a:pPr marL="76200" indent="0">
              <a:lnSpc>
                <a:spcPct val="100000"/>
              </a:lnSpc>
              <a:spcAft>
                <a:spcPts val="0"/>
              </a:spcAft>
              <a:buNone/>
            </a:pPr>
            <a:r>
              <a:rPr lang="it-IT" altLang="zh-CN" sz="3000" dirty="0"/>
              <a:t>                   Do</a:t>
            </a:r>
            <a:endParaRPr lang="en-US" altLang="zh-CN" sz="3000" dirty="0"/>
          </a:p>
          <a:p>
            <a:endParaRPr lang="zh-CN" altLang="en-US" dirty="0"/>
          </a:p>
        </p:txBody>
      </p:sp>
      <p:grpSp>
        <p:nvGrpSpPr>
          <p:cNvPr id="23" name="组合 22">
            <a:extLst>
              <a:ext uri="{FF2B5EF4-FFF2-40B4-BE49-F238E27FC236}">
                <a16:creationId xmlns:a16="http://schemas.microsoft.com/office/drawing/2014/main" id="{988CD4A0-5115-4B00-BE82-3A99A091FC25}"/>
              </a:ext>
            </a:extLst>
          </p:cNvPr>
          <p:cNvGrpSpPr/>
          <p:nvPr/>
        </p:nvGrpSpPr>
        <p:grpSpPr>
          <a:xfrm>
            <a:off x="3554150" y="1113737"/>
            <a:ext cx="3326130" cy="3726908"/>
            <a:chOff x="761081" y="717054"/>
            <a:chExt cx="3695700" cy="4658633"/>
          </a:xfrm>
        </p:grpSpPr>
        <p:pic>
          <p:nvPicPr>
            <p:cNvPr id="5" name="图片 4">
              <a:extLst>
                <a:ext uri="{FF2B5EF4-FFF2-40B4-BE49-F238E27FC236}">
                  <a16:creationId xmlns:a16="http://schemas.microsoft.com/office/drawing/2014/main" id="{000F2580-F339-4DBA-A334-C6DFF02B0FF5}"/>
                </a:ext>
              </a:extLst>
            </p:cNvPr>
            <p:cNvPicPr>
              <a:picLocks noChangeAspect="1"/>
            </p:cNvPicPr>
            <p:nvPr/>
          </p:nvPicPr>
          <p:blipFill>
            <a:blip r:embed="rId3"/>
            <a:stretch>
              <a:fillRect/>
            </a:stretch>
          </p:blipFill>
          <p:spPr>
            <a:xfrm>
              <a:off x="761081" y="717054"/>
              <a:ext cx="3676650" cy="723899"/>
            </a:xfrm>
            <a:prstGeom prst="rect">
              <a:avLst/>
            </a:prstGeom>
          </p:spPr>
        </p:pic>
        <p:pic>
          <p:nvPicPr>
            <p:cNvPr id="8" name="图片 7">
              <a:extLst>
                <a:ext uri="{FF2B5EF4-FFF2-40B4-BE49-F238E27FC236}">
                  <a16:creationId xmlns:a16="http://schemas.microsoft.com/office/drawing/2014/main" id="{C134FB1F-1348-4DF9-9DB4-29814D2B8F58}"/>
                </a:ext>
              </a:extLst>
            </p:cNvPr>
            <p:cNvPicPr>
              <a:picLocks noChangeAspect="1"/>
            </p:cNvPicPr>
            <p:nvPr/>
          </p:nvPicPr>
          <p:blipFill>
            <a:blip r:embed="rId4"/>
            <a:stretch>
              <a:fillRect/>
            </a:stretch>
          </p:blipFill>
          <p:spPr>
            <a:xfrm>
              <a:off x="761081" y="1279159"/>
              <a:ext cx="3695700" cy="723898"/>
            </a:xfrm>
            <a:prstGeom prst="rect">
              <a:avLst/>
            </a:prstGeom>
          </p:spPr>
        </p:pic>
        <p:pic>
          <p:nvPicPr>
            <p:cNvPr id="10" name="图片 9">
              <a:extLst>
                <a:ext uri="{FF2B5EF4-FFF2-40B4-BE49-F238E27FC236}">
                  <a16:creationId xmlns:a16="http://schemas.microsoft.com/office/drawing/2014/main" id="{539BDD30-A5CF-469F-9717-9260B1C28C70}"/>
                </a:ext>
              </a:extLst>
            </p:cNvPr>
            <p:cNvPicPr>
              <a:picLocks noChangeAspect="1"/>
            </p:cNvPicPr>
            <p:nvPr/>
          </p:nvPicPr>
          <p:blipFill>
            <a:blip r:embed="rId5"/>
            <a:stretch>
              <a:fillRect/>
            </a:stretch>
          </p:blipFill>
          <p:spPr>
            <a:xfrm>
              <a:off x="761081" y="1841264"/>
              <a:ext cx="3657600" cy="723898"/>
            </a:xfrm>
            <a:prstGeom prst="rect">
              <a:avLst/>
            </a:prstGeom>
          </p:spPr>
        </p:pic>
        <p:pic>
          <p:nvPicPr>
            <p:cNvPr id="12" name="图片 11">
              <a:extLst>
                <a:ext uri="{FF2B5EF4-FFF2-40B4-BE49-F238E27FC236}">
                  <a16:creationId xmlns:a16="http://schemas.microsoft.com/office/drawing/2014/main" id="{BF4C03A3-5111-4AB1-8AED-D6E68AF7BB4A}"/>
                </a:ext>
              </a:extLst>
            </p:cNvPr>
            <p:cNvPicPr>
              <a:picLocks noChangeAspect="1"/>
            </p:cNvPicPr>
            <p:nvPr/>
          </p:nvPicPr>
          <p:blipFill>
            <a:blip r:embed="rId6"/>
            <a:stretch>
              <a:fillRect/>
            </a:stretch>
          </p:blipFill>
          <p:spPr>
            <a:xfrm>
              <a:off x="761081" y="2403368"/>
              <a:ext cx="3657600" cy="723898"/>
            </a:xfrm>
            <a:prstGeom prst="rect">
              <a:avLst/>
            </a:prstGeom>
          </p:spPr>
        </p:pic>
        <p:pic>
          <p:nvPicPr>
            <p:cNvPr id="14" name="图片 13">
              <a:extLst>
                <a:ext uri="{FF2B5EF4-FFF2-40B4-BE49-F238E27FC236}">
                  <a16:creationId xmlns:a16="http://schemas.microsoft.com/office/drawing/2014/main" id="{2AF58E34-ADD7-49B8-9E22-01D58D30A3DD}"/>
                </a:ext>
              </a:extLst>
            </p:cNvPr>
            <p:cNvPicPr>
              <a:picLocks noChangeAspect="1"/>
            </p:cNvPicPr>
            <p:nvPr/>
          </p:nvPicPr>
          <p:blipFill>
            <a:blip r:embed="rId7"/>
            <a:stretch>
              <a:fillRect/>
            </a:stretch>
          </p:blipFill>
          <p:spPr>
            <a:xfrm>
              <a:off x="761081" y="2965473"/>
              <a:ext cx="3695700" cy="723898"/>
            </a:xfrm>
            <a:prstGeom prst="rect">
              <a:avLst/>
            </a:prstGeom>
          </p:spPr>
        </p:pic>
        <p:pic>
          <p:nvPicPr>
            <p:cNvPr id="16" name="图片 15">
              <a:extLst>
                <a:ext uri="{FF2B5EF4-FFF2-40B4-BE49-F238E27FC236}">
                  <a16:creationId xmlns:a16="http://schemas.microsoft.com/office/drawing/2014/main" id="{4C61B992-A8D8-4009-A1EB-A3319B30D638}"/>
                </a:ext>
              </a:extLst>
            </p:cNvPr>
            <p:cNvPicPr>
              <a:picLocks noChangeAspect="1"/>
            </p:cNvPicPr>
            <p:nvPr/>
          </p:nvPicPr>
          <p:blipFill>
            <a:blip r:embed="rId8"/>
            <a:stretch>
              <a:fillRect/>
            </a:stretch>
          </p:blipFill>
          <p:spPr>
            <a:xfrm>
              <a:off x="761081" y="3527578"/>
              <a:ext cx="3686176" cy="723898"/>
            </a:xfrm>
            <a:prstGeom prst="rect">
              <a:avLst/>
            </a:prstGeom>
          </p:spPr>
        </p:pic>
        <p:pic>
          <p:nvPicPr>
            <p:cNvPr id="18" name="图片 17">
              <a:extLst>
                <a:ext uri="{FF2B5EF4-FFF2-40B4-BE49-F238E27FC236}">
                  <a16:creationId xmlns:a16="http://schemas.microsoft.com/office/drawing/2014/main" id="{9B5A84DE-2F87-45E4-B891-95CCC3FA93CC}"/>
                </a:ext>
              </a:extLst>
            </p:cNvPr>
            <p:cNvPicPr>
              <a:picLocks noChangeAspect="1"/>
            </p:cNvPicPr>
            <p:nvPr/>
          </p:nvPicPr>
          <p:blipFill>
            <a:blip r:embed="rId9"/>
            <a:stretch>
              <a:fillRect/>
            </a:stretch>
          </p:blipFill>
          <p:spPr>
            <a:xfrm>
              <a:off x="761081" y="4089683"/>
              <a:ext cx="3667126" cy="723898"/>
            </a:xfrm>
            <a:prstGeom prst="rect">
              <a:avLst/>
            </a:prstGeom>
          </p:spPr>
        </p:pic>
        <p:pic>
          <p:nvPicPr>
            <p:cNvPr id="22" name="图片 21">
              <a:extLst>
                <a:ext uri="{FF2B5EF4-FFF2-40B4-BE49-F238E27FC236}">
                  <a16:creationId xmlns:a16="http://schemas.microsoft.com/office/drawing/2014/main" id="{01805E3E-1158-4356-AFCD-3BFCFE9F3B07}"/>
                </a:ext>
              </a:extLst>
            </p:cNvPr>
            <p:cNvPicPr>
              <a:picLocks noChangeAspect="1"/>
            </p:cNvPicPr>
            <p:nvPr/>
          </p:nvPicPr>
          <p:blipFill>
            <a:blip r:embed="rId10"/>
            <a:stretch>
              <a:fillRect/>
            </a:stretch>
          </p:blipFill>
          <p:spPr>
            <a:xfrm>
              <a:off x="761081" y="4651787"/>
              <a:ext cx="3676650" cy="723900"/>
            </a:xfrm>
            <a:prstGeom prst="rect">
              <a:avLst/>
            </a:prstGeom>
          </p:spPr>
        </p:pic>
      </p:grpSp>
      <p:sp>
        <p:nvSpPr>
          <p:cNvPr id="24" name="文本框 23">
            <a:extLst>
              <a:ext uri="{FF2B5EF4-FFF2-40B4-BE49-F238E27FC236}">
                <a16:creationId xmlns:a16="http://schemas.microsoft.com/office/drawing/2014/main" id="{095F6BC7-D7B6-4C52-987A-6043BFB751BC}"/>
              </a:ext>
            </a:extLst>
          </p:cNvPr>
          <p:cNvSpPr txBox="1"/>
          <p:nvPr/>
        </p:nvSpPr>
        <p:spPr>
          <a:xfrm>
            <a:off x="6869263" y="1102720"/>
            <a:ext cx="828000" cy="3785652"/>
          </a:xfrm>
          <a:prstGeom prst="rect">
            <a:avLst/>
          </a:prstGeom>
          <a:noFill/>
        </p:spPr>
        <p:txBody>
          <a:bodyPr wrap="square" rtlCol="0">
            <a:spAutoFit/>
          </a:bodyPr>
          <a:lstStyle/>
          <a:p>
            <a:r>
              <a:rPr lang="en-US" altLang="zh-CN" sz="3000" dirty="0">
                <a:solidFill>
                  <a:schemeClr val="accent3">
                    <a:lumMod val="75000"/>
                  </a:schemeClr>
                </a:solidFill>
                <a:latin typeface="Arial Rounded MT Bold" panose="020F0704030504030204" pitchFamily="34" charset="0"/>
              </a:rPr>
              <a:t>C4</a:t>
            </a:r>
          </a:p>
          <a:p>
            <a:r>
              <a:rPr lang="en-US" altLang="zh-CN" sz="3000" dirty="0">
                <a:solidFill>
                  <a:schemeClr val="accent4"/>
                </a:solidFill>
                <a:latin typeface="Arial Rounded MT Bold" panose="020F0704030504030204" pitchFamily="34" charset="0"/>
              </a:rPr>
              <a:t>D4</a:t>
            </a:r>
          </a:p>
          <a:p>
            <a:r>
              <a:rPr lang="en-US" altLang="zh-CN" sz="3000" dirty="0">
                <a:solidFill>
                  <a:schemeClr val="accent5">
                    <a:lumMod val="75000"/>
                  </a:schemeClr>
                </a:solidFill>
                <a:latin typeface="Arial Rounded MT Bold" panose="020F0704030504030204" pitchFamily="34" charset="0"/>
              </a:rPr>
              <a:t>E4</a:t>
            </a:r>
          </a:p>
          <a:p>
            <a:r>
              <a:rPr lang="en-US" altLang="zh-CN" sz="3000" dirty="0">
                <a:solidFill>
                  <a:srgbClr val="00B050"/>
                </a:solidFill>
                <a:latin typeface="Arial Rounded MT Bold" panose="020F0704030504030204" pitchFamily="34" charset="0"/>
              </a:rPr>
              <a:t>F4</a:t>
            </a:r>
          </a:p>
          <a:p>
            <a:r>
              <a:rPr lang="en-US" altLang="zh-CN" sz="3000" dirty="0">
                <a:solidFill>
                  <a:srgbClr val="269BD7"/>
                </a:solidFill>
                <a:latin typeface="Arial Rounded MT Bold" panose="020F0704030504030204" pitchFamily="34" charset="0"/>
              </a:rPr>
              <a:t>G4</a:t>
            </a:r>
          </a:p>
          <a:p>
            <a:r>
              <a:rPr lang="en-US" altLang="zh-CN" sz="3000" dirty="0">
                <a:solidFill>
                  <a:srgbClr val="3D556B"/>
                </a:solidFill>
                <a:latin typeface="Arial Rounded MT Bold" panose="020F0704030504030204" pitchFamily="34" charset="0"/>
              </a:rPr>
              <a:t>A4</a:t>
            </a:r>
          </a:p>
          <a:p>
            <a:r>
              <a:rPr lang="en-US" altLang="zh-CN" sz="3000" dirty="0">
                <a:solidFill>
                  <a:srgbClr val="7030A0"/>
                </a:solidFill>
                <a:latin typeface="Arial Rounded MT Bold" panose="020F0704030504030204" pitchFamily="34" charset="0"/>
              </a:rPr>
              <a:t>B4</a:t>
            </a:r>
          </a:p>
          <a:p>
            <a:r>
              <a:rPr lang="en-US" altLang="zh-CN" sz="3000" dirty="0">
                <a:solidFill>
                  <a:schemeClr val="accent1"/>
                </a:solidFill>
                <a:latin typeface="Arial Rounded MT Bold" panose="020F0704030504030204" pitchFamily="34" charset="0"/>
              </a:rPr>
              <a:t>C5</a:t>
            </a:r>
            <a:endParaRPr lang="zh-CN" altLang="en-US" sz="3000" dirty="0">
              <a:solidFill>
                <a:schemeClr val="accent1"/>
              </a:solidFill>
              <a:latin typeface="Arial Rounded MT Bold" panose="020F0704030504030204" pitchFamily="34" charset="0"/>
            </a:endParaRPr>
          </a:p>
        </p:txBody>
      </p:sp>
    </p:spTree>
    <p:extLst>
      <p:ext uri="{BB962C8B-B14F-4D97-AF65-F5344CB8AC3E}">
        <p14:creationId xmlns:p14="http://schemas.microsoft.com/office/powerpoint/2010/main" val="18770665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7C690-C113-4947-BF57-BC9B2184C626}"/>
              </a:ext>
            </a:extLst>
          </p:cNvPr>
          <p:cNvSpPr>
            <a:spLocks noGrp="1"/>
          </p:cNvSpPr>
          <p:nvPr>
            <p:ph type="title"/>
          </p:nvPr>
        </p:nvSpPr>
        <p:spPr>
          <a:xfrm>
            <a:off x="130800" y="652170"/>
            <a:ext cx="8882400" cy="821400"/>
          </a:xfrm>
        </p:spPr>
        <p:txBody>
          <a:bodyPr/>
          <a:lstStyle/>
          <a:p>
            <a:r>
              <a:rPr lang="en-US" altLang="zh-CN" dirty="0"/>
              <a:t>Task 3 Light Piano</a:t>
            </a:r>
            <a:endParaRPr lang="zh-CN" altLang="en-US" dirty="0"/>
          </a:p>
        </p:txBody>
      </p:sp>
      <p:sp>
        <p:nvSpPr>
          <p:cNvPr id="3" name="文本占位符 2">
            <a:extLst>
              <a:ext uri="{FF2B5EF4-FFF2-40B4-BE49-F238E27FC236}">
                <a16:creationId xmlns:a16="http://schemas.microsoft.com/office/drawing/2014/main" id="{8387C833-87E1-445C-9C1D-7136CD586BC4}"/>
              </a:ext>
            </a:extLst>
          </p:cNvPr>
          <p:cNvSpPr>
            <a:spLocks noGrp="1"/>
          </p:cNvSpPr>
          <p:nvPr>
            <p:ph type="body" idx="4294967295"/>
          </p:nvPr>
        </p:nvSpPr>
        <p:spPr>
          <a:xfrm>
            <a:off x="311700" y="1385544"/>
            <a:ext cx="8520600" cy="3302700"/>
          </a:xfrm>
        </p:spPr>
        <p:txBody>
          <a:bodyPr/>
          <a:lstStyle/>
          <a:p>
            <a:pPr>
              <a:lnSpc>
                <a:spcPct val="100000"/>
              </a:lnSpc>
            </a:pPr>
            <a:r>
              <a:rPr lang="en-US" altLang="zh-CN" sz="2800" dirty="0"/>
              <a:t>Use the range of light intensity to try to play the C Major, for example:</a:t>
            </a:r>
            <a:endParaRPr lang="zh-CN" altLang="en-US" sz="2800" dirty="0"/>
          </a:p>
        </p:txBody>
      </p:sp>
      <p:pic>
        <p:nvPicPr>
          <p:cNvPr id="5" name="图片 4">
            <a:extLst>
              <a:ext uri="{FF2B5EF4-FFF2-40B4-BE49-F238E27FC236}">
                <a16:creationId xmlns:a16="http://schemas.microsoft.com/office/drawing/2014/main" id="{679E807B-9E5F-4A8E-93D2-FD30CAE14584}"/>
              </a:ext>
            </a:extLst>
          </p:cNvPr>
          <p:cNvPicPr>
            <a:picLocks noChangeAspect="1"/>
          </p:cNvPicPr>
          <p:nvPr/>
        </p:nvPicPr>
        <p:blipFill>
          <a:blip r:embed="rId3"/>
          <a:stretch>
            <a:fillRect/>
          </a:stretch>
        </p:blipFill>
        <p:spPr>
          <a:xfrm>
            <a:off x="2546537" y="3669931"/>
            <a:ext cx="4547235" cy="1093470"/>
          </a:xfrm>
          <a:prstGeom prst="rect">
            <a:avLst/>
          </a:prstGeom>
        </p:spPr>
      </p:pic>
      <p:pic>
        <p:nvPicPr>
          <p:cNvPr id="7" name="图片 6">
            <a:extLst>
              <a:ext uri="{FF2B5EF4-FFF2-40B4-BE49-F238E27FC236}">
                <a16:creationId xmlns:a16="http://schemas.microsoft.com/office/drawing/2014/main" id="{F34E4703-B055-4913-8CFC-B07AF5B5A769}"/>
              </a:ext>
            </a:extLst>
          </p:cNvPr>
          <p:cNvPicPr>
            <a:picLocks noChangeAspect="1"/>
          </p:cNvPicPr>
          <p:nvPr/>
        </p:nvPicPr>
        <p:blipFill>
          <a:blip r:embed="rId4"/>
          <a:stretch>
            <a:fillRect/>
          </a:stretch>
        </p:blipFill>
        <p:spPr>
          <a:xfrm>
            <a:off x="2546537" y="2457156"/>
            <a:ext cx="4473893" cy="1093470"/>
          </a:xfrm>
          <a:prstGeom prst="rect">
            <a:avLst/>
          </a:prstGeom>
        </p:spPr>
      </p:pic>
    </p:spTree>
    <p:extLst>
      <p:ext uri="{BB962C8B-B14F-4D97-AF65-F5344CB8AC3E}">
        <p14:creationId xmlns:p14="http://schemas.microsoft.com/office/powerpoint/2010/main" val="12874539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914381B-1B2C-4A8F-9585-73BB44A6B3AF}"/>
              </a:ext>
            </a:extLst>
          </p:cNvPr>
          <p:cNvPicPr>
            <a:picLocks noChangeAspect="1"/>
          </p:cNvPicPr>
          <p:nvPr/>
        </p:nvPicPr>
        <p:blipFill>
          <a:blip r:embed="rId3"/>
          <a:stretch>
            <a:fillRect/>
          </a:stretch>
        </p:blipFill>
        <p:spPr>
          <a:xfrm>
            <a:off x="734724" y="138384"/>
            <a:ext cx="4942376" cy="4624358"/>
          </a:xfrm>
          <a:prstGeom prst="rect">
            <a:avLst/>
          </a:prstGeom>
        </p:spPr>
      </p:pic>
      <p:pic>
        <p:nvPicPr>
          <p:cNvPr id="6" name="图片 5">
            <a:extLst>
              <a:ext uri="{FF2B5EF4-FFF2-40B4-BE49-F238E27FC236}">
                <a16:creationId xmlns:a16="http://schemas.microsoft.com/office/drawing/2014/main" id="{77139E0F-E96E-43B3-82C9-868F62475083}"/>
              </a:ext>
            </a:extLst>
          </p:cNvPr>
          <p:cNvPicPr>
            <a:picLocks noChangeAspect="1"/>
          </p:cNvPicPr>
          <p:nvPr/>
        </p:nvPicPr>
        <p:blipFill>
          <a:blip r:embed="rId4"/>
          <a:stretch>
            <a:fillRect/>
          </a:stretch>
        </p:blipFill>
        <p:spPr>
          <a:xfrm>
            <a:off x="6103345" y="2236474"/>
            <a:ext cx="2559319" cy="2559319"/>
          </a:xfrm>
          <a:prstGeom prst="rect">
            <a:avLst/>
          </a:prstGeom>
        </p:spPr>
      </p:pic>
    </p:spTree>
    <p:extLst>
      <p:ext uri="{BB962C8B-B14F-4D97-AF65-F5344CB8AC3E}">
        <p14:creationId xmlns:p14="http://schemas.microsoft.com/office/powerpoint/2010/main" val="1723194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7C690-C113-4947-BF57-BC9B2184C626}"/>
              </a:ext>
            </a:extLst>
          </p:cNvPr>
          <p:cNvSpPr>
            <a:spLocks noGrp="1"/>
          </p:cNvSpPr>
          <p:nvPr>
            <p:ph type="title"/>
          </p:nvPr>
        </p:nvSpPr>
        <p:spPr>
          <a:xfrm>
            <a:off x="130800" y="637656"/>
            <a:ext cx="8882400" cy="821400"/>
          </a:xfrm>
        </p:spPr>
        <p:txBody>
          <a:bodyPr/>
          <a:lstStyle/>
          <a:p>
            <a:r>
              <a:rPr lang="en-US" altLang="zh-CN" dirty="0"/>
              <a:t>Task 3 Light Piano</a:t>
            </a:r>
            <a:endParaRPr lang="zh-CN" altLang="en-US" dirty="0"/>
          </a:p>
        </p:txBody>
      </p:sp>
      <p:sp>
        <p:nvSpPr>
          <p:cNvPr id="3" name="文本占位符 2">
            <a:extLst>
              <a:ext uri="{FF2B5EF4-FFF2-40B4-BE49-F238E27FC236}">
                <a16:creationId xmlns:a16="http://schemas.microsoft.com/office/drawing/2014/main" id="{8387C833-87E1-445C-9C1D-7136CD586BC4}"/>
              </a:ext>
            </a:extLst>
          </p:cNvPr>
          <p:cNvSpPr>
            <a:spLocks noGrp="1"/>
          </p:cNvSpPr>
          <p:nvPr>
            <p:ph type="body" idx="4294967295"/>
          </p:nvPr>
        </p:nvSpPr>
        <p:spPr>
          <a:xfrm>
            <a:off x="311700" y="1546728"/>
            <a:ext cx="8520600" cy="3302700"/>
          </a:xfrm>
        </p:spPr>
        <p:txBody>
          <a:bodyPr/>
          <a:lstStyle/>
          <a:p>
            <a:pPr>
              <a:lnSpc>
                <a:spcPct val="100000"/>
              </a:lnSpc>
              <a:spcAft>
                <a:spcPts val="3600"/>
              </a:spcAft>
            </a:pPr>
            <a:r>
              <a:rPr lang="en-US" altLang="zh-CN" sz="3200" dirty="0">
                <a:latin typeface="Arial Black" panose="020B0A04020102020204" pitchFamily="34" charset="0"/>
              </a:rPr>
              <a:t>Think:</a:t>
            </a:r>
          </a:p>
          <a:p>
            <a:pPr>
              <a:lnSpc>
                <a:spcPct val="100000"/>
              </a:lnSpc>
            </a:pPr>
            <a:r>
              <a:rPr lang="en-US" altLang="zh-CN" sz="3200" dirty="0"/>
              <a:t>How should you construct the conditional algorithm in the project?</a:t>
            </a:r>
          </a:p>
        </p:txBody>
      </p:sp>
      <p:pic>
        <p:nvPicPr>
          <p:cNvPr id="5" name="图片 4">
            <a:extLst>
              <a:ext uri="{FF2B5EF4-FFF2-40B4-BE49-F238E27FC236}">
                <a16:creationId xmlns:a16="http://schemas.microsoft.com/office/drawing/2014/main" id="{670AB0CB-5EDB-4C3F-A280-E0F53CF34C0B}"/>
              </a:ext>
            </a:extLst>
          </p:cNvPr>
          <p:cNvPicPr>
            <a:picLocks noChangeAspect="1"/>
          </p:cNvPicPr>
          <p:nvPr/>
        </p:nvPicPr>
        <p:blipFill>
          <a:blip r:embed="rId3">
            <a:duotone>
              <a:schemeClr val="accent4">
                <a:shade val="45000"/>
                <a:satMod val="135000"/>
              </a:schemeClr>
              <a:prstClr val="white"/>
            </a:duotone>
          </a:blip>
          <a:stretch>
            <a:fillRect/>
          </a:stretch>
        </p:blipFill>
        <p:spPr>
          <a:xfrm>
            <a:off x="7650592" y="1288758"/>
            <a:ext cx="815432" cy="1035468"/>
          </a:xfrm>
          <a:prstGeom prst="rect">
            <a:avLst/>
          </a:prstGeom>
        </p:spPr>
      </p:pic>
    </p:spTree>
    <p:extLst>
      <p:ext uri="{BB962C8B-B14F-4D97-AF65-F5344CB8AC3E}">
        <p14:creationId xmlns:p14="http://schemas.microsoft.com/office/powerpoint/2010/main" val="3111263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7C690-C113-4947-BF57-BC9B2184C626}"/>
              </a:ext>
            </a:extLst>
          </p:cNvPr>
          <p:cNvSpPr>
            <a:spLocks noGrp="1"/>
          </p:cNvSpPr>
          <p:nvPr>
            <p:ph type="title"/>
          </p:nvPr>
        </p:nvSpPr>
        <p:spPr>
          <a:xfrm>
            <a:off x="130800" y="637656"/>
            <a:ext cx="8882400" cy="821400"/>
          </a:xfrm>
        </p:spPr>
        <p:txBody>
          <a:bodyPr/>
          <a:lstStyle/>
          <a:p>
            <a:r>
              <a:rPr lang="en-US" altLang="zh-CN" dirty="0"/>
              <a:t>Task 3 Light Piano</a:t>
            </a:r>
            <a:endParaRPr lang="zh-CN" altLang="en-US" dirty="0"/>
          </a:p>
        </p:txBody>
      </p:sp>
      <p:sp>
        <p:nvSpPr>
          <p:cNvPr id="3" name="文本占位符 2">
            <a:extLst>
              <a:ext uri="{FF2B5EF4-FFF2-40B4-BE49-F238E27FC236}">
                <a16:creationId xmlns:a16="http://schemas.microsoft.com/office/drawing/2014/main" id="{8387C833-87E1-445C-9C1D-7136CD586BC4}"/>
              </a:ext>
            </a:extLst>
          </p:cNvPr>
          <p:cNvSpPr>
            <a:spLocks noGrp="1"/>
          </p:cNvSpPr>
          <p:nvPr>
            <p:ph type="body" idx="4294967295"/>
          </p:nvPr>
        </p:nvSpPr>
        <p:spPr>
          <a:xfrm>
            <a:off x="311700" y="1546728"/>
            <a:ext cx="8520600" cy="3302700"/>
          </a:xfrm>
        </p:spPr>
        <p:txBody>
          <a:bodyPr/>
          <a:lstStyle/>
          <a:p>
            <a:pPr>
              <a:lnSpc>
                <a:spcPct val="100000"/>
              </a:lnSpc>
              <a:spcAft>
                <a:spcPts val="3600"/>
              </a:spcAft>
            </a:pPr>
            <a:r>
              <a:rPr lang="en-US" altLang="zh-CN" sz="3200" dirty="0">
                <a:latin typeface="Arial Black" panose="020B0A04020102020204" pitchFamily="34" charset="0"/>
              </a:rPr>
              <a:t>Think:</a:t>
            </a:r>
          </a:p>
          <a:p>
            <a:pPr>
              <a:lnSpc>
                <a:spcPct val="100000"/>
              </a:lnSpc>
              <a:spcAft>
                <a:spcPts val="2400"/>
              </a:spcAft>
            </a:pPr>
            <a:r>
              <a:rPr lang="en-US" altLang="zh-CN" sz="3200" dirty="0"/>
              <a:t>Why should we use the Forever block?</a:t>
            </a:r>
          </a:p>
          <a:p>
            <a:pPr>
              <a:lnSpc>
                <a:spcPct val="100000"/>
              </a:lnSpc>
            </a:pPr>
            <a:r>
              <a:rPr lang="en-US" altLang="zh-CN" sz="3200" dirty="0"/>
              <a:t>Is it easy for </a:t>
            </a:r>
            <a:r>
              <a:rPr lang="en-US" altLang="zh-CN" sz="3200" dirty="0" err="1"/>
              <a:t>mBot</a:t>
            </a:r>
            <a:r>
              <a:rPr lang="en-US" altLang="zh-CN" sz="3200" dirty="0"/>
              <a:t> to play the notes?</a:t>
            </a:r>
            <a:endParaRPr lang="zh-CN" altLang="en-US" sz="3200" dirty="0"/>
          </a:p>
        </p:txBody>
      </p:sp>
      <p:pic>
        <p:nvPicPr>
          <p:cNvPr id="5" name="图片 4">
            <a:extLst>
              <a:ext uri="{FF2B5EF4-FFF2-40B4-BE49-F238E27FC236}">
                <a16:creationId xmlns:a16="http://schemas.microsoft.com/office/drawing/2014/main" id="{8B86AF9E-C7F6-4D40-859B-F0D5E1566955}"/>
              </a:ext>
            </a:extLst>
          </p:cNvPr>
          <p:cNvPicPr>
            <a:picLocks noChangeAspect="1"/>
          </p:cNvPicPr>
          <p:nvPr/>
        </p:nvPicPr>
        <p:blipFill>
          <a:blip r:embed="rId3">
            <a:duotone>
              <a:schemeClr val="accent4">
                <a:shade val="45000"/>
                <a:satMod val="135000"/>
              </a:schemeClr>
              <a:prstClr val="white"/>
            </a:duotone>
          </a:blip>
          <a:stretch>
            <a:fillRect/>
          </a:stretch>
        </p:blipFill>
        <p:spPr>
          <a:xfrm>
            <a:off x="7650592" y="1288758"/>
            <a:ext cx="815432" cy="1035468"/>
          </a:xfrm>
          <a:prstGeom prst="rect">
            <a:avLst/>
          </a:prstGeom>
        </p:spPr>
      </p:pic>
    </p:spTree>
    <p:extLst>
      <p:ext uri="{BB962C8B-B14F-4D97-AF65-F5344CB8AC3E}">
        <p14:creationId xmlns:p14="http://schemas.microsoft.com/office/powerpoint/2010/main" val="15502501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569B1B-7C22-43E4-97A4-4E90247014D3}"/>
              </a:ext>
            </a:extLst>
          </p:cNvPr>
          <p:cNvSpPr>
            <a:spLocks noGrp="1"/>
          </p:cNvSpPr>
          <p:nvPr>
            <p:ph type="title"/>
          </p:nvPr>
        </p:nvSpPr>
        <p:spPr>
          <a:xfrm>
            <a:off x="1022575" y="1235714"/>
            <a:ext cx="4686900" cy="1792800"/>
          </a:xfrm>
        </p:spPr>
        <p:txBody>
          <a:bodyPr/>
          <a:lstStyle/>
          <a:p>
            <a:r>
              <a:rPr lang="en-US" altLang="zh-CN" dirty="0"/>
              <a:t>Wrap Up</a:t>
            </a:r>
            <a:endParaRPr lang="zh-CN" altLang="en-US" dirty="0"/>
          </a:p>
        </p:txBody>
      </p:sp>
    </p:spTree>
    <p:extLst>
      <p:ext uri="{BB962C8B-B14F-4D97-AF65-F5344CB8AC3E}">
        <p14:creationId xmlns:p14="http://schemas.microsoft.com/office/powerpoint/2010/main" val="4051299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F8253E6-93A7-42FE-BFFE-D89A91F5AD0B}"/>
              </a:ext>
            </a:extLst>
          </p:cNvPr>
          <p:cNvSpPr>
            <a:spLocks noGrp="1"/>
          </p:cNvSpPr>
          <p:nvPr>
            <p:ph type="title"/>
          </p:nvPr>
        </p:nvSpPr>
        <p:spPr>
          <a:xfrm>
            <a:off x="130800" y="652170"/>
            <a:ext cx="8882400" cy="821400"/>
          </a:xfrm>
        </p:spPr>
        <p:txBody>
          <a:bodyPr/>
          <a:lstStyle/>
          <a:p>
            <a:r>
              <a:rPr lang="en-US" altLang="zh-CN" dirty="0"/>
              <a:t>Key Concept</a:t>
            </a:r>
            <a:endParaRPr lang="zh-CN" altLang="en-US" dirty="0"/>
          </a:p>
        </p:txBody>
      </p:sp>
      <p:sp>
        <p:nvSpPr>
          <p:cNvPr id="4" name="文本占位符 3">
            <a:extLst>
              <a:ext uri="{FF2B5EF4-FFF2-40B4-BE49-F238E27FC236}">
                <a16:creationId xmlns:a16="http://schemas.microsoft.com/office/drawing/2014/main" id="{AAA60CFE-C34B-4417-9EA1-2953B42B849B}"/>
              </a:ext>
            </a:extLst>
          </p:cNvPr>
          <p:cNvSpPr>
            <a:spLocks noGrp="1"/>
          </p:cNvSpPr>
          <p:nvPr>
            <p:ph type="body" idx="4294967295"/>
          </p:nvPr>
        </p:nvSpPr>
        <p:spPr>
          <a:xfrm>
            <a:off x="311700" y="1388583"/>
            <a:ext cx="8520600" cy="3302700"/>
          </a:xfrm>
        </p:spPr>
        <p:txBody>
          <a:bodyPr/>
          <a:lstStyle/>
          <a:p>
            <a:pPr>
              <a:lnSpc>
                <a:spcPct val="100000"/>
              </a:lnSpc>
              <a:spcAft>
                <a:spcPts val="2400"/>
              </a:spcAft>
            </a:pPr>
            <a:r>
              <a:rPr lang="en-US" altLang="zh-CN" sz="3200" dirty="0"/>
              <a:t>Operators blocks can perform math</a:t>
            </a:r>
            <a:r>
              <a:rPr lang="zh-CN" altLang="en-US" sz="3200" dirty="0"/>
              <a:t> </a:t>
            </a:r>
            <a:r>
              <a:rPr lang="en-US" altLang="zh-CN" sz="3200" dirty="0"/>
              <a:t>functions to set up conditions</a:t>
            </a:r>
          </a:p>
          <a:p>
            <a:pPr>
              <a:lnSpc>
                <a:spcPct val="100000"/>
              </a:lnSpc>
            </a:pPr>
            <a:r>
              <a:rPr lang="en-US" altLang="zh-CN" sz="3200" dirty="0"/>
              <a:t>Pay attention to when and how to combine loops and conditionals in a</a:t>
            </a:r>
            <a:r>
              <a:rPr lang="zh-CN" altLang="en-US" sz="3200" dirty="0"/>
              <a:t> </a:t>
            </a:r>
            <a:r>
              <a:rPr lang="en-US" altLang="zh-CN" sz="3200" dirty="0"/>
              <a:t>computing artifact</a:t>
            </a:r>
          </a:p>
          <a:p>
            <a:pPr>
              <a:lnSpc>
                <a:spcPct val="100000"/>
              </a:lnSpc>
            </a:pPr>
            <a:endParaRPr lang="zh-CN" altLang="en-US" sz="3200" dirty="0"/>
          </a:p>
        </p:txBody>
      </p:sp>
    </p:spTree>
    <p:extLst>
      <p:ext uri="{BB962C8B-B14F-4D97-AF65-F5344CB8AC3E}">
        <p14:creationId xmlns:p14="http://schemas.microsoft.com/office/powerpoint/2010/main" val="141387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74D9785A-8541-48A3-8DC1-057DD7C285AD}"/>
              </a:ext>
            </a:extLst>
          </p:cNvPr>
          <p:cNvSpPr>
            <a:spLocks noGrp="1"/>
          </p:cNvSpPr>
          <p:nvPr>
            <p:ph type="title"/>
          </p:nvPr>
        </p:nvSpPr>
        <p:spPr>
          <a:xfrm>
            <a:off x="1022575" y="1235714"/>
            <a:ext cx="4686900" cy="1792800"/>
          </a:xfrm>
        </p:spPr>
        <p:txBody>
          <a:bodyPr/>
          <a:lstStyle/>
          <a:p>
            <a:r>
              <a:rPr lang="en-US" altLang="zh-CN" sz="7200" dirty="0">
                <a:effectLst>
                  <a:outerShdw blurRad="38100" dist="38100" dir="2700000" algn="tl">
                    <a:srgbClr val="000000">
                      <a:alpha val="43137"/>
                    </a:srgbClr>
                  </a:outerShdw>
                </a:effectLst>
                <a:latin typeface="Arial Rounded MT Bold" panose="020F0704030504030204" pitchFamily="34" charset="0"/>
              </a:rPr>
              <a:t>Clean Up</a:t>
            </a:r>
            <a:endParaRPr lang="zh-CN" altLang="en-US" sz="7200" dirty="0"/>
          </a:p>
        </p:txBody>
      </p:sp>
    </p:spTree>
    <p:extLst>
      <p:ext uri="{BB962C8B-B14F-4D97-AF65-F5344CB8AC3E}">
        <p14:creationId xmlns:p14="http://schemas.microsoft.com/office/powerpoint/2010/main" val="895566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D16A4-A7CD-418F-9FFB-5F995540CFB3}"/>
              </a:ext>
            </a:extLst>
          </p:cNvPr>
          <p:cNvSpPr>
            <a:spLocks noGrp="1"/>
          </p:cNvSpPr>
          <p:nvPr>
            <p:ph type="title"/>
          </p:nvPr>
        </p:nvSpPr>
        <p:spPr>
          <a:xfrm>
            <a:off x="1022575" y="1235714"/>
            <a:ext cx="4686900" cy="1792800"/>
          </a:xfrm>
        </p:spPr>
        <p:txBody>
          <a:bodyPr/>
          <a:lstStyle/>
          <a:p>
            <a:r>
              <a:rPr lang="en-US" altLang="zh-CN" dirty="0"/>
              <a:t>Warm Up</a:t>
            </a:r>
            <a:endParaRPr lang="zh-CN" altLang="en-US" dirty="0"/>
          </a:p>
        </p:txBody>
      </p:sp>
    </p:spTree>
    <p:extLst>
      <p:ext uri="{BB962C8B-B14F-4D97-AF65-F5344CB8AC3E}">
        <p14:creationId xmlns:p14="http://schemas.microsoft.com/office/powerpoint/2010/main" val="244239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E8DED8-5C78-4FB8-AAAA-FBA530B90F1B}"/>
              </a:ext>
            </a:extLst>
          </p:cNvPr>
          <p:cNvSpPr>
            <a:spLocks noGrp="1"/>
          </p:cNvSpPr>
          <p:nvPr>
            <p:ph type="title"/>
          </p:nvPr>
        </p:nvSpPr>
        <p:spPr>
          <a:xfrm>
            <a:off x="130800" y="644913"/>
            <a:ext cx="8882400" cy="821400"/>
          </a:xfrm>
        </p:spPr>
        <p:txBody>
          <a:bodyPr/>
          <a:lstStyle/>
          <a:p>
            <a:r>
              <a:rPr lang="en-US" altLang="zh-CN" dirty="0"/>
              <a:t>Task 1 Making Music with …</a:t>
            </a:r>
            <a:endParaRPr lang="zh-CN" altLang="en-US" dirty="0"/>
          </a:p>
        </p:txBody>
      </p:sp>
      <p:sp>
        <p:nvSpPr>
          <p:cNvPr id="3" name="文本占位符 2">
            <a:extLst>
              <a:ext uri="{FF2B5EF4-FFF2-40B4-BE49-F238E27FC236}">
                <a16:creationId xmlns:a16="http://schemas.microsoft.com/office/drawing/2014/main" id="{0AC19AB7-ABD3-4238-ACD3-47958007E813}"/>
              </a:ext>
            </a:extLst>
          </p:cNvPr>
          <p:cNvSpPr>
            <a:spLocks noGrp="1"/>
          </p:cNvSpPr>
          <p:nvPr>
            <p:ph type="body" idx="4294967295"/>
          </p:nvPr>
        </p:nvSpPr>
        <p:spPr>
          <a:xfrm>
            <a:off x="311700" y="1542968"/>
            <a:ext cx="8520600" cy="3302700"/>
          </a:xfrm>
        </p:spPr>
        <p:txBody>
          <a:bodyPr/>
          <a:lstStyle/>
          <a:p>
            <a:pPr>
              <a:lnSpc>
                <a:spcPct val="100000"/>
              </a:lnSpc>
            </a:pPr>
            <a:r>
              <a:rPr lang="en-US" altLang="zh-CN" dirty="0">
                <a:latin typeface="Arial Black" panose="020B0A04020102020204" pitchFamily="34" charset="0"/>
              </a:rPr>
              <a:t>Discussion:</a:t>
            </a:r>
          </a:p>
          <a:p>
            <a:pPr>
              <a:lnSpc>
                <a:spcPct val="100000"/>
              </a:lnSpc>
            </a:pPr>
            <a:r>
              <a:rPr lang="en-US" altLang="zh-CN" dirty="0"/>
              <a:t>Except instrument, we can also make “music” through… </a:t>
            </a:r>
            <a:endParaRPr lang="zh-CN" altLang="en-US" dirty="0"/>
          </a:p>
        </p:txBody>
      </p:sp>
      <p:pic>
        <p:nvPicPr>
          <p:cNvPr id="5" name="图片 4">
            <a:extLst>
              <a:ext uri="{FF2B5EF4-FFF2-40B4-BE49-F238E27FC236}">
                <a16:creationId xmlns:a16="http://schemas.microsoft.com/office/drawing/2014/main" id="{6440FC4F-EEA4-45EA-ABBA-2EA1CEE16118}"/>
              </a:ext>
            </a:extLst>
          </p:cNvPr>
          <p:cNvPicPr>
            <a:picLocks noChangeAspect="1"/>
          </p:cNvPicPr>
          <p:nvPr/>
        </p:nvPicPr>
        <p:blipFill>
          <a:blip r:embed="rId3"/>
          <a:stretch>
            <a:fillRect/>
          </a:stretch>
        </p:blipFill>
        <p:spPr>
          <a:xfrm>
            <a:off x="2693642" y="3389420"/>
            <a:ext cx="1573726" cy="995874"/>
          </a:xfrm>
          <a:prstGeom prst="rect">
            <a:avLst/>
          </a:prstGeom>
        </p:spPr>
      </p:pic>
      <p:pic>
        <p:nvPicPr>
          <p:cNvPr id="7" name="图片 6">
            <a:extLst>
              <a:ext uri="{FF2B5EF4-FFF2-40B4-BE49-F238E27FC236}">
                <a16:creationId xmlns:a16="http://schemas.microsoft.com/office/drawing/2014/main" id="{27E4DD24-DF3E-4457-B016-34ABAE7D71D9}"/>
              </a:ext>
            </a:extLst>
          </p:cNvPr>
          <p:cNvPicPr>
            <a:picLocks noChangeAspect="1"/>
          </p:cNvPicPr>
          <p:nvPr/>
        </p:nvPicPr>
        <p:blipFill rotWithShape="1">
          <a:blip r:embed="rId4"/>
          <a:srcRect l="30610" r="24021"/>
          <a:stretch/>
        </p:blipFill>
        <p:spPr>
          <a:xfrm>
            <a:off x="5497774" y="2641874"/>
            <a:ext cx="1718630" cy="2130821"/>
          </a:xfrm>
          <a:prstGeom prst="rect">
            <a:avLst/>
          </a:prstGeom>
        </p:spPr>
      </p:pic>
      <p:pic>
        <p:nvPicPr>
          <p:cNvPr id="1026" name="Picture 2">
            <a:extLst>
              <a:ext uri="{FF2B5EF4-FFF2-40B4-BE49-F238E27FC236}">
                <a16:creationId xmlns:a16="http://schemas.microsoft.com/office/drawing/2014/main" id="{66B401DC-8841-463D-A192-1E590B4D36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7140" y="3698281"/>
            <a:ext cx="687013" cy="687013"/>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a:extLst>
              <a:ext uri="{FF2B5EF4-FFF2-40B4-BE49-F238E27FC236}">
                <a16:creationId xmlns:a16="http://schemas.microsoft.com/office/drawing/2014/main" id="{D197F0DE-4B85-4156-919D-DA4C25937B0A}"/>
              </a:ext>
            </a:extLst>
          </p:cNvPr>
          <p:cNvPicPr>
            <a:picLocks noChangeAspect="1"/>
          </p:cNvPicPr>
          <p:nvPr/>
        </p:nvPicPr>
        <p:blipFill>
          <a:blip r:embed="rId6"/>
          <a:stretch>
            <a:fillRect/>
          </a:stretch>
        </p:blipFill>
        <p:spPr>
          <a:xfrm>
            <a:off x="1149473" y="3389420"/>
            <a:ext cx="1170548" cy="1170548"/>
          </a:xfrm>
          <a:prstGeom prst="rect">
            <a:avLst/>
          </a:prstGeom>
        </p:spPr>
      </p:pic>
    </p:spTree>
    <p:extLst>
      <p:ext uri="{BB962C8B-B14F-4D97-AF65-F5344CB8AC3E}">
        <p14:creationId xmlns:p14="http://schemas.microsoft.com/office/powerpoint/2010/main" val="3768935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DEB2E62-EF35-4CCD-9710-85C9EBB60DF0}"/>
              </a:ext>
            </a:extLst>
          </p:cNvPr>
          <p:cNvSpPr>
            <a:spLocks noGrp="1"/>
          </p:cNvSpPr>
          <p:nvPr>
            <p:ph type="title"/>
          </p:nvPr>
        </p:nvSpPr>
        <p:spPr>
          <a:xfrm>
            <a:off x="130800" y="644913"/>
            <a:ext cx="8882400" cy="821400"/>
          </a:xfrm>
        </p:spPr>
        <p:txBody>
          <a:bodyPr/>
          <a:lstStyle/>
          <a:p>
            <a:r>
              <a:rPr lang="en-GB" altLang="zh-CN" dirty="0"/>
              <a:t>Example: Musical Cup</a:t>
            </a:r>
            <a:endParaRPr lang="zh-CN" altLang="en-US" dirty="0"/>
          </a:p>
        </p:txBody>
      </p:sp>
      <p:sp>
        <p:nvSpPr>
          <p:cNvPr id="6" name="文本占位符 3">
            <a:extLst>
              <a:ext uri="{FF2B5EF4-FFF2-40B4-BE49-F238E27FC236}">
                <a16:creationId xmlns:a16="http://schemas.microsoft.com/office/drawing/2014/main" id="{1D8ECA7F-95A8-41A2-AD9A-6F7BB15CE6C2}"/>
              </a:ext>
            </a:extLst>
          </p:cNvPr>
          <p:cNvSpPr>
            <a:spLocks noGrp="1"/>
          </p:cNvSpPr>
          <p:nvPr>
            <p:ph type="body" idx="4294967295"/>
          </p:nvPr>
        </p:nvSpPr>
        <p:spPr>
          <a:xfrm>
            <a:off x="593086" y="1273582"/>
            <a:ext cx="8640000" cy="3302700"/>
          </a:xfrm>
        </p:spPr>
        <p:txBody>
          <a:bodyPr anchor="b"/>
          <a:lstStyle/>
          <a:p>
            <a:pPr marL="76200" indent="0">
              <a:buNone/>
            </a:pPr>
            <a:r>
              <a:rPr lang="en-US" altLang="zh-CN" sz="3000" i="1" dirty="0"/>
              <a:t>A video clip of this example is available from:</a:t>
            </a:r>
          </a:p>
          <a:p>
            <a:pPr marL="76200" indent="0">
              <a:buNone/>
            </a:pPr>
            <a:r>
              <a:rPr lang="en-GB" altLang="zh-CN" sz="3000" dirty="0"/>
              <a:t>https://youtu.be/dM6vnN4pXygg</a:t>
            </a:r>
            <a:endParaRPr lang="zh-CN" altLang="en-US" sz="3000" dirty="0"/>
          </a:p>
        </p:txBody>
      </p:sp>
    </p:spTree>
    <p:extLst>
      <p:ext uri="{BB962C8B-B14F-4D97-AF65-F5344CB8AC3E}">
        <p14:creationId xmlns:p14="http://schemas.microsoft.com/office/powerpoint/2010/main" val="2109626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C95606-9B8D-4CDB-8989-776AF7E59180}"/>
              </a:ext>
            </a:extLst>
          </p:cNvPr>
          <p:cNvSpPr>
            <a:spLocks noGrp="1"/>
          </p:cNvSpPr>
          <p:nvPr>
            <p:ph type="title"/>
          </p:nvPr>
        </p:nvSpPr>
        <p:spPr>
          <a:xfrm>
            <a:off x="1029832" y="1193621"/>
            <a:ext cx="4686900" cy="1792800"/>
          </a:xfrm>
        </p:spPr>
        <p:txBody>
          <a:bodyPr/>
          <a:lstStyle/>
          <a:p>
            <a:r>
              <a:rPr lang="en-US" altLang="zh-CN" dirty="0"/>
              <a:t>Phase 1</a:t>
            </a:r>
            <a:endParaRPr lang="zh-CN" altLang="en-US" dirty="0"/>
          </a:p>
        </p:txBody>
      </p:sp>
    </p:spTree>
    <p:extLst>
      <p:ext uri="{BB962C8B-B14F-4D97-AF65-F5344CB8AC3E}">
        <p14:creationId xmlns:p14="http://schemas.microsoft.com/office/powerpoint/2010/main" val="4292737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55122"/>
            <a:ext cx="8882400" cy="821400"/>
          </a:xfrm>
        </p:spPr>
        <p:txBody>
          <a:bodyPr/>
          <a:lstStyle/>
          <a:p>
            <a:r>
              <a:rPr lang="en-US" altLang="zh-CN" dirty="0"/>
              <a:t>Task 2 Light and Sound</a:t>
            </a:r>
            <a:endParaRPr lang="zh-CN" altLang="en-US" dirty="0"/>
          </a:p>
        </p:txBody>
      </p:sp>
      <p:sp>
        <p:nvSpPr>
          <p:cNvPr id="4" name="文本占位符 3">
            <a:extLst>
              <a:ext uri="{FF2B5EF4-FFF2-40B4-BE49-F238E27FC236}">
                <a16:creationId xmlns:a16="http://schemas.microsoft.com/office/drawing/2014/main" id="{35C62BF7-952B-48D5-8CB5-157A3268EB7A}"/>
              </a:ext>
            </a:extLst>
          </p:cNvPr>
          <p:cNvSpPr>
            <a:spLocks noGrp="1"/>
          </p:cNvSpPr>
          <p:nvPr>
            <p:ph type="body" idx="4294967295"/>
          </p:nvPr>
        </p:nvSpPr>
        <p:spPr>
          <a:xfrm>
            <a:off x="311700" y="1440496"/>
            <a:ext cx="8520600" cy="3302700"/>
          </a:xfrm>
        </p:spPr>
        <p:txBody>
          <a:bodyPr/>
          <a:lstStyle/>
          <a:p>
            <a:r>
              <a:rPr lang="en-US" altLang="zh-CN" dirty="0"/>
              <a:t>How to use the brightness of the environment as a condition in an algorithm</a:t>
            </a:r>
            <a:endParaRPr lang="zh-CN" altLang="en-US" dirty="0"/>
          </a:p>
        </p:txBody>
      </p:sp>
      <p:grpSp>
        <p:nvGrpSpPr>
          <p:cNvPr id="12" name="组合 11">
            <a:extLst>
              <a:ext uri="{FF2B5EF4-FFF2-40B4-BE49-F238E27FC236}">
                <a16:creationId xmlns:a16="http://schemas.microsoft.com/office/drawing/2014/main" id="{2659E642-7D30-4255-BB70-001771C03889}"/>
              </a:ext>
            </a:extLst>
          </p:cNvPr>
          <p:cNvGrpSpPr/>
          <p:nvPr/>
        </p:nvGrpSpPr>
        <p:grpSpPr>
          <a:xfrm>
            <a:off x="628688" y="2826704"/>
            <a:ext cx="8203612" cy="1512986"/>
            <a:chOff x="809588" y="3305675"/>
            <a:chExt cx="8203612" cy="1512986"/>
          </a:xfrm>
        </p:grpSpPr>
        <p:pic>
          <p:nvPicPr>
            <p:cNvPr id="7" name="图片 6">
              <a:extLst>
                <a:ext uri="{FF2B5EF4-FFF2-40B4-BE49-F238E27FC236}">
                  <a16:creationId xmlns:a16="http://schemas.microsoft.com/office/drawing/2014/main" id="{9656EE92-AE1C-49BE-858B-16026C4F6454}"/>
                </a:ext>
              </a:extLst>
            </p:cNvPr>
            <p:cNvPicPr>
              <a:picLocks noChangeAspect="1"/>
            </p:cNvPicPr>
            <p:nvPr/>
          </p:nvPicPr>
          <p:blipFill>
            <a:blip r:embed="rId3"/>
            <a:stretch>
              <a:fillRect/>
            </a:stretch>
          </p:blipFill>
          <p:spPr>
            <a:xfrm>
              <a:off x="3381338" y="3305675"/>
              <a:ext cx="4276725" cy="571500"/>
            </a:xfrm>
            <a:prstGeom prst="rect">
              <a:avLst/>
            </a:prstGeom>
          </p:spPr>
        </p:pic>
        <p:pic>
          <p:nvPicPr>
            <p:cNvPr id="9" name="图片 8">
              <a:extLst>
                <a:ext uri="{FF2B5EF4-FFF2-40B4-BE49-F238E27FC236}">
                  <a16:creationId xmlns:a16="http://schemas.microsoft.com/office/drawing/2014/main" id="{CF919082-82A1-49BA-93B2-76E0E8430306}"/>
                </a:ext>
              </a:extLst>
            </p:cNvPr>
            <p:cNvPicPr>
              <a:picLocks noChangeAspect="1"/>
            </p:cNvPicPr>
            <p:nvPr/>
          </p:nvPicPr>
          <p:blipFill>
            <a:blip r:embed="rId4"/>
            <a:stretch>
              <a:fillRect/>
            </a:stretch>
          </p:blipFill>
          <p:spPr>
            <a:xfrm>
              <a:off x="809588" y="3311725"/>
              <a:ext cx="1714500" cy="1257300"/>
            </a:xfrm>
            <a:prstGeom prst="rect">
              <a:avLst/>
            </a:prstGeom>
          </p:spPr>
        </p:pic>
        <p:sp>
          <p:nvSpPr>
            <p:cNvPr id="10" name="弧形 9">
              <a:extLst>
                <a:ext uri="{FF2B5EF4-FFF2-40B4-BE49-F238E27FC236}">
                  <a16:creationId xmlns:a16="http://schemas.microsoft.com/office/drawing/2014/main" id="{00493838-3CE6-4665-92C7-D51A11A530E4}"/>
                </a:ext>
              </a:extLst>
            </p:cNvPr>
            <p:cNvSpPr/>
            <p:nvPr/>
          </p:nvSpPr>
          <p:spPr>
            <a:xfrm flipH="1" flipV="1">
              <a:off x="1666838" y="3598852"/>
              <a:ext cx="2104221" cy="341523"/>
            </a:xfrm>
            <a:prstGeom prst="arc">
              <a:avLst>
                <a:gd name="adj1" fmla="val 10852912"/>
                <a:gd name="adj2" fmla="val 0"/>
              </a:avLst>
            </a:prstGeom>
            <a:ln w="57150">
              <a:solidFill>
                <a:srgbClr val="2B6A6C"/>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6321058F-4A43-4A12-AB62-709F9EE6C6D8}"/>
                </a:ext>
              </a:extLst>
            </p:cNvPr>
            <p:cNvSpPr txBox="1"/>
            <p:nvPr/>
          </p:nvSpPr>
          <p:spPr>
            <a:xfrm>
              <a:off x="3381338" y="3841149"/>
              <a:ext cx="5631862" cy="977512"/>
            </a:xfrm>
            <a:prstGeom prst="rect">
              <a:avLst/>
            </a:prstGeom>
            <a:noFill/>
          </p:spPr>
          <p:txBody>
            <a:bodyPr wrap="square" rtlCol="0">
              <a:spAutoFit/>
            </a:bodyPr>
            <a:lstStyle/>
            <a:p>
              <a:pPr>
                <a:lnSpc>
                  <a:spcPct val="125000"/>
                </a:lnSpc>
              </a:pPr>
              <a:r>
                <a:rPr lang="en-US" altLang="zh-CN" sz="2400" i="1" dirty="0">
                  <a:latin typeface="Comic Sans MS" panose="030F0702030302020204" pitchFamily="66" charset="0"/>
                </a:rPr>
                <a:t>Could this block place inside the condition elongated hexagonal space?</a:t>
              </a:r>
            </a:p>
          </p:txBody>
        </p:sp>
      </p:grpSp>
    </p:spTree>
    <p:extLst>
      <p:ext uri="{BB962C8B-B14F-4D97-AF65-F5344CB8AC3E}">
        <p14:creationId xmlns:p14="http://schemas.microsoft.com/office/powerpoint/2010/main" val="1224390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40868"/>
            <a:ext cx="8882400" cy="821400"/>
          </a:xfrm>
        </p:spPr>
        <p:txBody>
          <a:bodyPr/>
          <a:lstStyle/>
          <a:p>
            <a:r>
              <a:rPr lang="en-US" altLang="zh-CN" dirty="0"/>
              <a:t>Logical Operator</a:t>
            </a:r>
            <a:endParaRPr lang="zh-CN" altLang="en-US" dirty="0"/>
          </a:p>
        </p:txBody>
      </p:sp>
      <p:sp>
        <p:nvSpPr>
          <p:cNvPr id="4" name="文本占位符 3">
            <a:extLst>
              <a:ext uri="{FF2B5EF4-FFF2-40B4-BE49-F238E27FC236}">
                <a16:creationId xmlns:a16="http://schemas.microsoft.com/office/drawing/2014/main" id="{35C62BF7-952B-48D5-8CB5-157A3268EB7A}"/>
              </a:ext>
            </a:extLst>
          </p:cNvPr>
          <p:cNvSpPr>
            <a:spLocks noGrp="1"/>
          </p:cNvSpPr>
          <p:nvPr>
            <p:ph type="body" idx="4294967295"/>
          </p:nvPr>
        </p:nvSpPr>
        <p:spPr>
          <a:xfrm>
            <a:off x="311700" y="1462268"/>
            <a:ext cx="8520600" cy="3302700"/>
          </a:xfrm>
        </p:spPr>
        <p:txBody>
          <a:bodyPr/>
          <a:lstStyle/>
          <a:p>
            <a:pPr>
              <a:lnSpc>
                <a:spcPct val="100000"/>
              </a:lnSpc>
              <a:spcAft>
                <a:spcPts val="1600"/>
              </a:spcAft>
            </a:pPr>
            <a:r>
              <a:rPr lang="en-US" altLang="zh-CN" sz="3200" dirty="0"/>
              <a:t>An operator is a number value that can be added to a conditional or any block you can type in to change the outcome</a:t>
            </a:r>
          </a:p>
        </p:txBody>
      </p:sp>
      <p:grpSp>
        <p:nvGrpSpPr>
          <p:cNvPr id="2" name="组合 1">
            <a:extLst>
              <a:ext uri="{FF2B5EF4-FFF2-40B4-BE49-F238E27FC236}">
                <a16:creationId xmlns:a16="http://schemas.microsoft.com/office/drawing/2014/main" id="{1CA571F2-6B4A-475E-86BF-3C67EABD0F23}"/>
              </a:ext>
            </a:extLst>
          </p:cNvPr>
          <p:cNvGrpSpPr/>
          <p:nvPr/>
        </p:nvGrpSpPr>
        <p:grpSpPr>
          <a:xfrm>
            <a:off x="784933" y="3312974"/>
            <a:ext cx="7574135" cy="571500"/>
            <a:chOff x="651274" y="3591425"/>
            <a:chExt cx="7574135" cy="571500"/>
          </a:xfrm>
        </p:grpSpPr>
        <p:pic>
          <p:nvPicPr>
            <p:cNvPr id="5" name="图片 4">
              <a:extLst>
                <a:ext uri="{FF2B5EF4-FFF2-40B4-BE49-F238E27FC236}">
                  <a16:creationId xmlns:a16="http://schemas.microsoft.com/office/drawing/2014/main" id="{DEE72934-5EE7-491E-8493-88F4393EBB6D}"/>
                </a:ext>
              </a:extLst>
            </p:cNvPr>
            <p:cNvPicPr>
              <a:picLocks noChangeAspect="1"/>
            </p:cNvPicPr>
            <p:nvPr/>
          </p:nvPicPr>
          <p:blipFill>
            <a:blip r:embed="rId3"/>
            <a:stretch>
              <a:fillRect/>
            </a:stretch>
          </p:blipFill>
          <p:spPr>
            <a:xfrm>
              <a:off x="651274" y="3591425"/>
              <a:ext cx="1657350" cy="571500"/>
            </a:xfrm>
            <a:prstGeom prst="rect">
              <a:avLst/>
            </a:prstGeom>
          </p:spPr>
        </p:pic>
        <p:pic>
          <p:nvPicPr>
            <p:cNvPr id="6" name="图片 5">
              <a:extLst>
                <a:ext uri="{FF2B5EF4-FFF2-40B4-BE49-F238E27FC236}">
                  <a16:creationId xmlns:a16="http://schemas.microsoft.com/office/drawing/2014/main" id="{3D0318DB-F5A3-4694-8F82-BA88FE95EAB8}"/>
                </a:ext>
              </a:extLst>
            </p:cNvPr>
            <p:cNvPicPr>
              <a:picLocks noChangeAspect="1"/>
            </p:cNvPicPr>
            <p:nvPr/>
          </p:nvPicPr>
          <p:blipFill>
            <a:blip r:embed="rId4"/>
            <a:stretch>
              <a:fillRect/>
            </a:stretch>
          </p:blipFill>
          <p:spPr>
            <a:xfrm>
              <a:off x="3609667" y="3591425"/>
              <a:ext cx="1657350" cy="571500"/>
            </a:xfrm>
            <a:prstGeom prst="rect">
              <a:avLst/>
            </a:prstGeom>
          </p:spPr>
        </p:pic>
        <p:pic>
          <p:nvPicPr>
            <p:cNvPr id="7" name="图片 6">
              <a:extLst>
                <a:ext uri="{FF2B5EF4-FFF2-40B4-BE49-F238E27FC236}">
                  <a16:creationId xmlns:a16="http://schemas.microsoft.com/office/drawing/2014/main" id="{F9499E74-78CE-48D0-A732-876CD067D76E}"/>
                </a:ext>
              </a:extLst>
            </p:cNvPr>
            <p:cNvPicPr>
              <a:picLocks noChangeAspect="1"/>
            </p:cNvPicPr>
            <p:nvPr/>
          </p:nvPicPr>
          <p:blipFill>
            <a:blip r:embed="rId5"/>
            <a:stretch>
              <a:fillRect/>
            </a:stretch>
          </p:blipFill>
          <p:spPr>
            <a:xfrm>
              <a:off x="6568059" y="3591425"/>
              <a:ext cx="1657350" cy="571500"/>
            </a:xfrm>
            <a:prstGeom prst="rect">
              <a:avLst/>
            </a:prstGeom>
          </p:spPr>
        </p:pic>
      </p:grpSp>
    </p:spTree>
    <p:extLst>
      <p:ext uri="{BB962C8B-B14F-4D97-AF65-F5344CB8AC3E}">
        <p14:creationId xmlns:p14="http://schemas.microsoft.com/office/powerpoint/2010/main" val="3926778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6D97C337-19C0-4CCC-B0C5-9491E8EE6042}"/>
              </a:ext>
            </a:extLst>
          </p:cNvPr>
          <p:cNvSpPr>
            <a:spLocks noGrp="1"/>
          </p:cNvSpPr>
          <p:nvPr>
            <p:ph type="title"/>
          </p:nvPr>
        </p:nvSpPr>
        <p:spPr>
          <a:xfrm>
            <a:off x="130800" y="677153"/>
            <a:ext cx="8882400" cy="821400"/>
          </a:xfrm>
        </p:spPr>
        <p:txBody>
          <a:bodyPr/>
          <a:lstStyle/>
          <a:p>
            <a:r>
              <a:rPr lang="en-US" altLang="zh-CN" dirty="0"/>
              <a:t>Logical Operator</a:t>
            </a:r>
            <a:endParaRPr lang="zh-CN" altLang="en-US" dirty="0"/>
          </a:p>
        </p:txBody>
      </p:sp>
      <p:sp>
        <p:nvSpPr>
          <p:cNvPr id="4" name="文本占位符 3">
            <a:extLst>
              <a:ext uri="{FF2B5EF4-FFF2-40B4-BE49-F238E27FC236}">
                <a16:creationId xmlns:a16="http://schemas.microsoft.com/office/drawing/2014/main" id="{35C62BF7-952B-48D5-8CB5-157A3268EB7A}"/>
              </a:ext>
            </a:extLst>
          </p:cNvPr>
          <p:cNvSpPr>
            <a:spLocks noGrp="1"/>
          </p:cNvSpPr>
          <p:nvPr>
            <p:ph type="body" idx="4294967295"/>
          </p:nvPr>
        </p:nvSpPr>
        <p:spPr>
          <a:xfrm>
            <a:off x="986615" y="1433239"/>
            <a:ext cx="8520600" cy="3302700"/>
          </a:xfrm>
        </p:spPr>
        <p:txBody>
          <a:bodyPr/>
          <a:lstStyle/>
          <a:p>
            <a:pPr>
              <a:spcAft>
                <a:spcPts val="1600"/>
              </a:spcAft>
            </a:pPr>
            <a:r>
              <a:rPr lang="en-US" altLang="zh-CN" sz="3200" dirty="0"/>
              <a:t>Use Operators blocks as a medium</a:t>
            </a:r>
          </a:p>
          <a:p>
            <a:pPr marL="76200" indent="0">
              <a:spcAft>
                <a:spcPts val="1600"/>
              </a:spcAft>
              <a:buNone/>
            </a:pPr>
            <a:r>
              <a:rPr lang="en-US" altLang="zh-CN" sz="3200" dirty="0"/>
              <a:t>                … is less than …</a:t>
            </a:r>
          </a:p>
          <a:p>
            <a:pPr marL="76200" indent="0">
              <a:spcAft>
                <a:spcPts val="1600"/>
              </a:spcAft>
              <a:buNone/>
            </a:pPr>
            <a:r>
              <a:rPr lang="en-US" altLang="zh-CN" sz="3200" dirty="0"/>
              <a:t>                … is greater than …</a:t>
            </a:r>
          </a:p>
          <a:p>
            <a:pPr marL="76200" indent="0">
              <a:spcAft>
                <a:spcPts val="1600"/>
              </a:spcAft>
              <a:buNone/>
            </a:pPr>
            <a:r>
              <a:rPr lang="zh-CN" altLang="en-US" sz="3200" dirty="0"/>
              <a:t>                </a:t>
            </a:r>
            <a:r>
              <a:rPr lang="en-US" altLang="zh-CN" sz="3200" dirty="0"/>
              <a:t>… is equal to …</a:t>
            </a:r>
            <a:endParaRPr lang="zh-CN" altLang="en-US" sz="3200" dirty="0"/>
          </a:p>
        </p:txBody>
      </p:sp>
      <p:grpSp>
        <p:nvGrpSpPr>
          <p:cNvPr id="2" name="组合 1">
            <a:extLst>
              <a:ext uri="{FF2B5EF4-FFF2-40B4-BE49-F238E27FC236}">
                <a16:creationId xmlns:a16="http://schemas.microsoft.com/office/drawing/2014/main" id="{E946FC67-65D1-42C8-98B0-C52A10801F53}"/>
              </a:ext>
            </a:extLst>
          </p:cNvPr>
          <p:cNvGrpSpPr/>
          <p:nvPr/>
        </p:nvGrpSpPr>
        <p:grpSpPr>
          <a:xfrm>
            <a:off x="1167813" y="2368030"/>
            <a:ext cx="1572310" cy="2131400"/>
            <a:chOff x="763816" y="2356234"/>
            <a:chExt cx="1657350" cy="2246679"/>
          </a:xfrm>
        </p:grpSpPr>
        <p:pic>
          <p:nvPicPr>
            <p:cNvPr id="5" name="图片 4">
              <a:extLst>
                <a:ext uri="{FF2B5EF4-FFF2-40B4-BE49-F238E27FC236}">
                  <a16:creationId xmlns:a16="http://schemas.microsoft.com/office/drawing/2014/main" id="{11A9E06F-27AC-413E-81B1-20CD3236004D}"/>
                </a:ext>
              </a:extLst>
            </p:cNvPr>
            <p:cNvPicPr>
              <a:picLocks noChangeAspect="1"/>
            </p:cNvPicPr>
            <p:nvPr/>
          </p:nvPicPr>
          <p:blipFill>
            <a:blip r:embed="rId3"/>
            <a:stretch>
              <a:fillRect/>
            </a:stretch>
          </p:blipFill>
          <p:spPr>
            <a:xfrm>
              <a:off x="763816" y="2356234"/>
              <a:ext cx="1657350" cy="571500"/>
            </a:xfrm>
            <a:prstGeom prst="rect">
              <a:avLst/>
            </a:prstGeom>
          </p:spPr>
        </p:pic>
        <p:pic>
          <p:nvPicPr>
            <p:cNvPr id="8" name="图片 7">
              <a:extLst>
                <a:ext uri="{FF2B5EF4-FFF2-40B4-BE49-F238E27FC236}">
                  <a16:creationId xmlns:a16="http://schemas.microsoft.com/office/drawing/2014/main" id="{DEF120A3-1126-474D-958A-0719F32C97E8}"/>
                </a:ext>
              </a:extLst>
            </p:cNvPr>
            <p:cNvPicPr>
              <a:picLocks noChangeAspect="1"/>
            </p:cNvPicPr>
            <p:nvPr/>
          </p:nvPicPr>
          <p:blipFill>
            <a:blip r:embed="rId4"/>
            <a:stretch>
              <a:fillRect/>
            </a:stretch>
          </p:blipFill>
          <p:spPr>
            <a:xfrm>
              <a:off x="763816" y="3180433"/>
              <a:ext cx="1657350" cy="571500"/>
            </a:xfrm>
            <a:prstGeom prst="rect">
              <a:avLst/>
            </a:prstGeom>
          </p:spPr>
        </p:pic>
        <p:pic>
          <p:nvPicPr>
            <p:cNvPr id="13" name="图片 12">
              <a:extLst>
                <a:ext uri="{FF2B5EF4-FFF2-40B4-BE49-F238E27FC236}">
                  <a16:creationId xmlns:a16="http://schemas.microsoft.com/office/drawing/2014/main" id="{A294DDB0-5DB6-40BB-A047-6D5C1428B9D5}"/>
                </a:ext>
              </a:extLst>
            </p:cNvPr>
            <p:cNvPicPr>
              <a:picLocks noChangeAspect="1"/>
            </p:cNvPicPr>
            <p:nvPr/>
          </p:nvPicPr>
          <p:blipFill>
            <a:blip r:embed="rId5"/>
            <a:stretch>
              <a:fillRect/>
            </a:stretch>
          </p:blipFill>
          <p:spPr>
            <a:xfrm>
              <a:off x="763816" y="4031413"/>
              <a:ext cx="1657350" cy="571500"/>
            </a:xfrm>
            <a:prstGeom prst="rect">
              <a:avLst/>
            </a:prstGeom>
          </p:spPr>
        </p:pic>
      </p:grpSp>
    </p:spTree>
    <p:extLst>
      <p:ext uri="{BB962C8B-B14F-4D97-AF65-F5344CB8AC3E}">
        <p14:creationId xmlns:p14="http://schemas.microsoft.com/office/powerpoint/2010/main" val="1532521961"/>
      </p:ext>
    </p:extLst>
  </p:cSld>
  <p:clrMapOvr>
    <a:masterClrMapping/>
  </p:clrMapOvr>
</p:sld>
</file>

<file path=ppt/theme/theme1.xml><?xml version="1.0" encoding="utf-8"?>
<a:theme xmlns:a="http://schemas.openxmlformats.org/drawingml/2006/main" name="Tropic">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D7B8DB6F5F204C9F0FB1EAC793A34B" ma:contentTypeVersion="29" ma:contentTypeDescription="Create a new document." ma:contentTypeScope="" ma:versionID="6964f1607b912fcc36217ec03ded4be1">
  <xsd:schema xmlns:xsd="http://www.w3.org/2001/XMLSchema" xmlns:xs="http://www.w3.org/2001/XMLSchema" xmlns:p="http://schemas.microsoft.com/office/2006/metadata/properties" xmlns:ns2="e4d70162-ace3-44e7-92ab-2f9373d5bb77" xmlns:ns3="53fe7858-66a6-4f29-b74a-60c7079a3f54" targetNamespace="http://schemas.microsoft.com/office/2006/metadata/properties" ma:root="true" ma:fieldsID="5b5f26e8beb466e3c060feb241a6a910" ns2:_="" ns3:_="">
    <xsd:import namespace="e4d70162-ace3-44e7-92ab-2f9373d5bb77"/>
    <xsd:import namespace="53fe7858-66a6-4f29-b74a-60c7079a3f5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2:lo" minOccurs="0"/>
                <xsd:element ref="ns2:cf6bef2a-12ef-4532-837e-bb831867c9eaCountryOrRegion" minOccurs="0"/>
                <xsd:element ref="ns2:cf6bef2a-12ef-4532-837e-bb831867c9eaState" minOccurs="0"/>
                <xsd:element ref="ns2:cf6bef2a-12ef-4532-837e-bb831867c9eaCity" minOccurs="0"/>
                <xsd:element ref="ns2:cf6bef2a-12ef-4532-837e-bb831867c9eaPostalCode" minOccurs="0"/>
                <xsd:element ref="ns2:cf6bef2a-12ef-4532-837e-bb831867c9eaStreet" minOccurs="0"/>
                <xsd:element ref="ns2:cf6bef2a-12ef-4532-837e-bb831867c9eaGeoLoc" minOccurs="0"/>
                <xsd:element ref="ns2:cf6bef2a-12ef-4532-837e-bb831867c9eaDispName" minOccurs="0"/>
                <xsd:element ref="ns3:SharedWithUsers" minOccurs="0"/>
                <xsd:element ref="ns3:SharedWithDetails" minOccurs="0"/>
                <xsd:element ref="ns2:MediaLengthInSeconds" minOccurs="0"/>
                <xsd:element ref="ns2:Vorschau"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d70162-ace3-44e7-92ab-2f9373d5bb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o" ma:index="18" nillable="true" ma:displayName="lo" ma:format="Dropdown" ma:internalName="lo">
      <xsd:simpleType>
        <xsd:restriction base="dms:Unknown"/>
      </xsd:simpleType>
    </xsd:element>
    <xsd:element name="cf6bef2a-12ef-4532-837e-bb831867c9eaCountryOrRegion" ma:index="19" nillable="true" ma:displayName="lo: Country/Region" ma:internalName="CountryOrRegion" ma:readOnly="true">
      <xsd:simpleType>
        <xsd:restriction base="dms:Text"/>
      </xsd:simpleType>
    </xsd:element>
    <xsd:element name="cf6bef2a-12ef-4532-837e-bb831867c9eaState" ma:index="20" nillable="true" ma:displayName="lo: State" ma:internalName="State" ma:readOnly="true">
      <xsd:simpleType>
        <xsd:restriction base="dms:Text"/>
      </xsd:simpleType>
    </xsd:element>
    <xsd:element name="cf6bef2a-12ef-4532-837e-bb831867c9eaCity" ma:index="21" nillable="true" ma:displayName="lo: City" ma:internalName="City" ma:readOnly="true">
      <xsd:simpleType>
        <xsd:restriction base="dms:Text"/>
      </xsd:simpleType>
    </xsd:element>
    <xsd:element name="cf6bef2a-12ef-4532-837e-bb831867c9eaPostalCode" ma:index="22" nillable="true" ma:displayName="lo: Postal Code" ma:internalName="PostalCode" ma:readOnly="true">
      <xsd:simpleType>
        <xsd:restriction base="dms:Text"/>
      </xsd:simpleType>
    </xsd:element>
    <xsd:element name="cf6bef2a-12ef-4532-837e-bb831867c9eaStreet" ma:index="23" nillable="true" ma:displayName="lo: Street" ma:internalName="Street" ma:readOnly="true">
      <xsd:simpleType>
        <xsd:restriction base="dms:Text"/>
      </xsd:simpleType>
    </xsd:element>
    <xsd:element name="cf6bef2a-12ef-4532-837e-bb831867c9eaGeoLoc" ma:index="24" nillable="true" ma:displayName="lo: Coordinates" ma:internalName="GeoLoc" ma:readOnly="true">
      <xsd:simpleType>
        <xsd:restriction base="dms:Unknown"/>
      </xsd:simpleType>
    </xsd:element>
    <xsd:element name="cf6bef2a-12ef-4532-837e-bb831867c9eaDispName" ma:index="25" nillable="true" ma:displayName="lo: Name" ma:internalName="DispName" ma:readOnly="true">
      <xsd:simpleType>
        <xsd:restriction base="dms:Text"/>
      </xsd:simpleType>
    </xsd:element>
    <xsd:element name="MediaLengthInSeconds" ma:index="28" nillable="true" ma:displayName="Length (seconds)" ma:internalName="MediaLengthInSeconds" ma:readOnly="true">
      <xsd:simpleType>
        <xsd:restriction base="dms:Unknown"/>
      </xsd:simpleType>
    </xsd:element>
    <xsd:element name="Vorschau" ma:index="29" nillable="true" ma:displayName="Vorschau" ma:format="Thumbnail" ma:internalName="Vorschau">
      <xsd:simpleType>
        <xsd:restriction base="dms:Unknown"/>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bcc13940-cc23-4f13-a8f1-3cf37e895aa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3fe7858-66a6-4f29-b74a-60c7079a3f54" elementFormDefault="qualified">
    <xsd:import namespace="http://schemas.microsoft.com/office/2006/documentManagement/types"/>
    <xsd:import namespace="http://schemas.microsoft.com/office/infopath/2007/PartnerControls"/>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element name="TaxCatchAll" ma:index="30" nillable="true" ma:displayName="Taxonomy Catch All Column" ma:hidden="true" ma:list="{7bc58483-8b17-41f0-8ffd-8188dc8c11bd}" ma:internalName="TaxCatchAll" ma:showField="CatchAllData" ma:web="53fe7858-66a6-4f29-b74a-60c7079a3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orschau xmlns="e4d70162-ace3-44e7-92ab-2f9373d5bb77" xsi:nil="true"/>
    <lo xmlns="e4d70162-ace3-44e7-92ab-2f9373d5bb77" xsi:nil="true"/>
    <TaxCatchAll xmlns="53fe7858-66a6-4f29-b74a-60c7079a3f54" xsi:nil="true"/>
    <lcf76f155ced4ddcb4097134ff3c332f xmlns="e4d70162-ace3-44e7-92ab-2f9373d5bb7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0817429-91C4-4A03-B058-465CF9A8BB6D}"/>
</file>

<file path=customXml/itemProps2.xml><?xml version="1.0" encoding="utf-8"?>
<ds:datastoreItem xmlns:ds="http://schemas.openxmlformats.org/officeDocument/2006/customXml" ds:itemID="{8D9D5921-8671-4E07-862F-292E6DEE07F8}"/>
</file>

<file path=customXml/itemProps3.xml><?xml version="1.0" encoding="utf-8"?>
<ds:datastoreItem xmlns:ds="http://schemas.openxmlformats.org/officeDocument/2006/customXml" ds:itemID="{AE3DD933-6E42-4CDC-BB88-1D71FCDF9987}"/>
</file>

<file path=docProps/app.xml><?xml version="1.0" encoding="utf-8"?>
<Properties xmlns="http://schemas.openxmlformats.org/officeDocument/2006/extended-properties" xmlns:vt="http://schemas.openxmlformats.org/officeDocument/2006/docPropsVTypes">
  <TotalTime>2606</TotalTime>
  <Words>2567</Words>
  <Application>Microsoft Macintosh PowerPoint</Application>
  <PresentationFormat>全屏显示(16:9)</PresentationFormat>
  <Paragraphs>164</Paragraphs>
  <Slides>27</Slides>
  <Notes>26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PT Sans Narrow</vt:lpstr>
      <vt:lpstr>Comic Sans MS</vt:lpstr>
      <vt:lpstr>Arial Rounded MT Bold</vt:lpstr>
      <vt:lpstr>Arial Black</vt:lpstr>
      <vt:lpstr>Calibri</vt:lpstr>
      <vt:lpstr>Arial</vt:lpstr>
      <vt:lpstr>Wingdings</vt:lpstr>
      <vt:lpstr>Tropic</vt:lpstr>
      <vt:lpstr>mBot the Musician Lesson 11</vt:lpstr>
      <vt:lpstr>Tasks in this lesson</vt:lpstr>
      <vt:lpstr>Warm Up</vt:lpstr>
      <vt:lpstr>Task 1 Making Music with …</vt:lpstr>
      <vt:lpstr>Example: Musical Cup</vt:lpstr>
      <vt:lpstr>Phase 1</vt:lpstr>
      <vt:lpstr>Task 2 Light and Sound</vt:lpstr>
      <vt:lpstr>Logical Operator</vt:lpstr>
      <vt:lpstr>Logical Operator</vt:lpstr>
      <vt:lpstr>Logical Operator</vt:lpstr>
      <vt:lpstr>AND Operators Block</vt:lpstr>
      <vt:lpstr>AND Operators Block</vt:lpstr>
      <vt:lpstr>Phase 2</vt:lpstr>
      <vt:lpstr>Conditionals and Operators</vt:lpstr>
      <vt:lpstr>PowerPoint 演示文稿</vt:lpstr>
      <vt:lpstr>PowerPoint 演示文稿</vt:lpstr>
      <vt:lpstr>Conditionals and Operators</vt:lpstr>
      <vt:lpstr>Practice</vt:lpstr>
      <vt:lpstr>Task 3 Light Piano</vt:lpstr>
      <vt:lpstr>PowerPoint 演示文稿</vt:lpstr>
      <vt:lpstr>Task 3 Light Piano</vt:lpstr>
      <vt:lpstr>PowerPoint 演示文稿</vt:lpstr>
      <vt:lpstr>Task 3 Light Piano</vt:lpstr>
      <vt:lpstr>Task 3 Light Piano</vt:lpstr>
      <vt:lpstr>Wrap Up</vt:lpstr>
      <vt:lpstr>Key Concept</vt:lpstr>
      <vt:lpstr>Clean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mBot Lesson 1</dc:title>
  <dc:creator>刘梓先</dc:creator>
  <cp:lastModifiedBy>Microsoft Office User</cp:lastModifiedBy>
  <cp:revision>90</cp:revision>
  <dcterms:modified xsi:type="dcterms:W3CDTF">2019-12-20T02:17:41Z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0x01010062D7B8DB6F5F204C9F0FB1EAC793A34B</vt:lpwstr>
  </property>
</Properties>
</file>