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notesSlides/notesSlide1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4.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0"/>
  </p:notesMasterIdLst>
  <p:sldIdLst>
    <p:sldId id="291" r:id="rId2"/>
    <p:sldId id="293" r:id="rId3"/>
    <p:sldId id="316" r:id="rId4"/>
    <p:sldId id="363" r:id="rId5"/>
    <p:sldId id="364" r:id="rId6"/>
    <p:sldId id="365" r:id="rId7"/>
    <p:sldId id="305" r:id="rId8"/>
    <p:sldId id="362" r:id="rId9"/>
    <p:sldId id="366" r:id="rId10"/>
    <p:sldId id="367" r:id="rId11"/>
    <p:sldId id="368" r:id="rId12"/>
    <p:sldId id="369" r:id="rId13"/>
    <p:sldId id="371" r:id="rId14"/>
    <p:sldId id="372" r:id="rId15"/>
    <p:sldId id="359" r:id="rId16"/>
    <p:sldId id="360" r:id="rId17"/>
    <p:sldId id="361" r:id="rId18"/>
    <p:sldId id="284" r:id="rId19"/>
  </p:sldIdLst>
  <p:sldSz cx="9144000" cy="5143500" type="screen16x9"/>
  <p:notesSz cx="6858000" cy="9144000"/>
  <p:embeddedFontLst>
    <p:embeddedFont>
      <p:font typeface="Arial Black" panose="020B0604020202020204" pitchFamily="34" charset="0"/>
      <p:bold r:id="rId21"/>
    </p:embeddedFont>
    <p:embeddedFont>
      <p:font typeface="Arial Rounded MT Bold" panose="020F0704030504030204" pitchFamily="34" charset="0"/>
      <p:regular r:id="rId22"/>
      <p:bold r:id="rId23"/>
    </p:embeddedFont>
    <p:embeddedFont>
      <p:font typeface="Calibri" panose="020F0502020204030204" pitchFamily="34" charset="0"/>
      <p:regular r:id="rId24"/>
      <p:bold r:id="rId25"/>
      <p:italic r:id="rId26"/>
      <p:boldItalic r:id="rId27"/>
    </p:embeddedFont>
    <p:embeddedFont>
      <p:font typeface="PT Sans Narrow" panose="020B0506020203020204" pitchFamily="34" charset="0"/>
      <p:regular r:id="rId28"/>
      <p:bold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5A39"/>
    <a:srgbClr val="F59E1D"/>
    <a:srgbClr val="2B6A6C"/>
    <a:srgbClr val="C846EB"/>
    <a:srgbClr val="4CBFE6"/>
    <a:srgbClr val="FFAB19"/>
    <a:srgbClr val="FFBF00"/>
    <a:srgbClr val="3D556B"/>
    <a:srgbClr val="269B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48983" autoAdjust="0"/>
  </p:normalViewPr>
  <p:slideViewPr>
    <p:cSldViewPr snapToGrid="0">
      <p:cViewPr varScale="1">
        <p:scale>
          <a:sx n="146" d="100"/>
          <a:sy n="146" d="100"/>
        </p:scale>
        <p:origin x="176" y="640"/>
      </p:cViewPr>
      <p:guideLst>
        <p:guide orient="horz" pos="1620"/>
        <p:guide pos="2880"/>
      </p:guideLst>
    </p:cSldViewPr>
  </p:slideViewPr>
  <p:outlineViewPr>
    <p:cViewPr>
      <p:scale>
        <a:sx n="33" d="100"/>
        <a:sy n="33" d="100"/>
      </p:scale>
      <p:origin x="0" y="-520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This lesson is a reflective learning activity to summarize the previous lessons. Students will imagine their story context of the future Robot World and then create a simple animation to deliver their ideas. In connection to the story context of Lesson 4 that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delegation was sent to the future Robot Society and held the first meeting with robot citizens there. In this lesson, students will imagine and create gifts for the future Robot society to show friendship.</a:t>
            </a:r>
            <a:endParaRPr lang="en-US" altLang="zh-CN" dirty="0"/>
          </a:p>
          <a:p>
            <a:pPr marL="158750" indent="0">
              <a:buNone/>
            </a:pPr>
            <a:endParaRPr lang="en-US" altLang="zh-CN" dirty="0"/>
          </a:p>
          <a:p>
            <a:pPr marL="158750" indent="0">
              <a:buNone/>
            </a:pPr>
            <a:r>
              <a:rPr lang="en-US" altLang="zh-CN" dirty="0"/>
              <a:t>Image Source: https://pixabay.com/illustrations/gift-box-present-incentive-ribbon-2797843/</a:t>
            </a:r>
            <a:endParaRPr lang="zh-CN" altLang="en-US" dirty="0"/>
          </a:p>
        </p:txBody>
      </p:sp>
    </p:spTree>
    <p:extLst>
      <p:ext uri="{BB962C8B-B14F-4D97-AF65-F5344CB8AC3E}">
        <p14:creationId xmlns:p14="http://schemas.microsoft.com/office/powerpoint/2010/main" val="2407090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Before students start to design their gift projects, ask students to associate their real-life experience with the situation that they receive a gift from others.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would your birthday presents look like?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would your Christmas presents look like?</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https://pixabay.com/vectors/cake-festival-birthday-dessert-3858422/</a:t>
            </a:r>
            <a:endParaRPr lang="zh-CN" altLang="en-US" dirty="0"/>
          </a:p>
        </p:txBody>
      </p:sp>
    </p:spTree>
    <p:extLst>
      <p:ext uri="{BB962C8B-B14F-4D97-AF65-F5344CB8AC3E}">
        <p14:creationId xmlns:p14="http://schemas.microsoft.com/office/powerpoint/2010/main" val="546320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Before students start to design their gift projects, ask students to associate their real-life experience with the situation that they receive a gift from others.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would your birthday presents look like?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would your Christmas presents look like?</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a:t>
            </a:r>
            <a:r>
              <a:rPr lang="zh-CN" altLang="en-US" dirty="0"/>
              <a:t> </a:t>
            </a:r>
            <a:r>
              <a:rPr lang="en-GB" altLang="zh-CN" dirty="0"/>
              <a:t>https://pixabay.com/illustrations/christmas-decorate-decoration-gift-2853008/</a:t>
            </a:r>
            <a:endParaRPr lang="en-US" altLang="zh-CN" dirty="0"/>
          </a:p>
        </p:txBody>
      </p:sp>
    </p:spTree>
    <p:extLst>
      <p:ext uri="{BB962C8B-B14F-4D97-AF65-F5344CB8AC3E}">
        <p14:creationId xmlns:p14="http://schemas.microsoft.com/office/powerpoint/2010/main" val="3956134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Remind students that they can also compose a song attached to their gifts.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use Sound programming scripts to create the piece. However, if they want to record a voice message to say and express something, encourage them to do so.</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create the gifts through the sprites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(i.e. creating computing artifacts) 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(i.e. creating the gift through physical artifacts). Nevertheless, they can combine both devices to generate interactive effects across different modes.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Discuss with your partner(s), doodle the draft of the design;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Design the stage by adding relevant character sprites and backdrops (and interactive effects whatever you think can enrich your animation).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Program the elements you used in the stage – remember to utilize the computing knowledge and skills you have learned in the previous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need to apply sequential and looping algorithms to their projects to prove their competences throughout the learning journey.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20539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Remind students that they can also compose a song attached to their gifts.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use Sound programming scripts to create the piece. However, if they want to record a voice message to say and express something, encourage them to do so.</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create the gifts through the sprites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(i.e. creating computing artifacts) 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(i.e. creating the gift through physical artifacts). Nevertheless, they can combine both devices to generate interactive effects across different modes.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Discuss with your partner(s), doodle the draft of the design;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Design the stage by adding relevant character sprites and backdrops (and interactive effects whatever you think can enrich your animation).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Program the elements you used in the stage – remember to utilize the computing knowledge and skills you have learned in the previous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need to apply sequential and looping algorithms to their projects to prove their competences throughout the learning journey.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641528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Remind students that when they complete the gifts, remember to write down their words to the future Robot Society and its citizens in the Gift Card printed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cut off the Gift Card from the activity sheet. In the next phase, students can place the Gift Card alongside with their projects.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Moreover, students can also design a poster to illustrate their creation of the gift projects and prepare to deliver a poster presentation in the next phase.</a:t>
            </a:r>
            <a:endParaRPr lang="zh-CN" altLang="en-US" dirty="0"/>
          </a:p>
        </p:txBody>
      </p:sp>
    </p:spTree>
    <p:extLst>
      <p:ext uri="{BB962C8B-B14F-4D97-AF65-F5344CB8AC3E}">
        <p14:creationId xmlns:p14="http://schemas.microsoft.com/office/powerpoint/2010/main" val="2457915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is to share, peer-review, and reflect upon the tentative animation. Students will hold a gift fair and comment on each other’s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16403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 the Share section, instruct students to organize a gift fair in the classroom. Everyone can present and recommend their gifts to each other, and if anyone likes the project, they can pretend to order the gift for the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Delegation.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will need a reasonably spacious playing area to hold the gift fair.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Depend on your activity time, you and your students can decide whether to decorate the room or not for the gift fair.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invite other peers to experience their gifts and comment on the work. If they like the work, ask the guest(s) whether to order the gift(s)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Record the “Order” in the activity sheet and calculate how many orders have they received in this gift fair.</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https://pixabay.com/illustrations/gift-box-present-incentive-ribbon-2797843/</a:t>
            </a:r>
            <a:endParaRPr lang="zh-CN" altLang="en-US" dirty="0"/>
          </a:p>
        </p:txBody>
      </p:sp>
    </p:spTree>
    <p:extLst>
      <p:ext uri="{BB962C8B-B14F-4D97-AF65-F5344CB8AC3E}">
        <p14:creationId xmlns:p14="http://schemas.microsoft.com/office/powerpoint/2010/main" val="877798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Remind the class that they need to save their projects either on the local store or in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platform as the project completed in this lesson will be reused in the future activity.</a:t>
            </a:r>
            <a:endParaRPr lang="zh-CN" altLang="en-US" dirty="0"/>
          </a:p>
        </p:txBody>
      </p:sp>
    </p:spTree>
    <p:extLst>
      <p:ext uri="{BB962C8B-B14F-4D97-AF65-F5344CB8AC3E}">
        <p14:creationId xmlns:p14="http://schemas.microsoft.com/office/powerpoint/2010/main" val="612935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help review what has been learned in the previous lesson quickly. Students need to recognize and explain the basic concepts in their own words.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055929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3 to review the two learned control constructs – sequencing and repetition: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Sequencing is a set of ordered steps for accomplishing a task. The sequential construct is the very basic structure of a program. If we want the computer or machine to carry out the task that is assigned to it, the instructions should place logically and be defined in a precise way.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9374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to review the programming scripts that can generate interactive effects: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This slide aims to recap the Looks programming scripts which are used at the very beginning of this course.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recall and report the functions of Looks blocks they know and use.</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https://pixabay.com/vectors/smiley-eyes-happy-face-crazy-39984/</a:t>
            </a:r>
            <a:endParaRPr lang="zh-CN" altLang="en-US" dirty="0"/>
          </a:p>
        </p:txBody>
      </p:sp>
    </p:spTree>
    <p:extLst>
      <p:ext uri="{BB962C8B-B14F-4D97-AF65-F5344CB8AC3E}">
        <p14:creationId xmlns:p14="http://schemas.microsoft.com/office/powerpoint/2010/main" val="921740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5 to recap the Motion programming scripts which can control the sprites’ movement.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recall and report the functions of Looks blocks they know and use.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particular, have students differentiate again the “go to X/Y” and “glide to X/Y” blocks and explain the different effects while using these two blocks.</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https://pixabay.com/illustrations/footprint-animal-cat-1084885/</a:t>
            </a:r>
            <a:endParaRPr lang="zh-CN" altLang="en-US" dirty="0"/>
          </a:p>
        </p:txBody>
      </p:sp>
    </p:spTree>
    <p:extLst>
      <p:ext uri="{BB962C8B-B14F-4D97-AF65-F5344CB8AC3E}">
        <p14:creationId xmlns:p14="http://schemas.microsoft.com/office/powerpoint/2010/main" val="1489287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6 to recap the Sound programming scripts as well as the use of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recall and report the functions of Sound blocks they know and use.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can either use the built-in sound effects in the Sound Library or record and use their own voice message in the “My Sound” panel.</a:t>
            </a:r>
            <a:endParaRPr lang="en-US" altLang="zh-CN" dirty="0"/>
          </a:p>
          <a:p>
            <a:pPr marL="158750" indent="0">
              <a:buNone/>
            </a:pPr>
            <a:endParaRPr lang="en-US" altLang="zh-CN" dirty="0"/>
          </a:p>
          <a:p>
            <a:pPr marL="158750" indent="0">
              <a:buNone/>
            </a:pPr>
            <a:r>
              <a:rPr lang="en-US" altLang="zh-CN" dirty="0"/>
              <a:t>Image Source: https://pixabay.com/vectors/abstract-art-audio-aural-ear-2027962/</a:t>
            </a:r>
            <a:endParaRPr lang="zh-CN" altLang="en-US" dirty="0"/>
          </a:p>
        </p:txBody>
      </p:sp>
    </p:spTree>
    <p:extLst>
      <p:ext uri="{BB962C8B-B14F-4D97-AF65-F5344CB8AC3E}">
        <p14:creationId xmlns:p14="http://schemas.microsoft.com/office/powerpoint/2010/main" val="1518480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need to prepare gifts for the future Robot Society. Some ideas will be suggested for students’ consideration. For example, they can imagine and make the gift sprites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or compose a song to express their kindness.</a:t>
            </a:r>
            <a:endParaRPr lang="zh-CN" altLang="zh-CN" sz="1100" b="0" i="0" u="none" strike="noStrike" cap="none" dirty="0">
              <a:solidFill>
                <a:srgbClr val="000000"/>
              </a:solidFill>
              <a:effectLst/>
              <a:latin typeface="Arial"/>
              <a:ea typeface="Arial"/>
              <a:cs typeface="Arial"/>
              <a:sym typeface="Arial"/>
            </a:endParaRPr>
          </a:p>
          <a:p>
            <a:endParaRPr lang="en-US" altLang="zh-CN" dirty="0"/>
          </a:p>
          <a:p>
            <a:r>
              <a:rPr lang="en-US" altLang="zh-CN" dirty="0"/>
              <a:t>Task in Activity Sheet:</a:t>
            </a:r>
          </a:p>
          <a:p>
            <a:r>
              <a:rPr lang="zh-CN" altLang="zh-CN" sz="1100" b="0" i="0" u="none" strike="noStrike" cap="none" dirty="0">
                <a:solidFill>
                  <a:srgbClr val="000000"/>
                </a:solidFill>
                <a:effectLst/>
                <a:latin typeface="Arial"/>
                <a:ea typeface="Arial"/>
                <a:cs typeface="Arial"/>
                <a:sym typeface="Arial"/>
              </a:rPr>
              <a:t>Continue the story scenario you have been involved in Lesson 4. You and your partners sent the mBot delegation to the future Robot Society and have a meeting. What would happen next?</a:t>
            </a:r>
          </a:p>
          <a:p>
            <a:r>
              <a:rPr lang="zh-CN" altLang="zh-CN" sz="1100" b="0" i="0" u="none" strike="noStrike" cap="none" dirty="0">
                <a:solidFill>
                  <a:srgbClr val="000000"/>
                </a:solidFill>
                <a:effectLst/>
                <a:latin typeface="Arial"/>
                <a:ea typeface="Arial"/>
                <a:cs typeface="Arial"/>
                <a:sym typeface="Arial"/>
              </a:rPr>
              <a:t>Associate with your real-life experience and continue your story scenario. Supposed that you would pay a visit to the new arrival neighbor(s), what would you do to show your kindness and friendliness?</a:t>
            </a:r>
          </a:p>
          <a:p>
            <a:r>
              <a:rPr lang="zh-CN" altLang="zh-CN" sz="1100" b="0" i="0" u="none" strike="noStrike" cap="none" dirty="0">
                <a:solidFill>
                  <a:srgbClr val="000000"/>
                </a:solidFill>
                <a:effectLst/>
                <a:latin typeface="Arial"/>
                <a:ea typeface="Arial"/>
                <a:cs typeface="Arial"/>
                <a:sym typeface="Arial"/>
              </a:rPr>
              <a:t>How about bringing a gift? Design a gift for the citizens in the future Robot Society. You can either use the sprites and backdrops in the mBlock platform to create a project; or you can program mBot to display some special signals (e.g., the “secret code” you have learned in the previous lesson). You are welcome to combine both the computing artifacts and the physical artifacts to demonstrate your ideas and thoughts.</a:t>
            </a:r>
          </a:p>
          <a:p>
            <a:r>
              <a:rPr lang="zh-CN" altLang="zh-CN" sz="1100" b="0" i="0" u="none" strike="noStrike" cap="none" dirty="0">
                <a:solidFill>
                  <a:srgbClr val="000000"/>
                </a:solidFill>
                <a:effectLst/>
                <a:latin typeface="Arial"/>
                <a:ea typeface="Arial"/>
                <a:cs typeface="Arial"/>
                <a:sym typeface="Arial"/>
              </a:rPr>
              <a:t>In this activity, you need to create a gift:</a:t>
            </a:r>
          </a:p>
          <a:p>
            <a:pPr lvl="1"/>
            <a:r>
              <a:rPr lang="zh-CN" altLang="zh-CN" sz="1100" b="0" i="0" u="none" strike="noStrike" cap="none" dirty="0">
                <a:solidFill>
                  <a:srgbClr val="000000"/>
                </a:solidFill>
                <a:effectLst/>
                <a:latin typeface="Arial"/>
                <a:ea typeface="Arial"/>
                <a:cs typeface="Arial"/>
                <a:sym typeface="Arial"/>
              </a:rPr>
              <a:t>Take the birthday or Christmas gifts as an example, what kinds of birthday and Christmas gifts you have received and what makes the gift special to you? Explain your reasons and be specific.</a:t>
            </a:r>
          </a:p>
          <a:p>
            <a:pPr lvl="1"/>
            <a:r>
              <a:rPr lang="zh-CN" altLang="zh-CN" sz="1100" b="0" i="0" u="none" strike="noStrike" cap="none" dirty="0">
                <a:solidFill>
                  <a:srgbClr val="000000"/>
                </a:solidFill>
                <a:effectLst/>
                <a:latin typeface="Arial"/>
                <a:ea typeface="Arial"/>
                <a:cs typeface="Arial"/>
                <a:sym typeface="Arial"/>
              </a:rPr>
              <a:t>Discuss with your partner(s), doodle the draft of the proposed gift. Remember to consider carefully whether the chosen mode(s) (either mBot or sprites in mBlock or both) could suit your design or not.</a:t>
            </a:r>
          </a:p>
          <a:p>
            <a:pPr lvl="1"/>
            <a:r>
              <a:rPr lang="zh-CN" altLang="zh-CN" sz="1100" b="0" i="0" u="none" strike="noStrike" cap="none" dirty="0">
                <a:solidFill>
                  <a:srgbClr val="000000"/>
                </a:solidFill>
                <a:effectLst/>
                <a:latin typeface="Arial"/>
                <a:ea typeface="Arial"/>
                <a:cs typeface="Arial"/>
                <a:sym typeface="Arial"/>
              </a:rPr>
              <a:t>When designing and developing your gift, pay special attention to the receiver of your gift. What might the robot citizens like? Explain your predictions and be specific.</a:t>
            </a:r>
          </a:p>
          <a:p>
            <a:pPr lvl="1"/>
            <a:r>
              <a:rPr lang="zh-CN" altLang="zh-CN" sz="1100" b="0" i="0" u="none" strike="noStrike" cap="none" dirty="0">
                <a:solidFill>
                  <a:srgbClr val="000000"/>
                </a:solidFill>
                <a:effectLst/>
                <a:latin typeface="Arial"/>
                <a:ea typeface="Arial"/>
                <a:cs typeface="Arial"/>
                <a:sym typeface="Arial"/>
              </a:rPr>
              <a:t>Remember to use the programming knowledge and skills you have learned in the previous lessons. Sequential and looping algorithms are useful for your creation.</a:t>
            </a:r>
          </a:p>
          <a:p>
            <a:pPr lvl="1"/>
            <a:r>
              <a:rPr lang="zh-CN" altLang="zh-CN" sz="1100" b="0" i="0" u="none" strike="noStrike" cap="none" dirty="0">
                <a:solidFill>
                  <a:srgbClr val="000000"/>
                </a:solidFill>
                <a:effectLst/>
                <a:latin typeface="Arial"/>
                <a:ea typeface="Arial"/>
                <a:cs typeface="Arial"/>
                <a:sym typeface="Arial"/>
              </a:rPr>
              <a:t>When you complete the gift design, you are invited to organize a gift fair in your class. You need to deliver and recommend your gift to others. Use a poster presentation may help you highlight the unique-selling-points.</a:t>
            </a:r>
          </a:p>
          <a:p>
            <a:endParaRPr lang="zh-CN" altLang="en-US" dirty="0"/>
          </a:p>
        </p:txBody>
      </p:sp>
    </p:spTree>
    <p:extLst>
      <p:ext uri="{BB962C8B-B14F-4D97-AF65-F5344CB8AC3E}">
        <p14:creationId xmlns:p14="http://schemas.microsoft.com/office/powerpoint/2010/main" val="3647152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the story context in Lesson 4 and then talk about the first meeting between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robot citizens.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open and revive their projects completed in Lesson 4. Showcase and report what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the robot(s) discuss in the meeting.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8 to pose the question to the class:</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What should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Representative do after greeting to the robot citizens?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discuss what they might do in association with students’ real-life experience – for example, what you would do if you pay a visit to your new neighbor(s).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29735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9 to suggest that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could bring a special gift to the future Robot Society: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think of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kinds of gifts do you think the robot would like? Why? Be specific.</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what way could your gifts be special to the robot?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4580306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354AF75C-D5BE-A546-9067-90B4DA317BA0}"/>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29648464-5F66-2442-AFF8-2484CBA4B134}"/>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A35A2C1C-1F1F-284B-A2F7-7714B991BD28}"/>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2B601FCA-8AEB-2647-9251-000864C58FC2}"/>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040DA36D-E19C-524A-A97E-268C429594EC}"/>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BCBD80F7-85AC-054C-8AF4-492C01CA97ED}"/>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91FD3C94-8FA1-FE42-8CBC-C760329186C0}"/>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E350AD40-3694-FE40-9383-FE1A020105D4}"/>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3DDD84A5-1E01-7E43-AAFC-4DED48696D52}"/>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DD197B37-B9BA-9141-8340-8F5BD28793A6}"/>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45337468-34FA-D14E-AA96-5A8E18D2593C}"/>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BF98CF49-EA93-9848-9994-EE7BFEE847C9}"/>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F6661D78-E5FB-4C4A-BFED-A273BF4FDE8A}"/>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6CFF2E19-C522-B548-9EAF-6C40F3C9FE3B}"/>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CA49A2CF-0204-C749-80B7-7887987FC1EB}"/>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21B89B2C-D66E-DC42-931B-3855F940CC3F}"/>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16C90EAC-BB92-C748-AE97-F361E7275522}"/>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76F92732-D2D2-4C4C-897B-A6086C859DFB}"/>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573731BF-E0D0-9A44-B8AD-15AD0E0D7C67}"/>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097F087E-153D-944A-94E0-3641AB10954A}"/>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8"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err="1"/>
              <a:t>mBot’s</a:t>
            </a:r>
            <a:r>
              <a:rPr lang="zh-CN" altLang="en-US" dirty="0"/>
              <a:t> </a:t>
            </a:r>
            <a:r>
              <a:rPr lang="en-US" altLang="zh-CN" dirty="0"/>
              <a:t>Gifts</a:t>
            </a:r>
            <a:br>
              <a:rPr lang="en-US" altLang="zh-CN" dirty="0"/>
            </a:br>
            <a:r>
              <a:rPr lang="en-US" altLang="zh-CN" dirty="0"/>
              <a:t>Lesson 8</a:t>
            </a:r>
            <a:endParaRPr lang="zh-CN" altLang="en-US" dirty="0"/>
          </a:p>
        </p:txBody>
      </p:sp>
      <p:pic>
        <p:nvPicPr>
          <p:cNvPr id="5" name="图片 4">
            <a:extLst>
              <a:ext uri="{FF2B5EF4-FFF2-40B4-BE49-F238E27FC236}">
                <a16:creationId xmlns:a16="http://schemas.microsoft.com/office/drawing/2014/main" id="{A2B051C6-4D04-1F4B-9186-56E09F662445}"/>
              </a:ext>
            </a:extLst>
          </p:cNvPr>
          <p:cNvPicPr>
            <a:picLocks noChangeAspect="1"/>
          </p:cNvPicPr>
          <p:nvPr/>
        </p:nvPicPr>
        <p:blipFill>
          <a:blip r:embed="rId3"/>
          <a:stretch>
            <a:fillRect/>
          </a:stretch>
        </p:blipFill>
        <p:spPr>
          <a:xfrm rot="150024">
            <a:off x="2322563" y="-94343"/>
            <a:ext cx="4625789" cy="3265715"/>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8E9EB3-3FCB-43C5-949C-04D617A1D99D}"/>
              </a:ext>
            </a:extLst>
          </p:cNvPr>
          <p:cNvSpPr>
            <a:spLocks noGrp="1"/>
          </p:cNvSpPr>
          <p:nvPr>
            <p:ph type="title"/>
          </p:nvPr>
        </p:nvSpPr>
        <p:spPr>
          <a:xfrm>
            <a:off x="130800" y="630398"/>
            <a:ext cx="8882400" cy="821400"/>
          </a:xfrm>
        </p:spPr>
        <p:txBody>
          <a:bodyPr/>
          <a:lstStyle/>
          <a:p>
            <a:r>
              <a:rPr lang="en-US" altLang="zh-CN" dirty="0"/>
              <a:t>Tip 1: Inspired by Your Gifts</a:t>
            </a:r>
            <a:endParaRPr lang="zh-CN" altLang="en-US" dirty="0"/>
          </a:p>
        </p:txBody>
      </p:sp>
      <p:sp>
        <p:nvSpPr>
          <p:cNvPr id="3" name="文本占位符 2">
            <a:extLst>
              <a:ext uri="{FF2B5EF4-FFF2-40B4-BE49-F238E27FC236}">
                <a16:creationId xmlns:a16="http://schemas.microsoft.com/office/drawing/2014/main" id="{D70B8344-A996-461A-BD81-70AF02705248}"/>
              </a:ext>
            </a:extLst>
          </p:cNvPr>
          <p:cNvSpPr>
            <a:spLocks noGrp="1"/>
          </p:cNvSpPr>
          <p:nvPr>
            <p:ph type="body" idx="4294967295"/>
          </p:nvPr>
        </p:nvSpPr>
        <p:spPr>
          <a:xfrm>
            <a:off x="311700" y="1400999"/>
            <a:ext cx="8520600" cy="3302700"/>
          </a:xfrm>
        </p:spPr>
        <p:txBody>
          <a:bodyPr/>
          <a:lstStyle/>
          <a:p>
            <a:r>
              <a:rPr lang="en-US" altLang="zh-CN" sz="3200" dirty="0"/>
              <a:t>What would your birthday presents look like?</a:t>
            </a:r>
            <a:endParaRPr lang="zh-CN" altLang="en-US" sz="3200" dirty="0"/>
          </a:p>
        </p:txBody>
      </p:sp>
      <p:pic>
        <p:nvPicPr>
          <p:cNvPr id="7" name="图片 6">
            <a:extLst>
              <a:ext uri="{FF2B5EF4-FFF2-40B4-BE49-F238E27FC236}">
                <a16:creationId xmlns:a16="http://schemas.microsoft.com/office/drawing/2014/main" id="{4B277870-A020-4D7B-A408-316611B87676}"/>
              </a:ext>
            </a:extLst>
          </p:cNvPr>
          <p:cNvPicPr>
            <a:picLocks noChangeAspect="1"/>
          </p:cNvPicPr>
          <p:nvPr/>
        </p:nvPicPr>
        <p:blipFill>
          <a:blip r:embed="rId3"/>
          <a:stretch>
            <a:fillRect/>
          </a:stretch>
        </p:blipFill>
        <p:spPr>
          <a:xfrm>
            <a:off x="3003415" y="2060565"/>
            <a:ext cx="3277313" cy="2912029"/>
          </a:xfrm>
          <a:prstGeom prst="rect">
            <a:avLst/>
          </a:prstGeom>
        </p:spPr>
      </p:pic>
    </p:spTree>
    <p:extLst>
      <p:ext uri="{BB962C8B-B14F-4D97-AF65-F5344CB8AC3E}">
        <p14:creationId xmlns:p14="http://schemas.microsoft.com/office/powerpoint/2010/main" val="1263472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4299226-8A39-4F1D-A014-47309F75B961}"/>
              </a:ext>
            </a:extLst>
          </p:cNvPr>
          <p:cNvPicPr>
            <a:picLocks noChangeAspect="1"/>
          </p:cNvPicPr>
          <p:nvPr/>
        </p:nvPicPr>
        <p:blipFill>
          <a:blip r:embed="rId3"/>
          <a:stretch>
            <a:fillRect/>
          </a:stretch>
        </p:blipFill>
        <p:spPr>
          <a:xfrm flipH="1">
            <a:off x="2434039" y="500742"/>
            <a:ext cx="6432356" cy="4288237"/>
          </a:xfrm>
          <a:prstGeom prst="rect">
            <a:avLst/>
          </a:prstGeom>
        </p:spPr>
      </p:pic>
      <p:sp>
        <p:nvSpPr>
          <p:cNvPr id="2" name="标题 1">
            <a:extLst>
              <a:ext uri="{FF2B5EF4-FFF2-40B4-BE49-F238E27FC236}">
                <a16:creationId xmlns:a16="http://schemas.microsoft.com/office/drawing/2014/main" id="{F78E9EB3-3FCB-43C5-949C-04D617A1D99D}"/>
              </a:ext>
            </a:extLst>
          </p:cNvPr>
          <p:cNvSpPr>
            <a:spLocks noGrp="1"/>
          </p:cNvSpPr>
          <p:nvPr>
            <p:ph type="title"/>
          </p:nvPr>
        </p:nvSpPr>
        <p:spPr>
          <a:xfrm>
            <a:off x="130800" y="629320"/>
            <a:ext cx="8882400" cy="821400"/>
          </a:xfrm>
        </p:spPr>
        <p:txBody>
          <a:bodyPr/>
          <a:lstStyle/>
          <a:p>
            <a:r>
              <a:rPr lang="en-US" altLang="zh-CN" dirty="0"/>
              <a:t>Tip 1: Inspired by Your Gifts</a:t>
            </a:r>
            <a:endParaRPr lang="zh-CN" altLang="en-US" dirty="0"/>
          </a:p>
        </p:txBody>
      </p:sp>
      <p:sp>
        <p:nvSpPr>
          <p:cNvPr id="3" name="文本占位符 2">
            <a:extLst>
              <a:ext uri="{FF2B5EF4-FFF2-40B4-BE49-F238E27FC236}">
                <a16:creationId xmlns:a16="http://schemas.microsoft.com/office/drawing/2014/main" id="{D70B8344-A996-461A-BD81-70AF02705248}"/>
              </a:ext>
            </a:extLst>
          </p:cNvPr>
          <p:cNvSpPr>
            <a:spLocks noGrp="1"/>
          </p:cNvSpPr>
          <p:nvPr>
            <p:ph type="body" idx="4294967295"/>
          </p:nvPr>
        </p:nvSpPr>
        <p:spPr>
          <a:xfrm>
            <a:off x="311700" y="1419885"/>
            <a:ext cx="8520600" cy="3302700"/>
          </a:xfrm>
        </p:spPr>
        <p:txBody>
          <a:bodyPr/>
          <a:lstStyle/>
          <a:p>
            <a:pPr>
              <a:lnSpc>
                <a:spcPct val="100000"/>
              </a:lnSpc>
            </a:pPr>
            <a:r>
              <a:rPr lang="en-US" altLang="zh-CN" sz="3200" dirty="0"/>
              <a:t>What would your Christmas</a:t>
            </a:r>
            <a:br>
              <a:rPr lang="en-US" altLang="zh-CN" sz="3200" dirty="0"/>
            </a:br>
            <a:r>
              <a:rPr lang="en-US" altLang="zh-CN" sz="3200" dirty="0"/>
              <a:t>presents look like?</a:t>
            </a:r>
            <a:endParaRPr lang="zh-CN" altLang="en-US" sz="3200" dirty="0"/>
          </a:p>
        </p:txBody>
      </p:sp>
    </p:spTree>
    <p:extLst>
      <p:ext uri="{BB962C8B-B14F-4D97-AF65-F5344CB8AC3E}">
        <p14:creationId xmlns:p14="http://schemas.microsoft.com/office/powerpoint/2010/main" val="2253781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B172E5A-883B-4FB0-B640-0264C2CB870F}"/>
              </a:ext>
            </a:extLst>
          </p:cNvPr>
          <p:cNvPicPr>
            <a:picLocks noChangeAspect="1"/>
          </p:cNvPicPr>
          <p:nvPr/>
        </p:nvPicPr>
        <p:blipFill>
          <a:blip r:embed="rId3"/>
          <a:stretch>
            <a:fillRect/>
          </a:stretch>
        </p:blipFill>
        <p:spPr>
          <a:xfrm>
            <a:off x="6966766" y="1587880"/>
            <a:ext cx="1443209" cy="1443209"/>
          </a:xfrm>
          <a:prstGeom prst="rect">
            <a:avLst/>
          </a:prstGeom>
        </p:spPr>
      </p:pic>
      <p:sp>
        <p:nvSpPr>
          <p:cNvPr id="2" name="标题 1">
            <a:extLst>
              <a:ext uri="{FF2B5EF4-FFF2-40B4-BE49-F238E27FC236}">
                <a16:creationId xmlns:a16="http://schemas.microsoft.com/office/drawing/2014/main" id="{499B90BB-4494-4D94-AAB0-01B0A0C75ACA}"/>
              </a:ext>
            </a:extLst>
          </p:cNvPr>
          <p:cNvSpPr>
            <a:spLocks noGrp="1"/>
          </p:cNvSpPr>
          <p:nvPr>
            <p:ph type="title"/>
          </p:nvPr>
        </p:nvSpPr>
        <p:spPr>
          <a:xfrm>
            <a:off x="130800" y="666685"/>
            <a:ext cx="8882400" cy="821400"/>
          </a:xfrm>
        </p:spPr>
        <p:txBody>
          <a:bodyPr/>
          <a:lstStyle/>
          <a:p>
            <a:r>
              <a:rPr lang="en-US" altLang="zh-CN" dirty="0"/>
              <a:t>Tip 2: Song with the Gift </a:t>
            </a:r>
            <a:endParaRPr lang="zh-CN" altLang="en-US" dirty="0"/>
          </a:p>
        </p:txBody>
      </p:sp>
      <p:sp>
        <p:nvSpPr>
          <p:cNvPr id="3" name="文本占位符 2">
            <a:extLst>
              <a:ext uri="{FF2B5EF4-FFF2-40B4-BE49-F238E27FC236}">
                <a16:creationId xmlns:a16="http://schemas.microsoft.com/office/drawing/2014/main" id="{C951CACC-38DE-455E-A675-F67497D663F0}"/>
              </a:ext>
            </a:extLst>
          </p:cNvPr>
          <p:cNvSpPr>
            <a:spLocks noGrp="1"/>
          </p:cNvSpPr>
          <p:nvPr>
            <p:ph type="body" idx="4294967295"/>
          </p:nvPr>
        </p:nvSpPr>
        <p:spPr>
          <a:xfrm>
            <a:off x="311700" y="1488085"/>
            <a:ext cx="8288014" cy="3302700"/>
          </a:xfrm>
        </p:spPr>
        <p:txBody>
          <a:bodyPr/>
          <a:lstStyle/>
          <a:p>
            <a:pPr>
              <a:lnSpc>
                <a:spcPct val="100000"/>
              </a:lnSpc>
              <a:spcAft>
                <a:spcPts val="4000"/>
              </a:spcAft>
            </a:pPr>
            <a:r>
              <a:rPr lang="en-US" altLang="zh-CN" sz="3200" dirty="0"/>
              <a:t>Sing </a:t>
            </a:r>
            <a:r>
              <a:rPr lang="zh-CN" altLang="en-US" sz="3200" dirty="0"/>
              <a:t>“</a:t>
            </a:r>
            <a:r>
              <a:rPr lang="en-GB" altLang="zh-CN" sz="3200" i="1" dirty="0"/>
              <a:t>Happy Birthday</a:t>
            </a:r>
            <a:r>
              <a:rPr lang="zh-CN" altLang="en-US" sz="3200" dirty="0"/>
              <a:t>” </a:t>
            </a:r>
            <a:r>
              <a:rPr lang="en-US" altLang="zh-CN" sz="3200" dirty="0"/>
              <a:t>when give someone your birthday gift</a:t>
            </a:r>
          </a:p>
          <a:p>
            <a:pPr>
              <a:lnSpc>
                <a:spcPct val="100000"/>
              </a:lnSpc>
              <a:spcAft>
                <a:spcPts val="1600"/>
              </a:spcAft>
            </a:pPr>
            <a:r>
              <a:rPr lang="en-US" altLang="zh-CN" sz="3200" dirty="0"/>
              <a:t>Sing “</a:t>
            </a:r>
            <a:r>
              <a:rPr lang="en-US" altLang="zh-CN" sz="3200" i="1" dirty="0"/>
              <a:t>We Wish You a Merry Christmas</a:t>
            </a:r>
            <a:r>
              <a:rPr lang="en-US" altLang="zh-CN" sz="3200" dirty="0"/>
              <a:t>” when give someone a Christmas gift</a:t>
            </a:r>
            <a:endParaRPr lang="zh-CN" altLang="en-US" sz="3200" dirty="0"/>
          </a:p>
        </p:txBody>
      </p:sp>
    </p:spTree>
    <p:extLst>
      <p:ext uri="{BB962C8B-B14F-4D97-AF65-F5344CB8AC3E}">
        <p14:creationId xmlns:p14="http://schemas.microsoft.com/office/powerpoint/2010/main" val="604269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807C98BB-E037-4384-AC79-A53920EE2E22}"/>
              </a:ext>
            </a:extLst>
          </p:cNvPr>
          <p:cNvSpPr>
            <a:spLocks noGrp="1"/>
          </p:cNvSpPr>
          <p:nvPr>
            <p:ph type="body" idx="4294967295"/>
          </p:nvPr>
        </p:nvSpPr>
        <p:spPr>
          <a:xfrm>
            <a:off x="553942" y="1412746"/>
            <a:ext cx="7860494" cy="3302700"/>
          </a:xfrm>
        </p:spPr>
        <p:txBody>
          <a:bodyPr/>
          <a:lstStyle/>
          <a:p>
            <a:pPr>
              <a:lnSpc>
                <a:spcPct val="100000"/>
              </a:lnSpc>
            </a:pPr>
            <a:r>
              <a:rPr lang="en-US" altLang="zh-CN" sz="3200" dirty="0"/>
              <a:t>Use Sound programming scripts to create a song (or record your voice message)</a:t>
            </a:r>
            <a:endParaRPr lang="zh-CN" altLang="en-US" sz="3200" dirty="0"/>
          </a:p>
        </p:txBody>
      </p:sp>
      <p:sp>
        <p:nvSpPr>
          <p:cNvPr id="2" name="标题 1">
            <a:extLst>
              <a:ext uri="{FF2B5EF4-FFF2-40B4-BE49-F238E27FC236}">
                <a16:creationId xmlns:a16="http://schemas.microsoft.com/office/drawing/2014/main" id="{499B90BB-4494-4D94-AAB0-01B0A0C75ACA}"/>
              </a:ext>
            </a:extLst>
          </p:cNvPr>
          <p:cNvSpPr>
            <a:spLocks noGrp="1"/>
          </p:cNvSpPr>
          <p:nvPr>
            <p:ph type="title"/>
          </p:nvPr>
        </p:nvSpPr>
        <p:spPr>
          <a:xfrm>
            <a:off x="130800" y="666683"/>
            <a:ext cx="8882400" cy="821400"/>
          </a:xfrm>
        </p:spPr>
        <p:txBody>
          <a:bodyPr/>
          <a:lstStyle/>
          <a:p>
            <a:r>
              <a:rPr lang="en-US" altLang="zh-CN" dirty="0"/>
              <a:t>Tip 2: Song with the Gift </a:t>
            </a:r>
            <a:endParaRPr lang="zh-CN" altLang="en-US" dirty="0"/>
          </a:p>
        </p:txBody>
      </p:sp>
      <p:pic>
        <p:nvPicPr>
          <p:cNvPr id="8" name="图片 7">
            <a:extLst>
              <a:ext uri="{FF2B5EF4-FFF2-40B4-BE49-F238E27FC236}">
                <a16:creationId xmlns:a16="http://schemas.microsoft.com/office/drawing/2014/main" id="{42413DC0-ABC4-424F-8A0C-A55CA9DD3407}"/>
              </a:ext>
            </a:extLst>
          </p:cNvPr>
          <p:cNvPicPr>
            <a:picLocks noChangeAspect="1"/>
          </p:cNvPicPr>
          <p:nvPr/>
        </p:nvPicPr>
        <p:blipFill rotWithShape="1">
          <a:blip r:embed="rId3"/>
          <a:srcRect t="25556" b="23841"/>
          <a:stretch/>
        </p:blipFill>
        <p:spPr>
          <a:xfrm>
            <a:off x="1098677" y="3064096"/>
            <a:ext cx="5995798" cy="1517010"/>
          </a:xfrm>
          <a:prstGeom prst="rect">
            <a:avLst/>
          </a:prstGeom>
        </p:spPr>
      </p:pic>
      <p:pic>
        <p:nvPicPr>
          <p:cNvPr id="10" name="图片 9">
            <a:extLst>
              <a:ext uri="{FF2B5EF4-FFF2-40B4-BE49-F238E27FC236}">
                <a16:creationId xmlns:a16="http://schemas.microsoft.com/office/drawing/2014/main" id="{D610C6E3-208F-456B-9407-8E76ABED8E54}"/>
              </a:ext>
            </a:extLst>
          </p:cNvPr>
          <p:cNvPicPr>
            <a:picLocks noChangeAspect="1"/>
          </p:cNvPicPr>
          <p:nvPr/>
        </p:nvPicPr>
        <p:blipFill>
          <a:blip r:embed="rId4"/>
          <a:stretch>
            <a:fillRect/>
          </a:stretch>
        </p:blipFill>
        <p:spPr>
          <a:xfrm>
            <a:off x="7306046" y="2571750"/>
            <a:ext cx="1095490" cy="2190980"/>
          </a:xfrm>
          <a:prstGeom prst="rect">
            <a:avLst/>
          </a:prstGeom>
        </p:spPr>
      </p:pic>
    </p:spTree>
    <p:extLst>
      <p:ext uri="{BB962C8B-B14F-4D97-AF65-F5344CB8AC3E}">
        <p14:creationId xmlns:p14="http://schemas.microsoft.com/office/powerpoint/2010/main" val="327020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213B26-D672-4620-B7DD-327488A37271}"/>
              </a:ext>
            </a:extLst>
          </p:cNvPr>
          <p:cNvSpPr>
            <a:spLocks noGrp="1"/>
          </p:cNvSpPr>
          <p:nvPr>
            <p:ph type="title"/>
          </p:nvPr>
        </p:nvSpPr>
        <p:spPr>
          <a:xfrm>
            <a:off x="130800" y="644913"/>
            <a:ext cx="8882400" cy="821400"/>
          </a:xfrm>
        </p:spPr>
        <p:txBody>
          <a:bodyPr/>
          <a:lstStyle/>
          <a:p>
            <a:r>
              <a:rPr lang="en-US" altLang="zh-CN" dirty="0"/>
              <a:t>Write Down Your Best Wish</a:t>
            </a:r>
            <a:endParaRPr lang="zh-CN" altLang="en-US" dirty="0"/>
          </a:p>
        </p:txBody>
      </p:sp>
      <p:pic>
        <p:nvPicPr>
          <p:cNvPr id="5" name="图片 4">
            <a:extLst>
              <a:ext uri="{FF2B5EF4-FFF2-40B4-BE49-F238E27FC236}">
                <a16:creationId xmlns:a16="http://schemas.microsoft.com/office/drawing/2014/main" id="{FA90DD3B-D3B5-429E-89D9-77E962EE3748}"/>
              </a:ext>
            </a:extLst>
          </p:cNvPr>
          <p:cNvPicPr>
            <a:picLocks noChangeAspect="1"/>
          </p:cNvPicPr>
          <p:nvPr/>
        </p:nvPicPr>
        <p:blipFill>
          <a:blip r:embed="rId3"/>
          <a:stretch>
            <a:fillRect/>
          </a:stretch>
        </p:blipFill>
        <p:spPr>
          <a:xfrm>
            <a:off x="1236132" y="1378830"/>
            <a:ext cx="6671736" cy="3627757"/>
          </a:xfrm>
          <a:prstGeom prst="rect">
            <a:avLst/>
          </a:prstGeom>
        </p:spPr>
      </p:pic>
    </p:spTree>
    <p:extLst>
      <p:ext uri="{BB962C8B-B14F-4D97-AF65-F5344CB8AC3E}">
        <p14:creationId xmlns:p14="http://schemas.microsoft.com/office/powerpoint/2010/main" val="2795214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7E6A71-2C2B-41A4-BBAF-720495FB70C3}"/>
              </a:ext>
            </a:extLst>
          </p:cNvPr>
          <p:cNvSpPr>
            <a:spLocks noGrp="1"/>
          </p:cNvSpPr>
          <p:nvPr>
            <p:ph type="title"/>
          </p:nvPr>
        </p:nvSpPr>
        <p:spPr>
          <a:xfrm>
            <a:off x="1022575" y="1200878"/>
            <a:ext cx="4686900" cy="1792800"/>
          </a:xfrm>
        </p:spPr>
        <p:txBody>
          <a:bodyPr/>
          <a:lstStyle/>
          <a:p>
            <a:r>
              <a:rPr lang="en-US" altLang="zh-CN" dirty="0"/>
              <a:t>Share</a:t>
            </a:r>
            <a:endParaRPr lang="zh-CN" altLang="en-US" dirty="0"/>
          </a:p>
        </p:txBody>
      </p:sp>
    </p:spTree>
    <p:extLst>
      <p:ext uri="{BB962C8B-B14F-4D97-AF65-F5344CB8AC3E}">
        <p14:creationId xmlns:p14="http://schemas.microsoft.com/office/powerpoint/2010/main" val="3779718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28F9EF6-6B16-42E6-B264-A318F5587813}"/>
              </a:ext>
            </a:extLst>
          </p:cNvPr>
          <p:cNvPicPr>
            <a:picLocks noChangeAspect="1"/>
          </p:cNvPicPr>
          <p:nvPr/>
        </p:nvPicPr>
        <p:blipFill>
          <a:blip r:embed="rId3"/>
          <a:stretch>
            <a:fillRect/>
          </a:stretch>
        </p:blipFill>
        <p:spPr>
          <a:xfrm>
            <a:off x="5299112" y="2794664"/>
            <a:ext cx="3614935" cy="2007042"/>
          </a:xfrm>
          <a:prstGeom prst="rect">
            <a:avLst/>
          </a:prstGeom>
        </p:spPr>
      </p:pic>
      <p:sp>
        <p:nvSpPr>
          <p:cNvPr id="2" name="标题 1">
            <a:extLst>
              <a:ext uri="{FF2B5EF4-FFF2-40B4-BE49-F238E27FC236}">
                <a16:creationId xmlns:a16="http://schemas.microsoft.com/office/drawing/2014/main" id="{B1778888-366B-4B40-9AFB-096B7FF41978}"/>
              </a:ext>
            </a:extLst>
          </p:cNvPr>
          <p:cNvSpPr>
            <a:spLocks noGrp="1"/>
          </p:cNvSpPr>
          <p:nvPr>
            <p:ph type="title"/>
          </p:nvPr>
        </p:nvSpPr>
        <p:spPr>
          <a:xfrm>
            <a:off x="130800" y="630399"/>
            <a:ext cx="8882400" cy="821400"/>
          </a:xfrm>
        </p:spPr>
        <p:txBody>
          <a:bodyPr/>
          <a:lstStyle/>
          <a:p>
            <a:r>
              <a:rPr lang="en-US" altLang="zh-CN" dirty="0"/>
              <a:t>Gift Fair</a:t>
            </a:r>
            <a:endParaRPr lang="zh-CN" altLang="en-US" dirty="0"/>
          </a:p>
        </p:txBody>
      </p:sp>
      <p:sp>
        <p:nvSpPr>
          <p:cNvPr id="3" name="文本占位符 2">
            <a:extLst>
              <a:ext uri="{FF2B5EF4-FFF2-40B4-BE49-F238E27FC236}">
                <a16:creationId xmlns:a16="http://schemas.microsoft.com/office/drawing/2014/main" id="{E4D0E82A-E02A-4200-835E-384FEF66010F}"/>
              </a:ext>
            </a:extLst>
          </p:cNvPr>
          <p:cNvSpPr>
            <a:spLocks noGrp="1"/>
          </p:cNvSpPr>
          <p:nvPr>
            <p:ph type="body" idx="4294967295"/>
          </p:nvPr>
        </p:nvSpPr>
        <p:spPr>
          <a:xfrm>
            <a:off x="311700" y="1444542"/>
            <a:ext cx="8520600" cy="3302700"/>
          </a:xfrm>
        </p:spPr>
        <p:txBody>
          <a:bodyPr/>
          <a:lstStyle/>
          <a:p>
            <a:pPr>
              <a:lnSpc>
                <a:spcPct val="100000"/>
              </a:lnSpc>
              <a:spcAft>
                <a:spcPts val="3600"/>
              </a:spcAft>
            </a:pPr>
            <a:r>
              <a:rPr lang="en-US" altLang="zh-CN" sz="3200" dirty="0"/>
              <a:t>Showcase your gifts in the class</a:t>
            </a:r>
          </a:p>
          <a:p>
            <a:pPr>
              <a:lnSpc>
                <a:spcPct val="100000"/>
              </a:lnSpc>
            </a:pPr>
            <a:r>
              <a:rPr lang="en-US" altLang="zh-CN" sz="3200" dirty="0"/>
              <a:t>Which gift(s) would you like and choose? Why?</a:t>
            </a:r>
            <a:endParaRPr lang="zh-CN" altLang="en-US" sz="3200" dirty="0"/>
          </a:p>
        </p:txBody>
      </p:sp>
    </p:spTree>
    <p:extLst>
      <p:ext uri="{BB962C8B-B14F-4D97-AF65-F5344CB8AC3E}">
        <p14:creationId xmlns:p14="http://schemas.microsoft.com/office/powerpoint/2010/main" val="27762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2">
            <a:extLst>
              <a:ext uri="{FF2B5EF4-FFF2-40B4-BE49-F238E27FC236}">
                <a16:creationId xmlns:a16="http://schemas.microsoft.com/office/drawing/2014/main" id="{147DDF97-D2FE-4247-BF1C-DB0892748786}"/>
              </a:ext>
            </a:extLst>
          </p:cNvPr>
          <p:cNvSpPr>
            <a:spLocks noGrp="1"/>
          </p:cNvSpPr>
          <p:nvPr>
            <p:ph type="body" idx="4294967295"/>
          </p:nvPr>
        </p:nvSpPr>
        <p:spPr>
          <a:xfrm>
            <a:off x="311700" y="920400"/>
            <a:ext cx="8520600" cy="3302700"/>
          </a:xfrm>
        </p:spPr>
        <p:txBody>
          <a:bodyPr/>
          <a:lstStyle/>
          <a:p>
            <a:pPr marL="76200" indent="0">
              <a:buNone/>
            </a:pPr>
            <a:endParaRPr lang="en-US" altLang="zh-CN" dirty="0"/>
          </a:p>
          <a:p>
            <a:pPr marL="76200" indent="0">
              <a:buNone/>
            </a:pPr>
            <a:r>
              <a:rPr lang="en-US" altLang="zh-CN" sz="4000" dirty="0"/>
              <a:t>Remember to save your project and it will be reused in the future activity.</a:t>
            </a:r>
            <a:endParaRPr lang="zh-CN" altLang="en-US" sz="4000" dirty="0"/>
          </a:p>
        </p:txBody>
      </p:sp>
    </p:spTree>
    <p:extLst>
      <p:ext uri="{BB962C8B-B14F-4D97-AF65-F5344CB8AC3E}">
        <p14:creationId xmlns:p14="http://schemas.microsoft.com/office/powerpoint/2010/main" val="426818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37089" y="1183460"/>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92170"/>
            <a:ext cx="4686900" cy="1792800"/>
          </a:xfrm>
        </p:spPr>
        <p:txBody>
          <a:bodyPr/>
          <a:lstStyle/>
          <a:p>
            <a:r>
              <a:rPr lang="en-US" altLang="zh-CN" dirty="0"/>
              <a:t>Recap</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37656"/>
            <a:ext cx="8882400" cy="821400"/>
          </a:xfrm>
        </p:spPr>
        <p:txBody>
          <a:bodyPr/>
          <a:lstStyle/>
          <a:p>
            <a:r>
              <a:rPr lang="en-US" altLang="zh-CN" dirty="0"/>
              <a:t>Key Competence</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492600" y="1459056"/>
            <a:ext cx="8520600" cy="3302700"/>
          </a:xfrm>
        </p:spPr>
        <p:txBody>
          <a:bodyPr/>
          <a:lstStyle/>
          <a:p>
            <a:pPr>
              <a:lnSpc>
                <a:spcPct val="100000"/>
              </a:lnSpc>
              <a:spcAft>
                <a:spcPts val="2400"/>
              </a:spcAft>
            </a:pPr>
            <a:r>
              <a:rPr lang="en-US" altLang="zh-CN" b="1" dirty="0">
                <a:latin typeface="Arial Black" panose="020B0604020202020204" pitchFamily="34" charset="0"/>
                <a:cs typeface="Arial Black" panose="020B0604020202020204" pitchFamily="34" charset="0"/>
              </a:rPr>
              <a:t>Key 1: Control Structures</a:t>
            </a:r>
          </a:p>
          <a:p>
            <a:pPr marL="76200" indent="0">
              <a:lnSpc>
                <a:spcPct val="100000"/>
              </a:lnSpc>
              <a:spcAft>
                <a:spcPts val="3200"/>
              </a:spcAft>
              <a:buNone/>
            </a:pPr>
            <a:r>
              <a:rPr lang="en-US" altLang="zh-CN" b="1" dirty="0">
                <a:latin typeface="Arial Black" panose="020B0604020202020204" pitchFamily="34" charset="0"/>
                <a:cs typeface="Arial Black" panose="020B0604020202020204" pitchFamily="34" charset="0"/>
              </a:rPr>
              <a:t>   Sequencing            Repetition</a:t>
            </a:r>
          </a:p>
        </p:txBody>
      </p:sp>
      <p:pic>
        <p:nvPicPr>
          <p:cNvPr id="5" name="图片 4">
            <a:extLst>
              <a:ext uri="{FF2B5EF4-FFF2-40B4-BE49-F238E27FC236}">
                <a16:creationId xmlns:a16="http://schemas.microsoft.com/office/drawing/2014/main" id="{DDFE898C-428D-4B49-A769-0886D496396C}"/>
              </a:ext>
            </a:extLst>
          </p:cNvPr>
          <p:cNvPicPr>
            <a:picLocks noChangeAspect="1"/>
          </p:cNvPicPr>
          <p:nvPr/>
        </p:nvPicPr>
        <p:blipFill>
          <a:blip r:embed="rId3"/>
          <a:stretch>
            <a:fillRect/>
          </a:stretch>
        </p:blipFill>
        <p:spPr>
          <a:xfrm>
            <a:off x="629851" y="2783694"/>
            <a:ext cx="2960879" cy="1840094"/>
          </a:xfrm>
          <a:prstGeom prst="rect">
            <a:avLst/>
          </a:prstGeom>
        </p:spPr>
      </p:pic>
      <p:grpSp>
        <p:nvGrpSpPr>
          <p:cNvPr id="14" name="组合 13">
            <a:extLst>
              <a:ext uri="{FF2B5EF4-FFF2-40B4-BE49-F238E27FC236}">
                <a16:creationId xmlns:a16="http://schemas.microsoft.com/office/drawing/2014/main" id="{247CFA9D-9664-4FCD-B7E9-4ABD31A0E147}"/>
              </a:ext>
            </a:extLst>
          </p:cNvPr>
          <p:cNvGrpSpPr/>
          <p:nvPr/>
        </p:nvGrpSpPr>
        <p:grpSpPr>
          <a:xfrm>
            <a:off x="4694189" y="2783694"/>
            <a:ext cx="3668852" cy="1257300"/>
            <a:chOff x="4923595" y="2828912"/>
            <a:chExt cx="3668852" cy="1257300"/>
          </a:xfrm>
        </p:grpSpPr>
        <p:pic>
          <p:nvPicPr>
            <p:cNvPr id="9" name="图片 8">
              <a:extLst>
                <a:ext uri="{FF2B5EF4-FFF2-40B4-BE49-F238E27FC236}">
                  <a16:creationId xmlns:a16="http://schemas.microsoft.com/office/drawing/2014/main" id="{DCA7BEB0-3906-4C3A-BEF7-5643C12CAD91}"/>
                </a:ext>
              </a:extLst>
            </p:cNvPr>
            <p:cNvPicPr>
              <a:picLocks noChangeAspect="1"/>
            </p:cNvPicPr>
            <p:nvPr/>
          </p:nvPicPr>
          <p:blipFill>
            <a:blip r:embed="rId4"/>
            <a:stretch>
              <a:fillRect/>
            </a:stretch>
          </p:blipFill>
          <p:spPr>
            <a:xfrm>
              <a:off x="4923595" y="2828912"/>
              <a:ext cx="1714500" cy="1181100"/>
            </a:xfrm>
            <a:prstGeom prst="rect">
              <a:avLst/>
            </a:prstGeom>
          </p:spPr>
        </p:pic>
        <p:pic>
          <p:nvPicPr>
            <p:cNvPr id="11" name="图片 10">
              <a:extLst>
                <a:ext uri="{FF2B5EF4-FFF2-40B4-BE49-F238E27FC236}">
                  <a16:creationId xmlns:a16="http://schemas.microsoft.com/office/drawing/2014/main" id="{9E5F41D5-746D-45C1-B0BA-5580C2EBF56E}"/>
                </a:ext>
              </a:extLst>
            </p:cNvPr>
            <p:cNvPicPr>
              <a:picLocks noChangeAspect="1"/>
            </p:cNvPicPr>
            <p:nvPr/>
          </p:nvPicPr>
          <p:blipFill>
            <a:blip r:embed="rId5"/>
            <a:stretch>
              <a:fillRect/>
            </a:stretch>
          </p:blipFill>
          <p:spPr>
            <a:xfrm>
              <a:off x="6877947" y="2828912"/>
              <a:ext cx="1714500" cy="1257300"/>
            </a:xfrm>
            <a:prstGeom prst="rect">
              <a:avLst/>
            </a:prstGeom>
          </p:spPr>
        </p:pic>
      </p:grpSp>
    </p:spTree>
    <p:extLst>
      <p:ext uri="{BB962C8B-B14F-4D97-AF65-F5344CB8AC3E}">
        <p14:creationId xmlns:p14="http://schemas.microsoft.com/office/powerpoint/2010/main" val="1556133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8ED9C-5DDD-4B0B-932C-452C60B0C097}"/>
              </a:ext>
            </a:extLst>
          </p:cNvPr>
          <p:cNvSpPr>
            <a:spLocks noGrp="1"/>
          </p:cNvSpPr>
          <p:nvPr>
            <p:ph type="title"/>
          </p:nvPr>
        </p:nvSpPr>
        <p:spPr>
          <a:xfrm>
            <a:off x="130800" y="644913"/>
            <a:ext cx="8882400" cy="821400"/>
          </a:xfrm>
        </p:spPr>
        <p:txBody>
          <a:bodyPr/>
          <a:lstStyle/>
          <a:p>
            <a:r>
              <a:rPr lang="en-US" altLang="zh-CN" dirty="0"/>
              <a:t>Key Competence</a:t>
            </a:r>
            <a:endParaRPr lang="zh-CN" altLang="en-US" dirty="0"/>
          </a:p>
        </p:txBody>
      </p:sp>
      <p:sp>
        <p:nvSpPr>
          <p:cNvPr id="3" name="文本占位符 2">
            <a:extLst>
              <a:ext uri="{FF2B5EF4-FFF2-40B4-BE49-F238E27FC236}">
                <a16:creationId xmlns:a16="http://schemas.microsoft.com/office/drawing/2014/main" id="{031268ED-9B43-49EA-9C46-DA3A95FFE6F9}"/>
              </a:ext>
            </a:extLst>
          </p:cNvPr>
          <p:cNvSpPr>
            <a:spLocks noGrp="1"/>
          </p:cNvSpPr>
          <p:nvPr>
            <p:ph type="body" idx="4294967295"/>
          </p:nvPr>
        </p:nvSpPr>
        <p:spPr>
          <a:xfrm>
            <a:off x="311700" y="1466313"/>
            <a:ext cx="8520600" cy="3302700"/>
          </a:xfrm>
        </p:spPr>
        <p:txBody>
          <a:bodyPr/>
          <a:lstStyle/>
          <a:p>
            <a:pPr>
              <a:lnSpc>
                <a:spcPct val="100000"/>
              </a:lnSpc>
            </a:pPr>
            <a:r>
              <a:rPr lang="en-US" altLang="zh-CN" dirty="0">
                <a:latin typeface="Arial Black" panose="020B0A04020102020204" pitchFamily="34" charset="0"/>
              </a:rPr>
              <a:t>Key 2:</a:t>
            </a:r>
            <a:r>
              <a:rPr lang="en-US" altLang="zh-CN" dirty="0"/>
              <a:t> </a:t>
            </a:r>
            <a:r>
              <a:rPr lang="en-US" altLang="zh-CN" dirty="0">
                <a:latin typeface="Arial Black" panose="020B0A04020102020204" pitchFamily="34" charset="0"/>
              </a:rPr>
              <a:t>Make Interactive Effects</a:t>
            </a:r>
          </a:p>
          <a:p>
            <a:pPr>
              <a:lnSpc>
                <a:spcPct val="100000"/>
              </a:lnSpc>
            </a:pPr>
            <a:endParaRPr lang="en-US" altLang="zh-CN" dirty="0">
              <a:latin typeface="Arial Black" panose="020B0A04020102020204" pitchFamily="34" charset="0"/>
            </a:endParaRPr>
          </a:p>
          <a:p>
            <a:pPr marL="76200" indent="0">
              <a:lnSpc>
                <a:spcPct val="100000"/>
              </a:lnSpc>
              <a:spcAft>
                <a:spcPts val="1600"/>
              </a:spcAft>
              <a:buNone/>
            </a:pP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Display words</a:t>
            </a:r>
          </a:p>
          <a:p>
            <a:pPr marL="76200" indent="0">
              <a:lnSpc>
                <a:spcPct val="100000"/>
              </a:lnSpc>
              <a:spcAft>
                <a:spcPts val="1600"/>
              </a:spcAft>
              <a:buNone/>
            </a:pPr>
            <a:r>
              <a:rPr lang="en-US" altLang="zh-CN" sz="3200" dirty="0">
                <a:latin typeface="Arial" panose="020B0604020202020204" pitchFamily="34" charset="0"/>
                <a:cs typeface="Arial" panose="020B0604020202020204" pitchFamily="34" charset="0"/>
              </a:rPr>
              <a:t>   Change figures</a:t>
            </a:r>
          </a:p>
          <a:p>
            <a:pPr marL="76200" indent="0">
              <a:lnSpc>
                <a:spcPct val="100000"/>
              </a:lnSpc>
              <a:buNone/>
            </a:pPr>
            <a:r>
              <a:rPr lang="en-US" altLang="zh-CN" sz="3200" dirty="0">
                <a:latin typeface="Arial" panose="020B0604020202020204" pitchFamily="34" charset="0"/>
                <a:cs typeface="Arial" panose="020B0604020202020204" pitchFamily="34" charset="0"/>
              </a:rPr>
              <a:t>   Change colors</a:t>
            </a:r>
            <a:endParaRPr lang="zh-CN" altLang="en-US" sz="3200" dirty="0">
              <a:latin typeface="Arial" panose="020B0604020202020204" pitchFamily="34" charset="0"/>
              <a:cs typeface="Arial" panose="020B0604020202020204" pitchFamily="34" charset="0"/>
            </a:endParaRPr>
          </a:p>
        </p:txBody>
      </p:sp>
      <p:pic>
        <p:nvPicPr>
          <p:cNvPr id="5" name="图片 4">
            <a:extLst>
              <a:ext uri="{FF2B5EF4-FFF2-40B4-BE49-F238E27FC236}">
                <a16:creationId xmlns:a16="http://schemas.microsoft.com/office/drawing/2014/main" id="{07E1A10C-6896-4738-BF8D-1F409824D82C}"/>
              </a:ext>
            </a:extLst>
          </p:cNvPr>
          <p:cNvPicPr>
            <a:picLocks noChangeAspect="1"/>
          </p:cNvPicPr>
          <p:nvPr/>
        </p:nvPicPr>
        <p:blipFill>
          <a:blip r:embed="rId3"/>
          <a:stretch>
            <a:fillRect/>
          </a:stretch>
        </p:blipFill>
        <p:spPr>
          <a:xfrm>
            <a:off x="3849564" y="2243765"/>
            <a:ext cx="2981325" cy="723900"/>
          </a:xfrm>
          <a:prstGeom prst="rect">
            <a:avLst/>
          </a:prstGeom>
        </p:spPr>
      </p:pic>
      <p:pic>
        <p:nvPicPr>
          <p:cNvPr id="7" name="图片 6">
            <a:extLst>
              <a:ext uri="{FF2B5EF4-FFF2-40B4-BE49-F238E27FC236}">
                <a16:creationId xmlns:a16="http://schemas.microsoft.com/office/drawing/2014/main" id="{29A7BB39-F858-4EB6-9D1C-79CF24DA1660}"/>
              </a:ext>
            </a:extLst>
          </p:cNvPr>
          <p:cNvPicPr>
            <a:picLocks noChangeAspect="1"/>
          </p:cNvPicPr>
          <p:nvPr/>
        </p:nvPicPr>
        <p:blipFill>
          <a:blip r:embed="rId4"/>
          <a:stretch>
            <a:fillRect/>
          </a:stretch>
        </p:blipFill>
        <p:spPr>
          <a:xfrm>
            <a:off x="3849564" y="2932829"/>
            <a:ext cx="3019425" cy="723900"/>
          </a:xfrm>
          <a:prstGeom prst="rect">
            <a:avLst/>
          </a:prstGeom>
        </p:spPr>
      </p:pic>
      <p:pic>
        <p:nvPicPr>
          <p:cNvPr id="9" name="图片 8">
            <a:extLst>
              <a:ext uri="{FF2B5EF4-FFF2-40B4-BE49-F238E27FC236}">
                <a16:creationId xmlns:a16="http://schemas.microsoft.com/office/drawing/2014/main" id="{8921ADD6-3E51-4426-AB1A-7AEF210C4972}"/>
              </a:ext>
            </a:extLst>
          </p:cNvPr>
          <p:cNvPicPr>
            <a:picLocks noChangeAspect="1"/>
          </p:cNvPicPr>
          <p:nvPr/>
        </p:nvPicPr>
        <p:blipFill>
          <a:blip r:embed="rId5"/>
          <a:stretch>
            <a:fillRect/>
          </a:stretch>
        </p:blipFill>
        <p:spPr>
          <a:xfrm>
            <a:off x="3849564" y="3607904"/>
            <a:ext cx="3181350" cy="723900"/>
          </a:xfrm>
          <a:prstGeom prst="rect">
            <a:avLst/>
          </a:prstGeom>
        </p:spPr>
      </p:pic>
      <p:pic>
        <p:nvPicPr>
          <p:cNvPr id="11" name="图片 10">
            <a:extLst>
              <a:ext uri="{FF2B5EF4-FFF2-40B4-BE49-F238E27FC236}">
                <a16:creationId xmlns:a16="http://schemas.microsoft.com/office/drawing/2014/main" id="{FA302AB3-CEA8-40B3-B2D0-7441E757B455}"/>
              </a:ext>
            </a:extLst>
          </p:cNvPr>
          <p:cNvPicPr>
            <a:picLocks noChangeAspect="1"/>
          </p:cNvPicPr>
          <p:nvPr/>
        </p:nvPicPr>
        <p:blipFill>
          <a:blip r:embed="rId6"/>
          <a:stretch>
            <a:fillRect/>
          </a:stretch>
        </p:blipFill>
        <p:spPr>
          <a:xfrm flipH="1">
            <a:off x="7219658" y="2571750"/>
            <a:ext cx="1223872" cy="1304015"/>
          </a:xfrm>
          <a:prstGeom prst="rect">
            <a:avLst/>
          </a:prstGeom>
        </p:spPr>
      </p:pic>
    </p:spTree>
    <p:extLst>
      <p:ext uri="{BB962C8B-B14F-4D97-AF65-F5344CB8AC3E}">
        <p14:creationId xmlns:p14="http://schemas.microsoft.com/office/powerpoint/2010/main" val="1581566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8ED9C-5DDD-4B0B-932C-452C60B0C097}"/>
              </a:ext>
            </a:extLst>
          </p:cNvPr>
          <p:cNvSpPr>
            <a:spLocks noGrp="1"/>
          </p:cNvSpPr>
          <p:nvPr>
            <p:ph type="title"/>
          </p:nvPr>
        </p:nvSpPr>
        <p:spPr>
          <a:xfrm>
            <a:off x="130800" y="644913"/>
            <a:ext cx="8882400" cy="821400"/>
          </a:xfrm>
        </p:spPr>
        <p:txBody>
          <a:bodyPr/>
          <a:lstStyle/>
          <a:p>
            <a:r>
              <a:rPr lang="en-US" altLang="zh-CN" dirty="0"/>
              <a:t>Key Competence</a:t>
            </a:r>
            <a:endParaRPr lang="zh-CN" altLang="en-US" dirty="0"/>
          </a:p>
        </p:txBody>
      </p:sp>
      <p:sp>
        <p:nvSpPr>
          <p:cNvPr id="3" name="文本占位符 2">
            <a:extLst>
              <a:ext uri="{FF2B5EF4-FFF2-40B4-BE49-F238E27FC236}">
                <a16:creationId xmlns:a16="http://schemas.microsoft.com/office/drawing/2014/main" id="{031268ED-9B43-49EA-9C46-DA3A95FFE6F9}"/>
              </a:ext>
            </a:extLst>
          </p:cNvPr>
          <p:cNvSpPr>
            <a:spLocks noGrp="1"/>
          </p:cNvSpPr>
          <p:nvPr>
            <p:ph type="body" idx="4294967295"/>
          </p:nvPr>
        </p:nvSpPr>
        <p:spPr>
          <a:xfrm>
            <a:off x="311700" y="1473570"/>
            <a:ext cx="8520600" cy="3302700"/>
          </a:xfrm>
        </p:spPr>
        <p:txBody>
          <a:bodyPr/>
          <a:lstStyle/>
          <a:p>
            <a:pPr>
              <a:lnSpc>
                <a:spcPct val="100000"/>
              </a:lnSpc>
            </a:pPr>
            <a:r>
              <a:rPr lang="en-US" altLang="zh-CN" dirty="0">
                <a:latin typeface="Arial Black" panose="020B0A04020102020204" pitchFamily="34" charset="0"/>
              </a:rPr>
              <a:t>Key 2:</a:t>
            </a:r>
            <a:r>
              <a:rPr lang="en-US" altLang="zh-CN" dirty="0"/>
              <a:t> </a:t>
            </a:r>
            <a:r>
              <a:rPr lang="en-US" altLang="zh-CN" dirty="0">
                <a:latin typeface="Arial Black" panose="020B0A04020102020204" pitchFamily="34" charset="0"/>
              </a:rPr>
              <a:t>Make Interactive Effects</a:t>
            </a:r>
          </a:p>
          <a:p>
            <a:pPr marL="76200" indent="0">
              <a:lnSpc>
                <a:spcPct val="100000"/>
              </a:lnSpc>
              <a:buNone/>
            </a:pPr>
            <a:endParaRPr lang="en-US" altLang="zh-CN" dirty="0">
              <a:latin typeface="Arial Black" panose="020B0A04020102020204" pitchFamily="34" charset="0"/>
            </a:endParaRPr>
          </a:p>
          <a:p>
            <a:pPr marL="76200" indent="0">
              <a:lnSpc>
                <a:spcPct val="100000"/>
              </a:lnSpc>
              <a:spcAft>
                <a:spcPts val="1600"/>
              </a:spcAft>
              <a:buNone/>
            </a:pP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Go and glide</a:t>
            </a:r>
          </a:p>
          <a:p>
            <a:pPr marL="76200" indent="0">
              <a:lnSpc>
                <a:spcPct val="100000"/>
              </a:lnSpc>
              <a:spcAft>
                <a:spcPts val="1600"/>
              </a:spcAft>
              <a:buNone/>
            </a:pPr>
            <a:r>
              <a:rPr lang="en-US" altLang="zh-CN" sz="3200" dirty="0">
                <a:latin typeface="Arial" panose="020B0604020202020204" pitchFamily="34" charset="0"/>
                <a:cs typeface="Arial" panose="020B0604020202020204" pitchFamily="34" charset="0"/>
              </a:rPr>
              <a:t>   Move and</a:t>
            </a:r>
            <a:r>
              <a:rPr lang="zh-CN" altLang="en-US" sz="3200"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turn around</a:t>
            </a:r>
          </a:p>
          <a:p>
            <a:pPr marL="76200" indent="0">
              <a:lnSpc>
                <a:spcPct val="100000"/>
              </a:lnSpc>
              <a:spcAft>
                <a:spcPts val="1600"/>
              </a:spcAft>
              <a:buNone/>
            </a:pPr>
            <a:r>
              <a:rPr lang="en-US" altLang="zh-CN" sz="3200" dirty="0">
                <a:latin typeface="Arial" panose="020B0604020202020204" pitchFamily="34" charset="0"/>
                <a:cs typeface="Arial" panose="020B0604020202020204" pitchFamily="34" charset="0"/>
              </a:rPr>
              <a:t>   Use X/Y coordinates</a:t>
            </a:r>
          </a:p>
          <a:p>
            <a:pPr marL="76200" indent="0">
              <a:lnSpc>
                <a:spcPct val="100000"/>
              </a:lnSpc>
              <a:buNone/>
            </a:pPr>
            <a:r>
              <a:rPr lang="en-US" altLang="zh-CN" dirty="0">
                <a:latin typeface="Arial" panose="020B0604020202020204" pitchFamily="34" charset="0"/>
                <a:cs typeface="Arial" panose="020B0604020202020204" pitchFamily="34" charset="0"/>
              </a:rPr>
              <a:t>   </a:t>
            </a:r>
            <a:endParaRPr lang="zh-CN" altLang="en-US" dirty="0">
              <a:latin typeface="Arial" panose="020B0604020202020204" pitchFamily="34" charset="0"/>
              <a:cs typeface="Arial" panose="020B0604020202020204" pitchFamily="34" charset="0"/>
            </a:endParaRPr>
          </a:p>
        </p:txBody>
      </p:sp>
      <p:grpSp>
        <p:nvGrpSpPr>
          <p:cNvPr id="11" name="组合 10">
            <a:extLst>
              <a:ext uri="{FF2B5EF4-FFF2-40B4-BE49-F238E27FC236}">
                <a16:creationId xmlns:a16="http://schemas.microsoft.com/office/drawing/2014/main" id="{DD197982-BBED-46F7-989B-FD51F505ACF0}"/>
              </a:ext>
            </a:extLst>
          </p:cNvPr>
          <p:cNvGrpSpPr/>
          <p:nvPr/>
        </p:nvGrpSpPr>
        <p:grpSpPr>
          <a:xfrm>
            <a:off x="3470702" y="2167102"/>
            <a:ext cx="5248848" cy="723900"/>
            <a:chOff x="3561418" y="1923361"/>
            <a:chExt cx="5248848" cy="723900"/>
          </a:xfrm>
        </p:grpSpPr>
        <p:pic>
          <p:nvPicPr>
            <p:cNvPr id="6" name="图片 5">
              <a:extLst>
                <a:ext uri="{FF2B5EF4-FFF2-40B4-BE49-F238E27FC236}">
                  <a16:creationId xmlns:a16="http://schemas.microsoft.com/office/drawing/2014/main" id="{ACE9B4FB-2B85-402A-B2AC-C4DD5EB5E758}"/>
                </a:ext>
              </a:extLst>
            </p:cNvPr>
            <p:cNvPicPr>
              <a:picLocks noChangeAspect="1"/>
            </p:cNvPicPr>
            <p:nvPr/>
          </p:nvPicPr>
          <p:blipFill>
            <a:blip r:embed="rId3"/>
            <a:stretch>
              <a:fillRect/>
            </a:stretch>
          </p:blipFill>
          <p:spPr>
            <a:xfrm>
              <a:off x="3561418" y="1923361"/>
              <a:ext cx="2114550" cy="723900"/>
            </a:xfrm>
            <a:prstGeom prst="rect">
              <a:avLst/>
            </a:prstGeom>
          </p:spPr>
        </p:pic>
        <p:pic>
          <p:nvPicPr>
            <p:cNvPr id="10" name="图片 9">
              <a:extLst>
                <a:ext uri="{FF2B5EF4-FFF2-40B4-BE49-F238E27FC236}">
                  <a16:creationId xmlns:a16="http://schemas.microsoft.com/office/drawing/2014/main" id="{836E25E5-A7AD-4167-82C2-DD47F9EC2AD8}"/>
                </a:ext>
              </a:extLst>
            </p:cNvPr>
            <p:cNvPicPr>
              <a:picLocks noChangeAspect="1"/>
            </p:cNvPicPr>
            <p:nvPr/>
          </p:nvPicPr>
          <p:blipFill>
            <a:blip r:embed="rId4"/>
            <a:stretch>
              <a:fillRect/>
            </a:stretch>
          </p:blipFill>
          <p:spPr>
            <a:xfrm>
              <a:off x="5609866" y="1923361"/>
              <a:ext cx="3200400" cy="723900"/>
            </a:xfrm>
            <a:prstGeom prst="rect">
              <a:avLst/>
            </a:prstGeom>
          </p:spPr>
        </p:pic>
      </p:grpSp>
      <p:grpSp>
        <p:nvGrpSpPr>
          <p:cNvPr id="18" name="组合 17">
            <a:extLst>
              <a:ext uri="{FF2B5EF4-FFF2-40B4-BE49-F238E27FC236}">
                <a16:creationId xmlns:a16="http://schemas.microsoft.com/office/drawing/2014/main" id="{E18E0129-678E-4EBF-A99E-45640357FD54}"/>
              </a:ext>
            </a:extLst>
          </p:cNvPr>
          <p:cNvGrpSpPr/>
          <p:nvPr/>
        </p:nvGrpSpPr>
        <p:grpSpPr>
          <a:xfrm>
            <a:off x="5519150" y="2760416"/>
            <a:ext cx="2247900" cy="1922072"/>
            <a:chOff x="5620883" y="2830117"/>
            <a:chExt cx="2247900" cy="1922072"/>
          </a:xfrm>
        </p:grpSpPr>
        <p:pic>
          <p:nvPicPr>
            <p:cNvPr id="13" name="图片 12">
              <a:extLst>
                <a:ext uri="{FF2B5EF4-FFF2-40B4-BE49-F238E27FC236}">
                  <a16:creationId xmlns:a16="http://schemas.microsoft.com/office/drawing/2014/main" id="{FAE81D2C-A957-44A9-B865-E48B8D36AF55}"/>
                </a:ext>
              </a:extLst>
            </p:cNvPr>
            <p:cNvPicPr>
              <a:picLocks noChangeAspect="1"/>
            </p:cNvPicPr>
            <p:nvPr/>
          </p:nvPicPr>
          <p:blipFill>
            <a:blip r:embed="rId5"/>
            <a:stretch>
              <a:fillRect/>
            </a:stretch>
          </p:blipFill>
          <p:spPr>
            <a:xfrm>
              <a:off x="5620883" y="2830117"/>
              <a:ext cx="1828800" cy="723900"/>
            </a:xfrm>
            <a:prstGeom prst="rect">
              <a:avLst/>
            </a:prstGeom>
          </p:spPr>
        </p:pic>
        <p:pic>
          <p:nvPicPr>
            <p:cNvPr id="15" name="图片 14">
              <a:extLst>
                <a:ext uri="{FF2B5EF4-FFF2-40B4-BE49-F238E27FC236}">
                  <a16:creationId xmlns:a16="http://schemas.microsoft.com/office/drawing/2014/main" id="{F6A84087-4A60-4491-9DC6-92BD8BF5A306}"/>
                </a:ext>
              </a:extLst>
            </p:cNvPr>
            <p:cNvPicPr>
              <a:picLocks noChangeAspect="1"/>
            </p:cNvPicPr>
            <p:nvPr/>
          </p:nvPicPr>
          <p:blipFill>
            <a:blip r:embed="rId6"/>
            <a:stretch>
              <a:fillRect/>
            </a:stretch>
          </p:blipFill>
          <p:spPr>
            <a:xfrm>
              <a:off x="5620883" y="3429203"/>
              <a:ext cx="2247900" cy="723900"/>
            </a:xfrm>
            <a:prstGeom prst="rect">
              <a:avLst/>
            </a:prstGeom>
          </p:spPr>
        </p:pic>
        <p:pic>
          <p:nvPicPr>
            <p:cNvPr id="17" name="图片 16">
              <a:extLst>
                <a:ext uri="{FF2B5EF4-FFF2-40B4-BE49-F238E27FC236}">
                  <a16:creationId xmlns:a16="http://schemas.microsoft.com/office/drawing/2014/main" id="{700B65DF-D271-47FC-83B4-11A9CF7EA498}"/>
                </a:ext>
              </a:extLst>
            </p:cNvPr>
            <p:cNvPicPr>
              <a:picLocks noChangeAspect="1"/>
            </p:cNvPicPr>
            <p:nvPr/>
          </p:nvPicPr>
          <p:blipFill>
            <a:blip r:embed="rId7"/>
            <a:stretch>
              <a:fillRect/>
            </a:stretch>
          </p:blipFill>
          <p:spPr>
            <a:xfrm>
              <a:off x="5620883" y="4028289"/>
              <a:ext cx="2247900" cy="723900"/>
            </a:xfrm>
            <a:prstGeom prst="rect">
              <a:avLst/>
            </a:prstGeom>
          </p:spPr>
        </p:pic>
      </p:grpSp>
      <p:pic>
        <p:nvPicPr>
          <p:cNvPr id="20" name="图片 19">
            <a:extLst>
              <a:ext uri="{FF2B5EF4-FFF2-40B4-BE49-F238E27FC236}">
                <a16:creationId xmlns:a16="http://schemas.microsoft.com/office/drawing/2014/main" id="{3BA766BB-BAB0-4C4D-90A4-800DFA40341E}"/>
              </a:ext>
            </a:extLst>
          </p:cNvPr>
          <p:cNvPicPr>
            <a:picLocks noChangeAspect="1"/>
          </p:cNvPicPr>
          <p:nvPr/>
        </p:nvPicPr>
        <p:blipFill>
          <a:blip r:embed="rId8">
            <a:duotone>
              <a:schemeClr val="accent2">
                <a:shade val="45000"/>
                <a:satMod val="135000"/>
              </a:schemeClr>
              <a:prstClr val="white"/>
            </a:duotone>
          </a:blip>
          <a:stretch>
            <a:fillRect/>
          </a:stretch>
        </p:blipFill>
        <p:spPr>
          <a:xfrm rot="1800000">
            <a:off x="7510903" y="2977816"/>
            <a:ext cx="1463043" cy="1463043"/>
          </a:xfrm>
          <a:prstGeom prst="rect">
            <a:avLst/>
          </a:prstGeom>
        </p:spPr>
      </p:pic>
    </p:spTree>
    <p:extLst>
      <p:ext uri="{BB962C8B-B14F-4D97-AF65-F5344CB8AC3E}">
        <p14:creationId xmlns:p14="http://schemas.microsoft.com/office/powerpoint/2010/main" val="3221484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8ED9C-5DDD-4B0B-932C-452C60B0C097}"/>
              </a:ext>
            </a:extLst>
          </p:cNvPr>
          <p:cNvSpPr>
            <a:spLocks noGrp="1"/>
          </p:cNvSpPr>
          <p:nvPr>
            <p:ph type="title"/>
          </p:nvPr>
        </p:nvSpPr>
        <p:spPr>
          <a:xfrm>
            <a:off x="130800" y="642944"/>
            <a:ext cx="8882400" cy="821400"/>
          </a:xfrm>
        </p:spPr>
        <p:txBody>
          <a:bodyPr/>
          <a:lstStyle/>
          <a:p>
            <a:r>
              <a:rPr lang="en-US" altLang="zh-CN" dirty="0"/>
              <a:t>Key Competence</a:t>
            </a:r>
            <a:endParaRPr lang="zh-CN" altLang="en-US" dirty="0"/>
          </a:p>
        </p:txBody>
      </p:sp>
      <p:sp>
        <p:nvSpPr>
          <p:cNvPr id="3" name="文本占位符 2">
            <a:extLst>
              <a:ext uri="{FF2B5EF4-FFF2-40B4-BE49-F238E27FC236}">
                <a16:creationId xmlns:a16="http://schemas.microsoft.com/office/drawing/2014/main" id="{031268ED-9B43-49EA-9C46-DA3A95FFE6F9}"/>
              </a:ext>
            </a:extLst>
          </p:cNvPr>
          <p:cNvSpPr>
            <a:spLocks noGrp="1"/>
          </p:cNvSpPr>
          <p:nvPr>
            <p:ph type="body" idx="4294967295"/>
          </p:nvPr>
        </p:nvSpPr>
        <p:spPr>
          <a:xfrm>
            <a:off x="311700" y="1465022"/>
            <a:ext cx="8520600" cy="3302700"/>
          </a:xfrm>
        </p:spPr>
        <p:txBody>
          <a:bodyPr/>
          <a:lstStyle/>
          <a:p>
            <a:pPr>
              <a:lnSpc>
                <a:spcPct val="100000"/>
              </a:lnSpc>
            </a:pPr>
            <a:r>
              <a:rPr lang="en-US" altLang="zh-CN" dirty="0">
                <a:latin typeface="Arial Black" panose="020B0A04020102020204" pitchFamily="34" charset="0"/>
              </a:rPr>
              <a:t>Key 2:</a:t>
            </a:r>
            <a:r>
              <a:rPr lang="en-US" altLang="zh-CN" dirty="0"/>
              <a:t> </a:t>
            </a:r>
            <a:r>
              <a:rPr lang="en-US" altLang="zh-CN" dirty="0">
                <a:latin typeface="Arial Black" panose="020B0A04020102020204" pitchFamily="34" charset="0"/>
              </a:rPr>
              <a:t>Make Interactive Effects</a:t>
            </a:r>
          </a:p>
          <a:p>
            <a:pPr marL="76200" indent="0">
              <a:lnSpc>
                <a:spcPct val="100000"/>
              </a:lnSpc>
              <a:buNone/>
            </a:pPr>
            <a:endParaRPr lang="en-US" altLang="zh-CN" dirty="0">
              <a:latin typeface="Arial Black" panose="020B0A04020102020204" pitchFamily="34" charset="0"/>
            </a:endParaRPr>
          </a:p>
          <a:p>
            <a:pPr marL="76200" indent="0">
              <a:lnSpc>
                <a:spcPct val="100000"/>
              </a:lnSpc>
              <a:spcAft>
                <a:spcPts val="1600"/>
              </a:spcAft>
              <a:buNone/>
            </a:pP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Play music or sound</a:t>
            </a:r>
          </a:p>
          <a:p>
            <a:pPr marL="76200" indent="0">
              <a:lnSpc>
                <a:spcPct val="100000"/>
              </a:lnSpc>
              <a:spcAft>
                <a:spcPts val="1600"/>
              </a:spcAft>
              <a:buNone/>
            </a:pPr>
            <a:r>
              <a:rPr lang="en-US" altLang="zh-CN" sz="3200" dirty="0">
                <a:latin typeface="Arial" panose="020B0604020202020204" pitchFamily="34" charset="0"/>
                <a:cs typeface="Arial" panose="020B0604020202020204" pitchFamily="34" charset="0"/>
              </a:rPr>
              <a:t>   Use Music Library</a:t>
            </a:r>
          </a:p>
        </p:txBody>
      </p:sp>
      <p:pic>
        <p:nvPicPr>
          <p:cNvPr id="4" name="图片 3">
            <a:extLst>
              <a:ext uri="{FF2B5EF4-FFF2-40B4-BE49-F238E27FC236}">
                <a16:creationId xmlns:a16="http://schemas.microsoft.com/office/drawing/2014/main" id="{5A1C2B58-026C-4543-8D1B-666EFBA807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0968" y="2884818"/>
            <a:ext cx="2055090" cy="645400"/>
          </a:xfrm>
          <a:prstGeom prst="rect">
            <a:avLst/>
          </a:prstGeom>
        </p:spPr>
      </p:pic>
      <p:pic>
        <p:nvPicPr>
          <p:cNvPr id="6" name="图片 5">
            <a:extLst>
              <a:ext uri="{FF2B5EF4-FFF2-40B4-BE49-F238E27FC236}">
                <a16:creationId xmlns:a16="http://schemas.microsoft.com/office/drawing/2014/main" id="{4C6882BB-006D-41BA-A62F-4AD96190BF26}"/>
              </a:ext>
            </a:extLst>
          </p:cNvPr>
          <p:cNvPicPr>
            <a:picLocks noChangeAspect="1"/>
          </p:cNvPicPr>
          <p:nvPr/>
        </p:nvPicPr>
        <p:blipFill>
          <a:blip r:embed="rId4"/>
          <a:stretch>
            <a:fillRect/>
          </a:stretch>
        </p:blipFill>
        <p:spPr>
          <a:xfrm>
            <a:off x="6912641" y="1861340"/>
            <a:ext cx="2016242" cy="2935410"/>
          </a:xfrm>
          <a:prstGeom prst="rect">
            <a:avLst/>
          </a:prstGeom>
        </p:spPr>
      </p:pic>
      <p:pic>
        <p:nvPicPr>
          <p:cNvPr id="8" name="图片 7">
            <a:extLst>
              <a:ext uri="{FF2B5EF4-FFF2-40B4-BE49-F238E27FC236}">
                <a16:creationId xmlns:a16="http://schemas.microsoft.com/office/drawing/2014/main" id="{2F4A3505-CF68-4449-8D52-5D460B347FB6}"/>
              </a:ext>
            </a:extLst>
          </p:cNvPr>
          <p:cNvPicPr>
            <a:picLocks noChangeAspect="1"/>
          </p:cNvPicPr>
          <p:nvPr/>
        </p:nvPicPr>
        <p:blipFill>
          <a:blip r:embed="rId5"/>
          <a:stretch>
            <a:fillRect/>
          </a:stretch>
        </p:blipFill>
        <p:spPr>
          <a:xfrm>
            <a:off x="912718" y="3157895"/>
            <a:ext cx="3528000" cy="1764001"/>
          </a:xfrm>
          <a:prstGeom prst="rect">
            <a:avLst/>
          </a:prstGeom>
        </p:spPr>
      </p:pic>
      <p:pic>
        <p:nvPicPr>
          <p:cNvPr id="10" name="图片 9">
            <a:extLst>
              <a:ext uri="{FF2B5EF4-FFF2-40B4-BE49-F238E27FC236}">
                <a16:creationId xmlns:a16="http://schemas.microsoft.com/office/drawing/2014/main" id="{EA51BB82-687A-47BF-B0C8-15562948347C}"/>
              </a:ext>
            </a:extLst>
          </p:cNvPr>
          <p:cNvPicPr>
            <a:picLocks noChangeAspect="1"/>
          </p:cNvPicPr>
          <p:nvPr/>
        </p:nvPicPr>
        <p:blipFill>
          <a:blip r:embed="rId6"/>
          <a:stretch>
            <a:fillRect/>
          </a:stretch>
        </p:blipFill>
        <p:spPr>
          <a:xfrm>
            <a:off x="4819026" y="3849766"/>
            <a:ext cx="724062" cy="599991"/>
          </a:xfrm>
          <a:prstGeom prst="rect">
            <a:avLst/>
          </a:prstGeom>
        </p:spPr>
      </p:pic>
    </p:spTree>
    <p:extLst>
      <p:ext uri="{BB962C8B-B14F-4D97-AF65-F5344CB8AC3E}">
        <p14:creationId xmlns:p14="http://schemas.microsoft.com/office/powerpoint/2010/main" val="853380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6266913-8529-4CEC-8686-5BC82C9FCBEC}"/>
              </a:ext>
            </a:extLst>
          </p:cNvPr>
          <p:cNvSpPr>
            <a:spLocks noGrp="1"/>
          </p:cNvSpPr>
          <p:nvPr>
            <p:ph type="title"/>
          </p:nvPr>
        </p:nvSpPr>
        <p:spPr>
          <a:xfrm>
            <a:off x="1029832" y="1183461"/>
            <a:ext cx="4686900" cy="1792800"/>
          </a:xfrm>
        </p:spPr>
        <p:txBody>
          <a:bodyPr/>
          <a:lstStyle/>
          <a:p>
            <a:r>
              <a:rPr lang="en-US" altLang="zh-CN" dirty="0"/>
              <a:t>Challenge</a:t>
            </a:r>
            <a:endParaRPr lang="zh-CN" altLang="en-US" dirty="0"/>
          </a:p>
        </p:txBody>
      </p:sp>
    </p:spTree>
    <p:extLst>
      <p:ext uri="{BB962C8B-B14F-4D97-AF65-F5344CB8AC3E}">
        <p14:creationId xmlns:p14="http://schemas.microsoft.com/office/powerpoint/2010/main" val="3769809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37656"/>
            <a:ext cx="8882400" cy="821400"/>
          </a:xfrm>
        </p:spPr>
        <p:txBody>
          <a:bodyPr/>
          <a:lstStyle/>
          <a:p>
            <a:r>
              <a:rPr lang="en-US" altLang="zh-CN" dirty="0"/>
              <a:t>When </a:t>
            </a:r>
            <a:r>
              <a:rPr lang="en-US" altLang="zh-CN" dirty="0" err="1"/>
              <a:t>mBot</a:t>
            </a:r>
            <a:r>
              <a:rPr lang="en-US" altLang="zh-CN" dirty="0"/>
              <a:t> meets a robot …</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444542"/>
            <a:ext cx="8520600" cy="3302700"/>
          </a:xfrm>
        </p:spPr>
        <p:txBody>
          <a:bodyPr/>
          <a:lstStyle/>
          <a:p>
            <a:pPr>
              <a:lnSpc>
                <a:spcPct val="100000"/>
              </a:lnSpc>
              <a:spcAft>
                <a:spcPts val="1600"/>
              </a:spcAft>
            </a:pPr>
            <a:r>
              <a:rPr lang="en-US" altLang="zh-CN" sz="3200" dirty="0"/>
              <a:t>What should </a:t>
            </a:r>
            <a:r>
              <a:rPr lang="en-US" altLang="zh-CN" sz="3200" dirty="0" err="1"/>
              <a:t>mBot</a:t>
            </a:r>
            <a:r>
              <a:rPr lang="en-US" altLang="zh-CN" sz="3200" dirty="0"/>
              <a:t> the Representative do after greeting to the robot citizens?</a:t>
            </a:r>
          </a:p>
          <a:p>
            <a:pPr marL="76200" indent="0">
              <a:lnSpc>
                <a:spcPct val="100000"/>
              </a:lnSpc>
              <a:spcAft>
                <a:spcPts val="2400"/>
              </a:spcAft>
              <a:buNone/>
            </a:pPr>
            <a:r>
              <a:rPr lang="en-US" altLang="zh-CN" sz="3200" dirty="0"/>
              <a:t>   (</a:t>
            </a:r>
            <a:r>
              <a:rPr lang="en-US" altLang="zh-CN" sz="3200" dirty="0">
                <a:latin typeface="Arial Black" panose="020B0A04020102020204" pitchFamily="34" charset="0"/>
              </a:rPr>
              <a:t>Tips:</a:t>
            </a:r>
            <a:r>
              <a:rPr lang="zh-CN" altLang="en-US" sz="3200" dirty="0"/>
              <a:t> </a:t>
            </a:r>
            <a:r>
              <a:rPr lang="en-US" altLang="zh-CN" sz="3200" dirty="0"/>
              <a:t>If you pay a visit to your friend,</a:t>
            </a:r>
            <a:br>
              <a:rPr lang="en-US" altLang="zh-CN" sz="3200" dirty="0"/>
            </a:br>
            <a:r>
              <a:rPr lang="en-US" altLang="zh-CN" sz="3200" dirty="0"/>
              <a:t>   what would you do and bring with you?)</a:t>
            </a:r>
          </a:p>
          <a:p>
            <a:pPr>
              <a:lnSpc>
                <a:spcPct val="100000"/>
              </a:lnSpc>
              <a:spcAft>
                <a:spcPts val="2400"/>
              </a:spcAft>
            </a:pPr>
            <a:endParaRPr lang="zh-CN" altLang="en-US" sz="3200" dirty="0"/>
          </a:p>
        </p:txBody>
      </p:sp>
    </p:spTree>
    <p:extLst>
      <p:ext uri="{BB962C8B-B14F-4D97-AF65-F5344CB8AC3E}">
        <p14:creationId xmlns:p14="http://schemas.microsoft.com/office/powerpoint/2010/main" val="518134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23142"/>
            <a:ext cx="8882400" cy="821400"/>
          </a:xfrm>
        </p:spPr>
        <p:txBody>
          <a:bodyPr/>
          <a:lstStyle/>
          <a:p>
            <a:r>
              <a:rPr lang="en-US" altLang="zh-CN" dirty="0" err="1"/>
              <a:t>mBot’s</a:t>
            </a:r>
            <a:r>
              <a:rPr lang="en-US" altLang="zh-CN" dirty="0"/>
              <a:t> Gifts</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415514"/>
            <a:ext cx="8520600" cy="3302700"/>
          </a:xfrm>
        </p:spPr>
        <p:txBody>
          <a:bodyPr/>
          <a:lstStyle/>
          <a:p>
            <a:pPr>
              <a:lnSpc>
                <a:spcPct val="100000"/>
              </a:lnSpc>
              <a:spcAft>
                <a:spcPts val="2400"/>
              </a:spcAft>
            </a:pPr>
            <a:r>
              <a:rPr lang="en-US" altLang="zh-CN" sz="3200" dirty="0">
                <a:latin typeface="Arial Black" panose="020B0A04020102020204" pitchFamily="34" charset="0"/>
              </a:rPr>
              <a:t>Imagine:</a:t>
            </a:r>
            <a:r>
              <a:rPr lang="en-US" altLang="zh-CN" sz="3200" dirty="0"/>
              <a:t> What kinds of gifts do you think the robot would like? Why?</a:t>
            </a:r>
          </a:p>
          <a:p>
            <a:pPr>
              <a:lnSpc>
                <a:spcPct val="100000"/>
              </a:lnSpc>
            </a:pPr>
            <a:r>
              <a:rPr lang="en-US" altLang="zh-CN" sz="3200" dirty="0"/>
              <a:t>In what way could your gifts be special to the robot?</a:t>
            </a:r>
            <a:endParaRPr lang="zh-CN" altLang="en-US" sz="3200" dirty="0"/>
          </a:p>
        </p:txBody>
      </p:sp>
    </p:spTree>
    <p:extLst>
      <p:ext uri="{BB962C8B-B14F-4D97-AF65-F5344CB8AC3E}">
        <p14:creationId xmlns:p14="http://schemas.microsoft.com/office/powerpoint/2010/main" val="918419494"/>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96B8C9C-5FBB-4A77-BBA7-2AFA7D6487C9}"/>
</file>

<file path=customXml/itemProps2.xml><?xml version="1.0" encoding="utf-8"?>
<ds:datastoreItem xmlns:ds="http://schemas.openxmlformats.org/officeDocument/2006/customXml" ds:itemID="{1C6C0B62-567B-43D8-9EA3-813B37468AAD}"/>
</file>

<file path=customXml/itemProps3.xml><?xml version="1.0" encoding="utf-8"?>
<ds:datastoreItem xmlns:ds="http://schemas.openxmlformats.org/officeDocument/2006/customXml" ds:itemID="{61FA4C24-37BD-4B12-A9ED-980E31A6FCD8}"/>
</file>

<file path=docProps/app.xml><?xml version="1.0" encoding="utf-8"?>
<Properties xmlns="http://schemas.openxmlformats.org/officeDocument/2006/extended-properties" xmlns:vt="http://schemas.openxmlformats.org/officeDocument/2006/docPropsVTypes">
  <TotalTime>2582</TotalTime>
  <Words>2046</Words>
  <Application>Microsoft Macintosh PowerPoint</Application>
  <PresentationFormat>全屏显示(16:9)</PresentationFormat>
  <Paragraphs>129</Paragraphs>
  <Slides>18</Slides>
  <Notes>17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PT Sans Narrow</vt:lpstr>
      <vt:lpstr>Arial Rounded MT Bold</vt:lpstr>
      <vt:lpstr>Arial Black</vt:lpstr>
      <vt:lpstr>Calibri</vt:lpstr>
      <vt:lpstr>Arial</vt:lpstr>
      <vt:lpstr>Tropic</vt:lpstr>
      <vt:lpstr>mBot’s Gifts Lesson 8</vt:lpstr>
      <vt:lpstr>Recap</vt:lpstr>
      <vt:lpstr>Key Competence</vt:lpstr>
      <vt:lpstr>Key Competence</vt:lpstr>
      <vt:lpstr>Key Competence</vt:lpstr>
      <vt:lpstr>Key Competence</vt:lpstr>
      <vt:lpstr>Challenge</vt:lpstr>
      <vt:lpstr>When mBot meets a robot …</vt:lpstr>
      <vt:lpstr>mBot’s Gifts</vt:lpstr>
      <vt:lpstr>Tip 1: Inspired by Your Gifts</vt:lpstr>
      <vt:lpstr>Tip 1: Inspired by Your Gifts</vt:lpstr>
      <vt:lpstr>Tip 2: Song with the Gift </vt:lpstr>
      <vt:lpstr>Tip 2: Song with the Gift </vt:lpstr>
      <vt:lpstr>Write Down Your Best Wish</vt:lpstr>
      <vt:lpstr>Share</vt:lpstr>
      <vt:lpstr>Gift Fair</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149</cp:revision>
  <dcterms:modified xsi:type="dcterms:W3CDTF">2019-12-20T01:57:27Z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