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entation.xml" ContentType="application/vnd.openxmlformats-officedocument.presentationml.presentation.main+xml"/>
  <Override PartName="/ppt/notesSlides/notesSlide2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slideLayouts/slideLayout2.xml" ContentType="application/vnd.openxmlformats-officedocument.presentationml.slideLayou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18.xml" ContentType="application/vnd.openxmlformats-officedocument.presentationml.notesSlide+xml"/>
  <Override PartName="/ppt/notesSlides/notesSlide1.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20.xml" ContentType="application/vnd.openxmlformats-officedocument.presentationml.notesSlide+xml"/>
  <Override PartName="/ppt/notesSlides/notesSlide4.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5.xml" ContentType="application/vnd.openxmlformats-officedocument.presentationml.notesSlide+xml"/>
  <Override PartName="/ppt/notesSlides/notesSlide23.xml" ContentType="application/vnd.openxmlformats-officedocument.presentationml.notesSlid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7" r:id="rId1"/>
  </p:sldMasterIdLst>
  <p:notesMasterIdLst>
    <p:notesMasterId r:id="rId29"/>
  </p:notesMasterIdLst>
  <p:sldIdLst>
    <p:sldId id="291" r:id="rId2"/>
    <p:sldId id="293" r:id="rId3"/>
    <p:sldId id="316" r:id="rId4"/>
    <p:sldId id="380" r:id="rId5"/>
    <p:sldId id="381" r:id="rId6"/>
    <p:sldId id="379" r:id="rId7"/>
    <p:sldId id="305" r:id="rId8"/>
    <p:sldId id="363" r:id="rId9"/>
    <p:sldId id="364" r:id="rId10"/>
    <p:sldId id="365" r:id="rId11"/>
    <p:sldId id="366" r:id="rId12"/>
    <p:sldId id="367" r:id="rId13"/>
    <p:sldId id="368" r:id="rId14"/>
    <p:sldId id="362" r:id="rId15"/>
    <p:sldId id="369" r:id="rId16"/>
    <p:sldId id="370" r:id="rId17"/>
    <p:sldId id="371" r:id="rId18"/>
    <p:sldId id="372" r:id="rId19"/>
    <p:sldId id="373" r:id="rId20"/>
    <p:sldId id="375" r:id="rId21"/>
    <p:sldId id="376" r:id="rId22"/>
    <p:sldId id="374" r:id="rId23"/>
    <p:sldId id="377" r:id="rId24"/>
    <p:sldId id="378" r:id="rId25"/>
    <p:sldId id="359" r:id="rId26"/>
    <p:sldId id="361" r:id="rId27"/>
    <p:sldId id="284" r:id="rId28"/>
  </p:sldIdLst>
  <p:sldSz cx="9144000" cy="5143500" type="screen16x9"/>
  <p:notesSz cx="6858000" cy="9144000"/>
  <p:embeddedFontLst>
    <p:embeddedFont>
      <p:font typeface="Arial Black" panose="020B0604020202020204" pitchFamily="34" charset="0"/>
      <p:bold r:id="rId30"/>
    </p:embeddedFont>
    <p:embeddedFont>
      <p:font typeface="Arial Rounded MT Bold" panose="020F0704030504030204" pitchFamily="34" charset="0"/>
      <p:regular r:id="rId31"/>
      <p:bold r:id="rId32"/>
    </p:embeddedFont>
    <p:embeddedFont>
      <p:font typeface="Calibri" panose="020F0502020204030204" pitchFamily="34" charset="0"/>
      <p:regular r:id="rId33"/>
      <p:bold r:id="rId34"/>
      <p:italic r:id="rId35"/>
      <p:boldItalic r:id="rId36"/>
    </p:embeddedFont>
    <p:embeddedFont>
      <p:font typeface="PT Sans Narrow" panose="020B0506020203020204" pitchFamily="34" charset="0"/>
      <p:regular r:id="rId37"/>
      <p:bold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15047"/>
    <a:srgbClr val="F59E1D"/>
    <a:srgbClr val="ED5A39"/>
    <a:srgbClr val="2B6A6C"/>
    <a:srgbClr val="C846EB"/>
    <a:srgbClr val="4CBFE6"/>
    <a:srgbClr val="FFAB19"/>
    <a:srgbClr val="FFBF00"/>
    <a:srgbClr val="3D556B"/>
    <a:srgbClr val="269B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348" autoAdjust="0"/>
    <p:restoredTop sz="72458" autoAdjust="0"/>
  </p:normalViewPr>
  <p:slideViewPr>
    <p:cSldViewPr snapToGrid="0">
      <p:cViewPr varScale="1">
        <p:scale>
          <a:sx n="146" d="100"/>
          <a:sy n="146" d="100"/>
        </p:scale>
        <p:origin x="176" y="640"/>
      </p:cViewPr>
      <p:guideLst>
        <p:guide orient="horz" pos="1620"/>
        <p:guide pos="2880"/>
      </p:guideLst>
    </p:cSldViewPr>
  </p:slideViewPr>
  <p:outlineViewPr>
    <p:cViewPr>
      <p:scale>
        <a:sx n="33" d="100"/>
        <a:sy n="33" d="100"/>
      </p:scale>
      <p:origin x="0" y="-5208"/>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viewProps" Target="viewProps.xml"/><Relationship Id="rId45"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158750" indent="0">
              <a:buNone/>
            </a:pPr>
            <a:r>
              <a:rPr lang="en-US" altLang="zh-CN" dirty="0"/>
              <a:t>Overview: </a:t>
            </a:r>
            <a:r>
              <a:rPr lang="en-US" altLang="zh-CN" sz="1100" b="0" i="0" u="none" strike="noStrike" cap="none" dirty="0">
                <a:solidFill>
                  <a:srgbClr val="000000"/>
                </a:solidFill>
                <a:effectLst/>
                <a:latin typeface="Arial"/>
                <a:ea typeface="Arial"/>
                <a:cs typeface="Arial"/>
                <a:sym typeface="Arial"/>
              </a:rPr>
              <a:t>This lesson is a reflective learning activity to summarize the previous lessons. Students will continue their time travel narrative and design the Time Machine. Building on their expanding programming experience, students need to associate the possible time travel transportation with their everyday commute experience to think of the function and operation of the Time Machine. In the form of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the robot, students will brainstorm and use sequential, looping, conditional algorithms as well as variables to turn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into a Time Machine.</a:t>
            </a:r>
            <a:endParaRPr lang="en-US" altLang="zh-CN" dirty="0"/>
          </a:p>
          <a:p>
            <a:endParaRPr lang="en-US" altLang="zh-CN" dirty="0"/>
          </a:p>
          <a:p>
            <a:endParaRPr lang="en-US" altLang="zh-CN" dirty="0"/>
          </a:p>
          <a:p>
            <a:pPr marL="158750" indent="0">
              <a:buNone/>
            </a:pPr>
            <a:r>
              <a:rPr lang="en-US" altLang="zh-CN" dirty="0"/>
              <a:t>Image Source: https://pixabay.com/vectors/clock-face-numbers-roman-numerals-150754/</a:t>
            </a:r>
            <a:endParaRPr lang="zh-CN" altLang="en-US" dirty="0"/>
          </a:p>
        </p:txBody>
      </p:sp>
    </p:spTree>
    <p:extLst>
      <p:ext uri="{BB962C8B-B14F-4D97-AF65-F5344CB8AC3E}">
        <p14:creationId xmlns:p14="http://schemas.microsoft.com/office/powerpoint/2010/main" val="14267566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10 and ask students to discuss the following questions: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is the form of transportation in the picture? Did you use this tool before?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When is it used? (Be specific and explain with information about the location and distance).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How does it work?</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212774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11 and ask students to discuss the following questions: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is the form of transportation in the picture? Did you use this tool before?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When is it used? (Be specific and explain with information about the location and distance).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How does it work?</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465603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12 and ask students to discuss the following questions: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is the form of transportation in the picture? Did you use this tool before?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When is it used? (Be specific and explain with information about the location and distance).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How does it work?</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409084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13 and ask students to discuss the following questions: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is the form of transportation in the picture? Did you use this tool before?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When is it used? (Be specific and explain with information about the location and distance).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How does it work?</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8340469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14 to pose the question to the class: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if we want to travel to the future Robot World? What could we use? How might this tool look like?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Encourage students to discuss in their group and doodle imaginary transportation. Annotate the devices it had as well as the relevant functions.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15 as an example of the imaginary transportation. Remind the class that the future transportation might not be necessary to have a very modern and technic outlook.</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Have students share their creative ideas in front of the class and summarize that this kind of transportation could be called “Time Machine”.</a:t>
            </a:r>
            <a:endParaRPr lang="zh-CN" altLang="zh-CN" sz="1100" b="0" i="0" u="none" strike="noStrike" cap="none" dirty="0">
              <a:solidFill>
                <a:srgbClr val="000000"/>
              </a:solidFill>
              <a:effectLst/>
              <a:latin typeface="Arial"/>
              <a:ea typeface="Arial"/>
              <a:cs typeface="Arial"/>
              <a:sym typeface="Arial"/>
            </a:endParaRPr>
          </a:p>
          <a:p>
            <a:pPr marL="457200" indent="-298450"/>
            <a:endParaRPr lang="en-US" altLang="zh-CN" dirty="0"/>
          </a:p>
          <a:p>
            <a:pPr marL="158750" indent="0">
              <a:buNone/>
            </a:pPr>
            <a:endParaRPr lang="en-US" altLang="zh-CN" dirty="0"/>
          </a:p>
          <a:p>
            <a:pPr marL="158750" indent="0">
              <a:buNone/>
            </a:pPr>
            <a:r>
              <a:rPr lang="en-US" altLang="zh-CN" dirty="0"/>
              <a:t>Image Source: https://pixabay.com/vectors/jumbo-jet-airplane-aeroplane-1801305/</a:t>
            </a:r>
          </a:p>
          <a:p>
            <a:pPr marL="158750" indent="0">
              <a:buNone/>
            </a:pPr>
            <a:r>
              <a:rPr lang="en-US" altLang="zh-CN" dirty="0"/>
              <a:t>                        https://pixabay.com/vectors/ship-boat-silhouette-maritime-4444184/</a:t>
            </a:r>
          </a:p>
          <a:p>
            <a:pPr marL="158750" indent="0">
              <a:buNone/>
            </a:pPr>
            <a:r>
              <a:rPr lang="en-US" altLang="zh-CN" dirty="0"/>
              <a:t>                        https://pixabay.com/vectors/beetle-volkswagen-vw-bug-vehicle-820774/</a:t>
            </a:r>
          </a:p>
          <a:p>
            <a:pPr marL="158750" indent="0">
              <a:buNone/>
            </a:pPr>
            <a:r>
              <a:rPr lang="en-US" altLang="zh-CN" dirty="0"/>
              <a:t>                        https://pixabay.com/vectors/ferris-wheel-amusement-park-4126146/</a:t>
            </a:r>
          </a:p>
          <a:p>
            <a:pPr marL="158750" indent="0">
              <a:buNone/>
            </a:pPr>
            <a:r>
              <a:rPr lang="en-US" altLang="zh-CN" dirty="0"/>
              <a:t>                        https://pixabay.com/vectors/broom-brush-cleaning-sweep-tool-2027093/</a:t>
            </a:r>
          </a:p>
          <a:p>
            <a:pPr marL="158750" indent="0">
              <a:buNone/>
            </a:pPr>
            <a:endParaRPr lang="zh-CN" altLang="en-US" dirty="0"/>
          </a:p>
        </p:txBody>
      </p:sp>
    </p:spTree>
    <p:extLst>
      <p:ext uri="{BB962C8B-B14F-4D97-AF65-F5344CB8AC3E}">
        <p14:creationId xmlns:p14="http://schemas.microsoft.com/office/powerpoint/2010/main" val="15001345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14 to pose the question to the class: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if we want to travel to the future Robot World? What could we use? How might this tool look like?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Encourage students to discuss in their group and doodle imaginary transportation. Annotate the devices it had as well as the relevant functions.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15 as an example of the imaginary transportation. Remind the class that the future transportation might not be necessary to have a very modern and technic outlook.</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Have students share their creative ideas in front of the class and summarize that this kind of transportation could be called “Time Machine”.</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4847542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Instruct students to use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as the model of the Time Machine to design time travel transportation. Emphasize that the focus in this phase of learning should be how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the Time Machine might work.</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0809956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Provide some possible suggestions for the class. For example, ask students to think of how do they know a machine has been turned 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17 to indicate one of the possible solutions – using a light indicator. Students can use </a:t>
            </a:r>
            <a:r>
              <a:rPr lang="en-US" altLang="zh-CN" sz="1100" b="0" i="0" u="none" strike="noStrike" cap="none" dirty="0" err="1">
                <a:solidFill>
                  <a:srgbClr val="000000"/>
                </a:solidFill>
                <a:effectLst/>
                <a:latin typeface="Arial"/>
                <a:ea typeface="Arial"/>
                <a:cs typeface="Arial"/>
                <a:sym typeface="Arial"/>
              </a:rPr>
              <a:t>LightSound</a:t>
            </a:r>
            <a:r>
              <a:rPr lang="en-US" altLang="zh-CN" sz="1100" b="0" i="0" u="none" strike="noStrike" cap="none" dirty="0">
                <a:solidFill>
                  <a:srgbClr val="000000"/>
                </a:solidFill>
                <a:effectLst/>
                <a:latin typeface="Arial"/>
                <a:ea typeface="Arial"/>
                <a:cs typeface="Arial"/>
                <a:sym typeface="Arial"/>
              </a:rPr>
              <a:t> blocks to program the LED bulbs in </a:t>
            </a:r>
            <a:r>
              <a:rPr lang="en-US" altLang="zh-CN" sz="1100" b="0" i="0" u="none" strike="noStrike" cap="none" dirty="0" err="1">
                <a:solidFill>
                  <a:srgbClr val="000000"/>
                </a:solidFill>
                <a:effectLst/>
                <a:latin typeface="Arial"/>
                <a:ea typeface="Arial"/>
                <a:cs typeface="Arial"/>
                <a:sym typeface="Arial"/>
              </a:rPr>
              <a:t>mCore</a:t>
            </a:r>
            <a:r>
              <a:rPr lang="en-US" altLang="zh-CN" sz="1100" b="0" i="0" u="none" strike="noStrike" cap="none" dirty="0">
                <a:solidFill>
                  <a:srgbClr val="000000"/>
                </a:solidFill>
                <a:effectLst/>
                <a:latin typeface="Arial"/>
                <a:ea typeface="Arial"/>
                <a:cs typeface="Arial"/>
                <a:sym typeface="Arial"/>
              </a:rPr>
              <a:t>.</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815144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Suppose that possibly there might exist uncertain factors that could affect the traveling, ask students to think of possible solutions that could indicate the possible accident.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Take the possible darkness as an example, ask students to think of how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the Time Machine could detect the brightness in the environment so as to make a judgment on whether it were dark or not.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Ask students to think further about how we the Driver could know the brightness.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18 to suggest a simple way by using </a:t>
            </a:r>
            <a:r>
              <a:rPr lang="en-US" altLang="zh-CN" sz="1100" b="0" i="0" u="none" strike="noStrike" cap="none" dirty="0" err="1">
                <a:solidFill>
                  <a:srgbClr val="000000"/>
                </a:solidFill>
                <a:effectLst/>
                <a:latin typeface="Arial"/>
                <a:ea typeface="Arial"/>
                <a:cs typeface="Arial"/>
                <a:sym typeface="Arial"/>
              </a:rPr>
              <a:t>mBot’s</a:t>
            </a:r>
            <a:r>
              <a:rPr lang="en-US" altLang="zh-CN" sz="1100" b="0" i="0" u="none" strike="noStrike" cap="none" dirty="0">
                <a:solidFill>
                  <a:srgbClr val="000000"/>
                </a:solidFill>
                <a:effectLst/>
                <a:latin typeface="Arial"/>
                <a:ea typeface="Arial"/>
                <a:cs typeface="Arial"/>
                <a:sym typeface="Arial"/>
              </a:rPr>
              <a:t> LED panel as the output to display the value of the brightness in the surrounding.</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19 to indicate another kind of “advanced” method by creating a variable block to store and transmit the data. If students choose to use this method, remember to choose the Live mode and make the newly created variable for all the sprites.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5329205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Suppose that possibly there might exist uncertain factors that could affect the traveling, ask students to think of possible solutions that could indicate the possible accident.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Take the possible darkness as an example, ask students to think of how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the Time Machine could detect the brightness in the environment so as to make a judgment on whether it were dark or not.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Ask students to think further about how we the Driver could know the brightness.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18 to suggest a simple way by using </a:t>
            </a:r>
            <a:r>
              <a:rPr lang="en-US" altLang="zh-CN" sz="1100" b="0" i="0" u="none" strike="noStrike" cap="none" dirty="0" err="1">
                <a:solidFill>
                  <a:srgbClr val="000000"/>
                </a:solidFill>
                <a:effectLst/>
                <a:latin typeface="Arial"/>
                <a:ea typeface="Arial"/>
                <a:cs typeface="Arial"/>
                <a:sym typeface="Arial"/>
              </a:rPr>
              <a:t>mBot’s</a:t>
            </a:r>
            <a:r>
              <a:rPr lang="en-US" altLang="zh-CN" sz="1100" b="0" i="0" u="none" strike="noStrike" cap="none" dirty="0">
                <a:solidFill>
                  <a:srgbClr val="000000"/>
                </a:solidFill>
                <a:effectLst/>
                <a:latin typeface="Arial"/>
                <a:ea typeface="Arial"/>
                <a:cs typeface="Arial"/>
                <a:sym typeface="Arial"/>
              </a:rPr>
              <a:t> LED panel as the output to display the value of the brightness in the surrounding.</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19 to indicate another kind of “advanced” method by creating a variable block to store and transmit the data. If students choose to use this method, remember to choose the Live mode and make the newly created variable for all the sprites.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683084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This phase aims to help review what has been learned in the previous lesson quickly. Students need to recognize and explain the basic concepts in their own words.</a:t>
            </a:r>
            <a:endParaRPr lang="zh-CN" altLang="en-US" dirty="0"/>
          </a:p>
        </p:txBody>
      </p:sp>
    </p:spTree>
    <p:extLst>
      <p:ext uri="{BB962C8B-B14F-4D97-AF65-F5344CB8AC3E}">
        <p14:creationId xmlns:p14="http://schemas.microsoft.com/office/powerpoint/2010/main" val="5706106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Ask students to continue to think of what should (or could) do next when detecting, e.g., it were too dark and dim to drive the Time Machine.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20 to indicate a simple conditional construct for this case.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21 to indicate nested conditional algorithms for this case.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You can encourage students to talk about the advantages and disadvantages of using the two different kinds of conditional algorithms.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6563504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Ask students to continue to think of what should (or could) do next when detecting, e.g., it were too dark and dim to drive the Time Machine.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20 to indicate a simple conditional construct for this case.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21 to indicate nested conditional algorithms for this case.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You can encourage students to talk about the advantages and disadvantages of using the two different kinds of conditional algorithms.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784108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Ask students to think of how it were possible to select the “destination” – that is, the year.</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the class that they could use the Morse Code as a means to select the “destination” of their time travel.</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8737198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23 and ask students to recall their chatbot project. Is there anything that can transfer to this project?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For example, create another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sprite in the stage to ask the “destination”. Then, broadcast the message and make </a:t>
            </a:r>
            <a:r>
              <a:rPr lang="en-US" altLang="zh-CN" sz="1100" b="0" i="0" u="none" strike="noStrike" cap="none" dirty="0" err="1">
                <a:solidFill>
                  <a:srgbClr val="000000"/>
                </a:solidFill>
                <a:effectLst/>
                <a:latin typeface="Arial"/>
                <a:ea typeface="Arial"/>
                <a:cs typeface="Arial"/>
                <a:sym typeface="Arial"/>
              </a:rPr>
              <a:t>mBot’s</a:t>
            </a:r>
            <a:r>
              <a:rPr lang="en-US" altLang="zh-CN" sz="1100" b="0" i="0" u="none" strike="noStrike" cap="none" dirty="0">
                <a:solidFill>
                  <a:srgbClr val="000000"/>
                </a:solidFill>
                <a:effectLst/>
                <a:latin typeface="Arial"/>
                <a:ea typeface="Arial"/>
                <a:cs typeface="Arial"/>
                <a:sym typeface="Arial"/>
              </a:rPr>
              <a:t> LED panel display the number of the year.</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9815916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24 and encourage students to consider how to use a “controller” in the Stage Area to control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the robot’s movement in the physical world.</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Depend on the Internet condition of your classroom, a simple way is to use the broadcast scripts and program the relevant sprites and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the device in the Live mode.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An advanced way is to add a category of new programming blocks in the Block Area in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 the “Upload Mode Broadcast”, which can be used without a physical connection to the computer or laptop. However, for beginner learners, this kind of advanced script is not compulsory.</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7916259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When completing the Time Machine project, ask students to share with each other and invite at least two other classmates and the teacher to provide a score.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Explain the meaning and criteria for the evaluation. Make sure that students know that a “perfect 10” score is entirely possible by every student!</a:t>
            </a:r>
          </a:p>
          <a:p>
            <a:pPr lvl="1"/>
            <a:r>
              <a:rPr lang="en-US" altLang="zh-CN" sz="1100" b="0" i="0" u="none" strike="noStrike" cap="none" dirty="0">
                <a:solidFill>
                  <a:srgbClr val="000000"/>
                </a:solidFill>
                <a:effectLst/>
                <a:latin typeface="Arial"/>
                <a:ea typeface="Arial"/>
                <a:cs typeface="Arial"/>
                <a:sym typeface="Arial"/>
              </a:rPr>
              <a:t>Have students self-assess before they demonstrate in front of the class.</a:t>
            </a:r>
          </a:p>
          <a:p>
            <a:pPr lvl="1"/>
            <a:r>
              <a:rPr lang="en-US" altLang="zh-CN" sz="1100" b="0" i="0" u="none" strike="noStrike" cap="none" dirty="0">
                <a:solidFill>
                  <a:srgbClr val="000000"/>
                </a:solidFill>
                <a:effectLst/>
                <a:latin typeface="Arial"/>
                <a:ea typeface="Arial"/>
                <a:cs typeface="Arial"/>
                <a:sym typeface="Arial"/>
              </a:rPr>
              <a:t>Students will be invited to explain their Time Machine design to the rest of the class.</a:t>
            </a:r>
          </a:p>
          <a:p>
            <a:pPr lvl="1"/>
            <a:r>
              <a:rPr lang="en-US" altLang="zh-CN" sz="1100" b="0" i="0" u="none" strike="noStrike" cap="none" dirty="0">
                <a:solidFill>
                  <a:srgbClr val="000000"/>
                </a:solidFill>
                <a:effectLst/>
                <a:latin typeface="Arial"/>
                <a:ea typeface="Arial"/>
                <a:cs typeface="Arial"/>
                <a:sym typeface="Arial"/>
              </a:rPr>
              <a:t>Record and sum up the scores and calculate the total score.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Meanwhile, have the presenter(s) choose one person (or more) to comments on their project (and write down the comments in the activity sheet).</a:t>
            </a:r>
            <a:endParaRPr lang="zh-CN" altLang="en-US" dirty="0"/>
          </a:p>
        </p:txBody>
      </p:sp>
    </p:spTree>
    <p:extLst>
      <p:ext uri="{BB962C8B-B14F-4D97-AF65-F5344CB8AC3E}">
        <p14:creationId xmlns:p14="http://schemas.microsoft.com/office/powerpoint/2010/main" val="2930505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3 to review the concept of conditionals as well as the function and use of conditional algorithms in particular in the situation that more than one pathway needs to be created.</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Pose the question to the class and ask students to discuss: In what way does the conditional algorithm make machines and computers work effectively?</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763261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4 to indicate the use of logical operators that perform mathematics functions. Logical operators are useful in creating conditional algorithms.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only need to master the three Operators blocks listed in the slide. For advanced learners, however, encourage and instruct them to review the “AND” Operators blocks in association with the conditional constructs.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42522827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Slides 5 and 6 to recap the concept and use of variables in association with the chatbot project and the time bomb project.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Have students recall previous learning activities and try to use their own words to explain the following questions: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is a variable?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How to use variables?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Also, point out the built-in variables and the “My Blocks”. Ask students to recall how these two kinds of blocks can be combined together to store and modify data.</a:t>
            </a:r>
            <a:endParaRPr lang="zh-CN" altLang="en-US" dirty="0"/>
          </a:p>
        </p:txBody>
      </p:sp>
    </p:spTree>
    <p:extLst>
      <p:ext uri="{BB962C8B-B14F-4D97-AF65-F5344CB8AC3E}">
        <p14:creationId xmlns:p14="http://schemas.microsoft.com/office/powerpoint/2010/main" val="4047846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Slides 5 and 6 to recap the concept and use of variables in association with the chatbot project and the time bomb project.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Have students recall previous learning activities and try to use their own words to explain the following questions: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is a variable?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How to use variables?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Also, point out the built-in variables and the “My Blocks”. Ask students to recall how these two kinds of blocks can be combined together to store and modify data.</a:t>
            </a:r>
            <a:endParaRPr lang="zh-CN" altLang="en-US" dirty="0"/>
          </a:p>
          <a:p>
            <a:endParaRPr lang="zh-CN" altLang="en-US" dirty="0"/>
          </a:p>
        </p:txBody>
      </p:sp>
    </p:spTree>
    <p:extLst>
      <p:ext uri="{BB962C8B-B14F-4D97-AF65-F5344CB8AC3E}">
        <p14:creationId xmlns:p14="http://schemas.microsoft.com/office/powerpoint/2010/main" val="8248387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In this phase, students will brainstorm the possible functions of the Time Machine in the first place associated with their real-life commute experience. Building on the understanding of transportation in the actual world, students will imagine what can transfer to the Time Machine in the future.</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9673217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Before asking how to travel to the future Robot Society, have students discuss what kinds of tools they would choose when going outside (somewhere near their houses and places far away from their living places, i.e., the spatial relationship that may affect the choice of transportation).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8 to pose the questions to the class: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kind of transportation do you use when going outside?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When is it used?</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Emphasize that students should define the place they want to go in the first place.</a:t>
            </a:r>
            <a:endParaRPr lang="zh-CN" altLang="zh-CN" sz="1100" b="0" i="0" u="none" strike="noStrike" cap="none" dirty="0">
              <a:solidFill>
                <a:srgbClr val="000000"/>
              </a:solidFill>
              <a:effectLst/>
              <a:latin typeface="Arial"/>
              <a:ea typeface="Arial"/>
              <a:cs typeface="Arial"/>
              <a:sym typeface="Arial"/>
            </a:endParaRPr>
          </a:p>
          <a:p>
            <a:pPr marL="457200" indent="-298450"/>
            <a:endParaRPr lang="en-US" altLang="zh-CN" dirty="0"/>
          </a:p>
          <a:p>
            <a:pPr marL="158750" indent="0">
              <a:buNone/>
            </a:pPr>
            <a:endParaRPr lang="en-US" altLang="zh-CN" dirty="0"/>
          </a:p>
          <a:p>
            <a:pPr marL="158750" indent="0">
              <a:buNone/>
            </a:pPr>
            <a:r>
              <a:rPr lang="en-US" altLang="zh-CN" dirty="0"/>
              <a:t>Image Source: https://pixabay.com/illustrations/park-entrance-gate-fence-pillars-808549/</a:t>
            </a:r>
            <a:endParaRPr lang="zh-CN" altLang="en-US" dirty="0"/>
          </a:p>
        </p:txBody>
      </p:sp>
    </p:spTree>
    <p:extLst>
      <p:ext uri="{BB962C8B-B14F-4D97-AF65-F5344CB8AC3E}">
        <p14:creationId xmlns:p14="http://schemas.microsoft.com/office/powerpoint/2010/main" val="33309934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9 and ask students to discuss the following questions: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is the form of transportation in the picture? Did you use this tool before?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When is it used? (Be specific and explain with information about the location and distance).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How does it work?</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7211324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10"/>
        <p:cNvGrpSpPr/>
        <p:nvPr/>
      </p:nvGrpSpPr>
      <p:grpSpPr>
        <a:xfrm>
          <a:off x="0" y="0"/>
          <a:ext cx="0" cy="0"/>
          <a:chOff x="0" y="0"/>
          <a:chExt cx="0" cy="0"/>
        </a:xfrm>
      </p:grpSpPr>
      <p:sp>
        <p:nvSpPr>
          <p:cNvPr id="7" name="矩形 6">
            <a:extLst>
              <a:ext uri="{FF2B5EF4-FFF2-40B4-BE49-F238E27FC236}">
                <a16:creationId xmlns:a16="http://schemas.microsoft.com/office/drawing/2014/main" id="{5C5B3A98-439E-B249-AB9B-4E660752BEC8}"/>
              </a:ext>
            </a:extLst>
          </p:cNvPr>
          <p:cNvSpPr/>
          <p:nvPr userDrawn="1"/>
        </p:nvSpPr>
        <p:spPr>
          <a:xfrm>
            <a:off x="1" y="0"/>
            <a:ext cx="9194800" cy="5203371"/>
          </a:xfrm>
          <a:prstGeom prst="rect">
            <a:avLst/>
          </a:prstGeom>
          <a:solidFill>
            <a:srgbClr val="1FB9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Google Shape;12;p2">
            <a:extLst>
              <a:ext uri="{FF2B5EF4-FFF2-40B4-BE49-F238E27FC236}">
                <a16:creationId xmlns:a16="http://schemas.microsoft.com/office/drawing/2014/main" id="{5C3F7CD7-D8F0-824B-B3ED-1AF1F16453BE}"/>
              </a:ext>
            </a:extLst>
          </p:cNvPr>
          <p:cNvSpPr/>
          <p:nvPr userDrawn="1"/>
        </p:nvSpPr>
        <p:spPr>
          <a:xfrm>
            <a:off x="273750" y="2902600"/>
            <a:ext cx="8596500" cy="1861200"/>
          </a:xfrm>
          <a:prstGeom prst="roundRect">
            <a:avLst>
              <a:gd name="adj" fmla="val 3159"/>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sp>
        <p:nvSpPr>
          <p:cNvPr id="9" name="Google Shape;13;p2">
            <a:extLst>
              <a:ext uri="{FF2B5EF4-FFF2-40B4-BE49-F238E27FC236}">
                <a16:creationId xmlns:a16="http://schemas.microsoft.com/office/drawing/2014/main" id="{6723EBD3-0151-044D-9700-236D4208E20F}"/>
              </a:ext>
            </a:extLst>
          </p:cNvPr>
          <p:cNvSpPr txBox="1">
            <a:spLocks noGrp="1"/>
          </p:cNvSpPr>
          <p:nvPr>
            <p:ph type="ctrTitle"/>
          </p:nvPr>
        </p:nvSpPr>
        <p:spPr>
          <a:xfrm>
            <a:off x="273750" y="2902551"/>
            <a:ext cx="8596500" cy="1861249"/>
          </a:xfrm>
          <a:prstGeom prst="rect">
            <a:avLst/>
          </a:prstGeom>
          <a:solidFill>
            <a:schemeClr val="lt1"/>
          </a:solidFill>
        </p:spPr>
        <p:txBody>
          <a:bodyPr spcFirstLastPara="1" wrap="square" lIns="91425" tIns="91425" rIns="91425" bIns="91425" anchor="t" anchorCtr="0"/>
          <a:lstStyle>
            <a:lvl1pPr lvl="0" algn="ctr">
              <a:lnSpc>
                <a:spcPct val="114000"/>
              </a:lnSpc>
              <a:spcBef>
                <a:spcPts val="0"/>
              </a:spcBef>
              <a:spcAft>
                <a:spcPts val="0"/>
              </a:spcAft>
              <a:buClr>
                <a:srgbClr val="073763"/>
              </a:buClr>
              <a:buSzPts val="6000"/>
              <a:buFont typeface="Arial"/>
              <a:buNone/>
              <a:defRPr sz="4800" b="1" i="0">
                <a:ln>
                  <a:solidFill>
                    <a:srgbClr val="06A2E1"/>
                  </a:solidFill>
                </a:ln>
                <a:solidFill>
                  <a:srgbClr val="00A2E0"/>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a:endParaRPr dirty="0"/>
          </a:p>
        </p:txBody>
      </p:sp>
      <p:pic>
        <p:nvPicPr>
          <p:cNvPr id="10" name="图片 9">
            <a:extLst>
              <a:ext uri="{FF2B5EF4-FFF2-40B4-BE49-F238E27FC236}">
                <a16:creationId xmlns:a16="http://schemas.microsoft.com/office/drawing/2014/main" id="{20106554-989B-1843-A4C2-BB1BAA769D8B}"/>
              </a:ext>
            </a:extLst>
          </p:cNvPr>
          <p:cNvPicPr>
            <a:picLocks noChangeAspect="1"/>
          </p:cNvPicPr>
          <p:nvPr userDrawn="1"/>
        </p:nvPicPr>
        <p:blipFill>
          <a:blip r:embed="rId2"/>
          <a:stretch>
            <a:fillRect/>
          </a:stretch>
        </p:blipFill>
        <p:spPr>
          <a:xfrm>
            <a:off x="0" y="-94343"/>
            <a:ext cx="1596691" cy="116840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ncept/Transition" userDrawn="1">
  <p:cSld name="SECTION_HEADER">
    <p:spTree>
      <p:nvGrpSpPr>
        <p:cNvPr id="1" name="Shape 17"/>
        <p:cNvGrpSpPr/>
        <p:nvPr/>
      </p:nvGrpSpPr>
      <p:grpSpPr>
        <a:xfrm>
          <a:off x="0" y="0"/>
          <a:ext cx="0" cy="0"/>
          <a:chOff x="0" y="0"/>
          <a:chExt cx="0" cy="0"/>
        </a:xfrm>
      </p:grpSpPr>
      <p:sp>
        <p:nvSpPr>
          <p:cNvPr id="10" name="矩形 9">
            <a:extLst>
              <a:ext uri="{FF2B5EF4-FFF2-40B4-BE49-F238E27FC236}">
                <a16:creationId xmlns:a16="http://schemas.microsoft.com/office/drawing/2014/main" id="{930E7A35-3173-F84C-A617-53FCF12FB83D}"/>
              </a:ext>
            </a:extLst>
          </p:cNvPr>
          <p:cNvSpPr/>
          <p:nvPr userDrawn="1"/>
        </p:nvSpPr>
        <p:spPr>
          <a:xfrm>
            <a:off x="0" y="0"/>
            <a:ext cx="9194800" cy="5203371"/>
          </a:xfrm>
          <a:prstGeom prst="rect">
            <a:avLst/>
          </a:prstGeom>
          <a:solidFill>
            <a:srgbClr val="1FB9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2" name="图片 11">
            <a:extLst>
              <a:ext uri="{FF2B5EF4-FFF2-40B4-BE49-F238E27FC236}">
                <a16:creationId xmlns:a16="http://schemas.microsoft.com/office/drawing/2014/main" id="{4B3A8264-B1E9-734D-9611-6B863F9E325A}"/>
              </a:ext>
            </a:extLst>
          </p:cNvPr>
          <p:cNvPicPr>
            <a:picLocks noChangeAspect="1"/>
          </p:cNvPicPr>
          <p:nvPr userDrawn="1"/>
        </p:nvPicPr>
        <p:blipFill>
          <a:blip r:embed="rId2"/>
          <a:stretch>
            <a:fillRect/>
          </a:stretch>
        </p:blipFill>
        <p:spPr>
          <a:xfrm>
            <a:off x="0" y="-94343"/>
            <a:ext cx="1596691" cy="1168402"/>
          </a:xfrm>
          <a:prstGeom prst="rect">
            <a:avLst/>
          </a:prstGeom>
        </p:spPr>
      </p:pic>
      <p:sp>
        <p:nvSpPr>
          <p:cNvPr id="13" name="Google Shape;19;p3">
            <a:extLst>
              <a:ext uri="{FF2B5EF4-FFF2-40B4-BE49-F238E27FC236}">
                <a16:creationId xmlns:a16="http://schemas.microsoft.com/office/drawing/2014/main" id="{8DF0D679-3274-F54F-8C19-8910DD4DEBD5}"/>
              </a:ext>
            </a:extLst>
          </p:cNvPr>
          <p:cNvSpPr/>
          <p:nvPr userDrawn="1"/>
        </p:nvSpPr>
        <p:spPr>
          <a:xfrm rot="-5400000">
            <a:off x="2476883" y="-213600"/>
            <a:ext cx="1792800" cy="4686900"/>
          </a:xfrm>
          <a:prstGeom prst="wedgeRoundRectCallout">
            <a:avLst>
              <a:gd name="adj1" fmla="val -21701"/>
              <a:gd name="adj2" fmla="val 56492"/>
              <a:gd name="adj3" fmla="val 16667"/>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grpSp>
        <p:nvGrpSpPr>
          <p:cNvPr id="14" name="Google Shape;20;p3">
            <a:extLst>
              <a:ext uri="{FF2B5EF4-FFF2-40B4-BE49-F238E27FC236}">
                <a16:creationId xmlns:a16="http://schemas.microsoft.com/office/drawing/2014/main" id="{9DB00F99-F81D-7747-AC5C-625ED11F1DE2}"/>
              </a:ext>
            </a:extLst>
          </p:cNvPr>
          <p:cNvGrpSpPr/>
          <p:nvPr userDrawn="1"/>
        </p:nvGrpSpPr>
        <p:grpSpPr>
          <a:xfrm>
            <a:off x="5908014" y="1570074"/>
            <a:ext cx="2322269" cy="3152774"/>
            <a:chOff x="5685708" y="1570533"/>
            <a:chExt cx="1861389" cy="2527071"/>
          </a:xfrm>
        </p:grpSpPr>
        <p:sp>
          <p:nvSpPr>
            <p:cNvPr id="15" name="Google Shape;21;p3">
              <a:extLst>
                <a:ext uri="{FF2B5EF4-FFF2-40B4-BE49-F238E27FC236}">
                  <a16:creationId xmlns:a16="http://schemas.microsoft.com/office/drawing/2014/main" id="{C63DA64D-5B1B-E140-A86B-2B70F5A20CAB}"/>
                </a:ext>
              </a:extLst>
            </p:cNvPr>
            <p:cNvSpPr/>
            <p:nvPr/>
          </p:nvSpPr>
          <p:spPr>
            <a:xfrm>
              <a:off x="5828025" y="3877404"/>
              <a:ext cx="1680300" cy="220200"/>
            </a:xfrm>
            <a:prstGeom prst="ellipse">
              <a:avLst/>
            </a:prstGeom>
            <a:solidFill>
              <a:srgbClr val="000000">
                <a:alpha val="1765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pic>
          <p:nvPicPr>
            <p:cNvPr id="16" name="Google Shape;22;p3">
              <a:extLst>
                <a:ext uri="{FF2B5EF4-FFF2-40B4-BE49-F238E27FC236}">
                  <a16:creationId xmlns:a16="http://schemas.microsoft.com/office/drawing/2014/main" id="{F450F1AA-7013-8641-B763-F62676359AA2}"/>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flipH="1">
              <a:off x="5685708" y="1570533"/>
              <a:ext cx="1861389" cy="2417031"/>
            </a:xfrm>
            <a:prstGeom prst="rect">
              <a:avLst/>
            </a:prstGeom>
            <a:noFill/>
            <a:ln>
              <a:noFill/>
            </a:ln>
          </p:spPr>
        </p:pic>
      </p:grpSp>
      <p:sp>
        <p:nvSpPr>
          <p:cNvPr id="17" name="Google Shape;23;p3">
            <a:extLst>
              <a:ext uri="{FF2B5EF4-FFF2-40B4-BE49-F238E27FC236}">
                <a16:creationId xmlns:a16="http://schemas.microsoft.com/office/drawing/2014/main" id="{E5141CB4-A786-1B4E-9F4B-057AA439117B}"/>
              </a:ext>
            </a:extLst>
          </p:cNvPr>
          <p:cNvSpPr txBox="1">
            <a:spLocks noGrp="1"/>
          </p:cNvSpPr>
          <p:nvPr>
            <p:ph type="title"/>
          </p:nvPr>
        </p:nvSpPr>
        <p:spPr>
          <a:xfrm>
            <a:off x="1029833" y="1221200"/>
            <a:ext cx="4686900" cy="1792800"/>
          </a:xfrm>
          <a:prstGeom prst="rect">
            <a:avLst/>
          </a:prstGeom>
        </p:spPr>
        <p:txBody>
          <a:bodyPr spcFirstLastPara="1" wrap="square" lIns="91425" tIns="91425" rIns="91425" bIns="91425" anchor="ctr" anchorCtr="0"/>
          <a:lstStyle>
            <a:lvl1pPr lvl="0" algn="ctr">
              <a:spcBef>
                <a:spcPts val="0"/>
              </a:spcBef>
              <a:spcAft>
                <a:spcPts val="0"/>
              </a:spcAft>
              <a:buSzPts val="4800"/>
              <a:buFont typeface="Arial"/>
              <a:buNone/>
              <a:defRPr sz="7200" b="1" i="0">
                <a:solidFill>
                  <a:srgbClr val="00D6FF"/>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algn="ctr">
              <a:spcBef>
                <a:spcPts val="0"/>
              </a:spcBef>
              <a:spcAft>
                <a:spcPts val="0"/>
              </a:spcAft>
              <a:buSzPts val="3600"/>
              <a:buNone/>
              <a:defRPr/>
            </a:lvl2pPr>
            <a:lvl3pPr lvl="2" algn="ctr">
              <a:spcBef>
                <a:spcPts val="0"/>
              </a:spcBef>
              <a:spcAft>
                <a:spcPts val="0"/>
              </a:spcAft>
              <a:buSzPts val="3600"/>
              <a:buNone/>
              <a:defRPr/>
            </a:lvl3pPr>
            <a:lvl4pPr lvl="3" algn="ctr">
              <a:spcBef>
                <a:spcPts val="0"/>
              </a:spcBef>
              <a:spcAft>
                <a:spcPts val="0"/>
              </a:spcAft>
              <a:buSzPts val="3600"/>
              <a:buNone/>
              <a:defRPr/>
            </a:lvl4pPr>
            <a:lvl5pPr lvl="4" algn="ctr">
              <a:spcBef>
                <a:spcPts val="0"/>
              </a:spcBef>
              <a:spcAft>
                <a:spcPts val="0"/>
              </a:spcAft>
              <a:buSzPts val="3600"/>
              <a:buNone/>
              <a:defRPr/>
            </a:lvl5pPr>
            <a:lvl6pPr lvl="5" algn="ctr">
              <a:spcBef>
                <a:spcPts val="0"/>
              </a:spcBef>
              <a:spcAft>
                <a:spcPts val="0"/>
              </a:spcAft>
              <a:buSzPts val="3600"/>
              <a:buNone/>
              <a:defRPr/>
            </a:lvl6pPr>
            <a:lvl7pPr lvl="6" algn="ctr">
              <a:spcBef>
                <a:spcPts val="0"/>
              </a:spcBef>
              <a:spcAft>
                <a:spcPts val="0"/>
              </a:spcAft>
              <a:buSzPts val="3600"/>
              <a:buNone/>
              <a:defRPr/>
            </a:lvl7pPr>
            <a:lvl8pPr lvl="7" algn="ctr">
              <a:spcBef>
                <a:spcPts val="0"/>
              </a:spcBef>
              <a:spcAft>
                <a:spcPts val="0"/>
              </a:spcAft>
              <a:buSzPts val="3600"/>
              <a:buNone/>
              <a:defRPr/>
            </a:lvl8pPr>
            <a:lvl9pPr lvl="8" algn="ctr">
              <a:spcBef>
                <a:spcPts val="0"/>
              </a:spcBef>
              <a:spcAft>
                <a:spcPts val="0"/>
              </a:spcAft>
              <a:buSzPts val="3600"/>
              <a:buNone/>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userDrawn="1">
  <p:cSld name="TITLE_AND_BODY">
    <p:spTree>
      <p:nvGrpSpPr>
        <p:cNvPr id="1" name="Shape 27"/>
        <p:cNvGrpSpPr/>
        <p:nvPr/>
      </p:nvGrpSpPr>
      <p:grpSpPr>
        <a:xfrm>
          <a:off x="0" y="0"/>
          <a:ext cx="0" cy="0"/>
          <a:chOff x="0" y="0"/>
          <a:chExt cx="0" cy="0"/>
        </a:xfrm>
      </p:grpSpPr>
      <p:pic>
        <p:nvPicPr>
          <p:cNvPr id="9" name="图片 8">
            <a:extLst>
              <a:ext uri="{FF2B5EF4-FFF2-40B4-BE49-F238E27FC236}">
                <a16:creationId xmlns:a16="http://schemas.microsoft.com/office/drawing/2014/main" id="{2331DBC1-C697-0F41-86BD-E56217E75BA4}"/>
              </a:ext>
            </a:extLst>
          </p:cNvPr>
          <p:cNvPicPr>
            <a:picLocks noChangeAspect="1"/>
          </p:cNvPicPr>
          <p:nvPr userDrawn="1"/>
        </p:nvPicPr>
        <p:blipFill>
          <a:blip r:embed="rId2"/>
          <a:stretch>
            <a:fillRect/>
          </a:stretch>
        </p:blipFill>
        <p:spPr>
          <a:xfrm>
            <a:off x="3292" y="0"/>
            <a:ext cx="9137416" cy="5143500"/>
          </a:xfrm>
          <a:prstGeom prst="rect">
            <a:avLst/>
          </a:prstGeom>
        </p:spPr>
      </p:pic>
      <p:sp>
        <p:nvSpPr>
          <p:cNvPr id="10" name="Google Shape;31;p4">
            <a:extLst>
              <a:ext uri="{FF2B5EF4-FFF2-40B4-BE49-F238E27FC236}">
                <a16:creationId xmlns:a16="http://schemas.microsoft.com/office/drawing/2014/main" id="{EB6DB51E-96E9-AF42-BBEF-C69AA0DA3DD3}"/>
              </a:ext>
            </a:extLst>
          </p:cNvPr>
          <p:cNvSpPr txBox="1">
            <a:spLocks noGrp="1"/>
          </p:cNvSpPr>
          <p:nvPr>
            <p:ph type="body" idx="1"/>
          </p:nvPr>
        </p:nvSpPr>
        <p:spPr>
          <a:xfrm>
            <a:off x="311700" y="1814285"/>
            <a:ext cx="8520600" cy="2754739"/>
          </a:xfrm>
          <a:prstGeom prst="rect">
            <a:avLst/>
          </a:prstGeom>
        </p:spPr>
        <p:txBody>
          <a:bodyPr spcFirstLastPara="1" wrap="square" lIns="91425" tIns="91425" rIns="91425" bIns="91425" anchor="t" anchorCtr="0"/>
          <a:lstStyle>
            <a:lvl1pPr marL="457200" lvl="0" indent="-381000">
              <a:spcBef>
                <a:spcPts val="0"/>
              </a:spcBef>
              <a:spcAft>
                <a:spcPts val="800"/>
              </a:spcAft>
              <a:buClr>
                <a:srgbClr val="000000"/>
              </a:buClr>
              <a:buSzPts val="2400"/>
              <a:buFont typeface="Arial"/>
              <a:buChar char="●"/>
              <a:defRPr sz="3600" b="0" i="0">
                <a:solidFill>
                  <a:schemeClr val="tx1"/>
                </a:solidFill>
                <a:latin typeface="Arial" panose="020B0604020202020204" pitchFamily="34" charset="0"/>
                <a:ea typeface="Yuanti SC" panose="02010600040101010101" pitchFamily="2" charset="-122"/>
                <a:cs typeface="Arial"/>
                <a:sym typeface="Arial"/>
              </a:defRPr>
            </a:lvl1pPr>
            <a:lvl2pPr marL="914400" lvl="1" indent="-342900">
              <a:spcBef>
                <a:spcPts val="1600"/>
              </a:spcBef>
              <a:spcAft>
                <a:spcPts val="0"/>
              </a:spcAft>
              <a:buClr>
                <a:srgbClr val="000000"/>
              </a:buClr>
              <a:buSzPts val="1800"/>
              <a:buFont typeface="Arial"/>
              <a:buChar char="○"/>
              <a:defRPr sz="1800">
                <a:solidFill>
                  <a:srgbClr val="000000"/>
                </a:solidFill>
                <a:latin typeface="Arial"/>
                <a:ea typeface="Arial"/>
                <a:cs typeface="Arial"/>
                <a:sym typeface="Arial"/>
              </a:defRPr>
            </a:lvl2pPr>
            <a:lvl3pPr marL="1371600" lvl="2"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3pPr>
            <a:lvl4pPr marL="1828800" lvl="3"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4pPr>
            <a:lvl5pPr marL="2286000" lvl="4"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5pPr>
            <a:lvl6pPr marL="2743200" lvl="5"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6pPr>
            <a:lvl7pPr marL="3200400" lvl="6"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7pPr>
            <a:lvl8pPr marL="3657600" lvl="7"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8pPr>
            <a:lvl9pPr marL="4114800" lvl="8" indent="-330200">
              <a:spcBef>
                <a:spcPts val="1600"/>
              </a:spcBef>
              <a:spcAft>
                <a:spcPts val="1600"/>
              </a:spcAft>
              <a:buClr>
                <a:srgbClr val="000000"/>
              </a:buClr>
              <a:buSzPts val="1600"/>
              <a:buFont typeface="Arial"/>
              <a:buChar char="■"/>
              <a:defRPr sz="1600">
                <a:solidFill>
                  <a:srgbClr val="000000"/>
                </a:solidFill>
                <a:latin typeface="Arial"/>
                <a:ea typeface="Arial"/>
                <a:cs typeface="Arial"/>
                <a:sym typeface="Arial"/>
              </a:defRPr>
            </a:lvl9pPr>
          </a:lstStyle>
          <a:p>
            <a:endParaRPr dirty="0"/>
          </a:p>
        </p:txBody>
      </p:sp>
      <p:pic>
        <p:nvPicPr>
          <p:cNvPr id="11" name="图片 10">
            <a:extLst>
              <a:ext uri="{FF2B5EF4-FFF2-40B4-BE49-F238E27FC236}">
                <a16:creationId xmlns:a16="http://schemas.microsoft.com/office/drawing/2014/main" id="{59D500D3-8E55-9D43-9706-727959054E9F}"/>
              </a:ext>
            </a:extLst>
          </p:cNvPr>
          <p:cNvPicPr>
            <a:picLocks noChangeAspect="1"/>
          </p:cNvPicPr>
          <p:nvPr userDrawn="1"/>
        </p:nvPicPr>
        <p:blipFill>
          <a:blip r:embed="rId3"/>
          <a:stretch>
            <a:fillRect/>
          </a:stretch>
        </p:blipFill>
        <p:spPr>
          <a:xfrm>
            <a:off x="3843843" y="136996"/>
            <a:ext cx="1470827" cy="230337"/>
          </a:xfrm>
          <a:prstGeom prst="rect">
            <a:avLst/>
          </a:prstGeom>
        </p:spPr>
      </p:pic>
      <p:sp>
        <p:nvSpPr>
          <p:cNvPr id="12" name="Google Shape;37;p5">
            <a:extLst>
              <a:ext uri="{FF2B5EF4-FFF2-40B4-BE49-F238E27FC236}">
                <a16:creationId xmlns:a16="http://schemas.microsoft.com/office/drawing/2014/main" id="{852867B1-B288-A54B-BA30-CE00DF7CBEDE}"/>
              </a:ext>
            </a:extLst>
          </p:cNvPr>
          <p:cNvSpPr txBox="1">
            <a:spLocks noGrp="1"/>
          </p:cNvSpPr>
          <p:nvPr>
            <p:ph type="title"/>
          </p:nvPr>
        </p:nvSpPr>
        <p:spPr>
          <a:xfrm>
            <a:off x="130800" y="688686"/>
            <a:ext cx="8882400" cy="821400"/>
          </a:xfrm>
          <a:prstGeom prst="rect">
            <a:avLst/>
          </a:prstGeom>
        </p:spPr>
        <p:txBody>
          <a:bodyPr spcFirstLastPara="1" wrap="square" lIns="91425" tIns="91425" rIns="91425" bIns="91425" anchor="b" anchorCtr="0"/>
          <a:lstStyle>
            <a:lvl1pPr lvl="0" algn="ctr" rtl="0">
              <a:spcBef>
                <a:spcPts val="0"/>
              </a:spcBef>
              <a:spcAft>
                <a:spcPts val="0"/>
              </a:spcAft>
              <a:buClr>
                <a:srgbClr val="073763"/>
              </a:buClr>
              <a:buSzPts val="4800"/>
              <a:buFont typeface="Arial"/>
              <a:buNone/>
              <a:defRPr sz="4800" b="1" i="0">
                <a:solidFill>
                  <a:srgbClr val="1FB7EE"/>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reserve="1" userDrawn="1">
  <p:cSld name="1_Section title and description">
    <p:spTree>
      <p:nvGrpSpPr>
        <p:cNvPr id="1" name="Shape 60"/>
        <p:cNvGrpSpPr/>
        <p:nvPr/>
      </p:nvGrpSpPr>
      <p:grpSpPr>
        <a:xfrm>
          <a:off x="0" y="0"/>
          <a:ext cx="0" cy="0"/>
          <a:chOff x="0" y="0"/>
          <a:chExt cx="0" cy="0"/>
        </a:xfrm>
      </p:grpSpPr>
      <p:sp>
        <p:nvSpPr>
          <p:cNvPr id="8" name="Google Shape;61;p9">
            <a:extLst>
              <a:ext uri="{FF2B5EF4-FFF2-40B4-BE49-F238E27FC236}">
                <a16:creationId xmlns:a16="http://schemas.microsoft.com/office/drawing/2014/main" id="{B2938FCE-24E5-F94C-9E8E-43984345175A}"/>
              </a:ext>
            </a:extLst>
          </p:cNvPr>
          <p:cNvSpPr/>
          <p:nvPr userDrawn="1"/>
        </p:nvSpPr>
        <p:spPr>
          <a:xfrm>
            <a:off x="0" y="0"/>
            <a:ext cx="4572000" cy="5143500"/>
          </a:xfrm>
          <a:prstGeom prst="rect">
            <a:avLst/>
          </a:prstGeom>
          <a:solidFill>
            <a:srgbClr val="1FB9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0" i="0" dirty="0">
              <a:latin typeface="Arial" panose="020B0604020202020204" pitchFamily="34" charset="0"/>
              <a:ea typeface="Yuanti SC" panose="02010600040101010101" pitchFamily="2" charset="-122"/>
            </a:endParaRPr>
          </a:p>
        </p:txBody>
      </p:sp>
      <p:sp>
        <p:nvSpPr>
          <p:cNvPr id="9" name="Google Shape;63;p9">
            <a:extLst>
              <a:ext uri="{FF2B5EF4-FFF2-40B4-BE49-F238E27FC236}">
                <a16:creationId xmlns:a16="http://schemas.microsoft.com/office/drawing/2014/main" id="{45B8ED9B-E76E-164D-ACD3-E95E59A12F9E}"/>
              </a:ext>
            </a:extLst>
          </p:cNvPr>
          <p:cNvSpPr txBox="1">
            <a:spLocks noGrp="1"/>
          </p:cNvSpPr>
          <p:nvPr>
            <p:ph type="subTitle" idx="1"/>
          </p:nvPr>
        </p:nvSpPr>
        <p:spPr>
          <a:xfrm>
            <a:off x="4738097" y="27268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400"/>
              <a:buFont typeface="Arial"/>
              <a:buNone/>
              <a:defRPr sz="3000" b="0" i="0">
                <a:solidFill>
                  <a:schemeClr val="tx1"/>
                </a:solidFill>
                <a:latin typeface="Arial" panose="020B0604020202020204" pitchFamily="34" charset="0"/>
                <a:ea typeface="Yuanti SC" panose="02010600040101010101" pitchFamily="2" charset="-122"/>
                <a:cs typeface="Arial"/>
                <a:sym typeface="Arial"/>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dirty="0"/>
          </a:p>
        </p:txBody>
      </p:sp>
      <p:sp>
        <p:nvSpPr>
          <p:cNvPr id="10" name="Google Shape;64;p9">
            <a:extLst>
              <a:ext uri="{FF2B5EF4-FFF2-40B4-BE49-F238E27FC236}">
                <a16:creationId xmlns:a16="http://schemas.microsoft.com/office/drawing/2014/main" id="{F2EFA366-12F8-C74B-937F-10E1F65E572C}"/>
              </a:ext>
            </a:extLst>
          </p:cNvPr>
          <p:cNvSpPr txBox="1">
            <a:spLocks noGrp="1"/>
          </p:cNvSpPr>
          <p:nvPr>
            <p:ph type="body" idx="2"/>
          </p:nvPr>
        </p:nvSpPr>
        <p:spPr>
          <a:xfrm>
            <a:off x="367507" y="978200"/>
            <a:ext cx="3837000" cy="3695100"/>
          </a:xfrm>
          <a:prstGeom prst="rect">
            <a:avLst/>
          </a:prstGeom>
        </p:spPr>
        <p:txBody>
          <a:bodyPr spcFirstLastPara="1" wrap="square" lIns="91425" tIns="91425" rIns="91425" bIns="91425" anchor="t" anchorCtr="0"/>
          <a:lstStyle>
            <a:lvl1pPr marL="457200" lvl="0" indent="-381000">
              <a:spcBef>
                <a:spcPts val="0"/>
              </a:spcBef>
              <a:spcAft>
                <a:spcPts val="0"/>
              </a:spcAft>
              <a:buClr>
                <a:schemeClr val="lt1"/>
              </a:buClr>
              <a:buSzPts val="2400"/>
              <a:buFont typeface="Arial"/>
              <a:buChar char="●"/>
              <a:defRPr sz="3600" b="0" i="0">
                <a:solidFill>
                  <a:schemeClr val="bg1"/>
                </a:solidFill>
                <a:latin typeface="Arial" panose="020B0604020202020204" pitchFamily="34" charset="0"/>
                <a:ea typeface="Yuanti SC" panose="02010600040101010101" pitchFamily="2" charset="-122"/>
                <a:cs typeface="Arial"/>
                <a:sym typeface="Arial"/>
              </a:defRPr>
            </a:lvl1pPr>
            <a:lvl2pPr marL="914400" lvl="1" indent="-342900">
              <a:spcBef>
                <a:spcPts val="1600"/>
              </a:spcBef>
              <a:spcAft>
                <a:spcPts val="0"/>
              </a:spcAft>
              <a:buClr>
                <a:schemeClr val="lt1"/>
              </a:buClr>
              <a:buSzPts val="1800"/>
              <a:buFont typeface="Arial"/>
              <a:buChar char="○"/>
              <a:defRPr>
                <a:solidFill>
                  <a:schemeClr val="lt1"/>
                </a:solidFill>
                <a:latin typeface="Arial"/>
                <a:ea typeface="Arial"/>
                <a:cs typeface="Arial"/>
                <a:sym typeface="Arial"/>
              </a:defRPr>
            </a:lvl2pPr>
            <a:lvl3pPr marL="1371600" lvl="2"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3pPr>
            <a:lvl4pPr marL="1828800" lvl="3"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4pPr>
            <a:lvl5pPr marL="2286000" lvl="4"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5pPr>
            <a:lvl6pPr marL="2743200" lvl="5"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6pPr>
            <a:lvl7pPr marL="3200400" lvl="6"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7pPr>
            <a:lvl8pPr marL="3657600" lvl="7"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8pPr>
            <a:lvl9pPr marL="4114800" lvl="8" indent="-317500">
              <a:spcBef>
                <a:spcPts val="1600"/>
              </a:spcBef>
              <a:spcAft>
                <a:spcPts val="1600"/>
              </a:spcAft>
              <a:buClr>
                <a:schemeClr val="lt1"/>
              </a:buClr>
              <a:buSzPts val="1400"/>
              <a:buFont typeface="Arial"/>
              <a:buChar char="■"/>
              <a:defRPr>
                <a:solidFill>
                  <a:schemeClr val="lt1"/>
                </a:solidFill>
                <a:latin typeface="Arial"/>
                <a:ea typeface="Arial"/>
                <a:cs typeface="Arial"/>
                <a:sym typeface="Arial"/>
              </a:defRPr>
            </a:lvl9pPr>
          </a:lstStyle>
          <a:p>
            <a:endParaRPr dirty="0"/>
          </a:p>
        </p:txBody>
      </p:sp>
      <p:pic>
        <p:nvPicPr>
          <p:cNvPr id="11" name="图片 10">
            <a:extLst>
              <a:ext uri="{FF2B5EF4-FFF2-40B4-BE49-F238E27FC236}">
                <a16:creationId xmlns:a16="http://schemas.microsoft.com/office/drawing/2014/main" id="{AA6C2CD1-7F98-8042-A9A9-D1F6449CBD30}"/>
              </a:ext>
            </a:extLst>
          </p:cNvPr>
          <p:cNvPicPr>
            <a:picLocks noChangeAspect="1"/>
          </p:cNvPicPr>
          <p:nvPr userDrawn="1"/>
        </p:nvPicPr>
        <p:blipFill>
          <a:blip r:embed="rId2"/>
          <a:stretch>
            <a:fillRect/>
          </a:stretch>
        </p:blipFill>
        <p:spPr>
          <a:xfrm>
            <a:off x="0" y="-94343"/>
            <a:ext cx="1596691" cy="1168402"/>
          </a:xfrm>
          <a:prstGeom prst="rect">
            <a:avLst/>
          </a:prstGeom>
        </p:spPr>
      </p:pic>
      <p:sp>
        <p:nvSpPr>
          <p:cNvPr id="12" name="Google Shape;37;p5">
            <a:extLst>
              <a:ext uri="{FF2B5EF4-FFF2-40B4-BE49-F238E27FC236}">
                <a16:creationId xmlns:a16="http://schemas.microsoft.com/office/drawing/2014/main" id="{BD77D4C4-B2BC-8249-A1F4-FB828E5902B0}"/>
              </a:ext>
            </a:extLst>
          </p:cNvPr>
          <p:cNvSpPr txBox="1">
            <a:spLocks noGrp="1"/>
          </p:cNvSpPr>
          <p:nvPr>
            <p:ph type="title"/>
          </p:nvPr>
        </p:nvSpPr>
        <p:spPr>
          <a:xfrm>
            <a:off x="4738096" y="688685"/>
            <a:ext cx="4045201" cy="1580381"/>
          </a:xfrm>
          <a:prstGeom prst="rect">
            <a:avLst/>
          </a:prstGeom>
        </p:spPr>
        <p:txBody>
          <a:bodyPr spcFirstLastPara="1" wrap="square" lIns="91425" tIns="91425" rIns="91425" bIns="91425" anchor="b" anchorCtr="0"/>
          <a:lstStyle>
            <a:lvl1pPr lvl="0" algn="ctr" rtl="0">
              <a:spcBef>
                <a:spcPts val="0"/>
              </a:spcBef>
              <a:spcAft>
                <a:spcPts val="0"/>
              </a:spcAft>
              <a:buClr>
                <a:srgbClr val="073763"/>
              </a:buClr>
              <a:buSzPts val="4800"/>
              <a:buFont typeface="Arial"/>
              <a:buNone/>
              <a:defRPr sz="4800" b="1" i="0">
                <a:solidFill>
                  <a:srgbClr val="1FB7EE"/>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dirty="0"/>
          </a:p>
        </p:txBody>
      </p:sp>
    </p:spTree>
    <p:extLst>
      <p:ext uri="{BB962C8B-B14F-4D97-AF65-F5344CB8AC3E}">
        <p14:creationId xmlns:p14="http://schemas.microsoft.com/office/powerpoint/2010/main" val="14506219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tropic">
    <p:bg>
      <p:bgPr>
        <a:solidFill>
          <a:schemeClr val="lt1"/>
        </a:solidFill>
        <a:effectLst/>
      </p:bgPr>
    </p:bg>
    <p:spTree>
      <p:nvGrpSpPr>
        <p:cNvPr id="1" name="Shape 5"/>
        <p:cNvGrpSpPr/>
        <p:nvPr/>
      </p:nvGrpSpPr>
      <p:grpSpPr>
        <a:xfrm>
          <a:off x="0" y="0"/>
          <a:ext cx="0" cy="0"/>
          <a:chOff x="0" y="0"/>
          <a:chExt cx="0" cy="0"/>
        </a:xfrm>
      </p:grpSpPr>
      <p:sp>
        <p:nvSpPr>
          <p:cNvPr id="6" name="Google Shape;6;p1"/>
          <p:cNvSpPr/>
          <p:nvPr/>
        </p:nvSpPr>
        <p:spPr>
          <a:xfrm>
            <a:off x="130800" y="128575"/>
            <a:ext cx="8882400" cy="4676700"/>
          </a:xfrm>
          <a:prstGeom prst="roundRect">
            <a:avLst>
              <a:gd name="adj" fmla="val 3159"/>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Calibri"/>
              <a:ea typeface="Calibri"/>
              <a:cs typeface="Calibri"/>
              <a:sym typeface="Calibri"/>
            </a:endParaRPr>
          </a:p>
        </p:txBody>
      </p:sp>
      <p:sp>
        <p:nvSpPr>
          <p:cNvPr id="7" name="Google Shape;7;p1"/>
          <p:cNvSpPr txBox="1">
            <a:spLocks noGrp="1"/>
          </p:cNvSpPr>
          <p:nvPr>
            <p:ph type="title"/>
          </p:nvPr>
        </p:nvSpPr>
        <p:spPr>
          <a:xfrm>
            <a:off x="311700" y="445025"/>
            <a:ext cx="8520600" cy="707400"/>
          </a:xfrm>
          <a:prstGeom prst="rect">
            <a:avLst/>
          </a:prstGeom>
          <a:noFill/>
          <a:ln>
            <a:noFill/>
          </a:ln>
        </p:spPr>
        <p:txBody>
          <a:bodyPr spcFirstLastPara="1" wrap="square" lIns="91425" tIns="91425" rIns="91425" bIns="91425" anchor="b" anchorCtr="0"/>
          <a:lstStyle>
            <a:lvl1pPr lvl="0" algn="ctr">
              <a:spcBef>
                <a:spcPts val="0"/>
              </a:spcBef>
              <a:spcAft>
                <a:spcPts val="0"/>
              </a:spcAft>
              <a:buClr>
                <a:srgbClr val="073763"/>
              </a:buClr>
              <a:buSzPts val="4800"/>
              <a:buNone/>
              <a:defRPr sz="4800" b="1">
                <a:solidFill>
                  <a:srgbClr val="073763"/>
                </a:solidFill>
              </a:defRPr>
            </a:lvl1pPr>
            <a:lvl2pPr lvl="1">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2pPr>
            <a:lvl3pPr lvl="2">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3pPr>
            <a:lvl4pPr lvl="3">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4pPr>
            <a:lvl5pPr lvl="4">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5pPr>
            <a:lvl6pPr lvl="5">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6pPr>
            <a:lvl7pPr lvl="6">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7pPr>
            <a:lvl8pPr lvl="7">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8pPr>
            <a:lvl9pPr lvl="8">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9pPr>
          </a:lstStyle>
          <a:p>
            <a:endParaRPr dirty="0"/>
          </a:p>
        </p:txBody>
      </p:sp>
      <p:sp>
        <p:nvSpPr>
          <p:cNvPr id="8" name="Google Shape;8;p1"/>
          <p:cNvSpPr txBox="1">
            <a:spLocks noGrp="1"/>
          </p:cNvSpPr>
          <p:nvPr>
            <p:ph type="body" idx="1"/>
          </p:nvPr>
        </p:nvSpPr>
        <p:spPr>
          <a:xfrm>
            <a:off x="311700" y="1266325"/>
            <a:ext cx="8520600" cy="3302700"/>
          </a:xfrm>
          <a:prstGeom prst="rect">
            <a:avLst/>
          </a:prstGeom>
          <a:noFill/>
          <a:ln>
            <a:noFill/>
          </a:ln>
        </p:spPr>
        <p:txBody>
          <a:bodyPr spcFirstLastPara="1" wrap="square" lIns="91425" tIns="91425" rIns="91425" bIns="91425" anchor="t" anchorCtr="0"/>
          <a:lstStyle>
            <a:lvl1pPr marL="457200" lvl="0" indent="-381000">
              <a:lnSpc>
                <a:spcPct val="115000"/>
              </a:lnSpc>
              <a:spcBef>
                <a:spcPts val="0"/>
              </a:spcBef>
              <a:spcAft>
                <a:spcPts val="0"/>
              </a:spcAft>
              <a:buClr>
                <a:schemeClr val="dk2"/>
              </a:buClr>
              <a:buSzPts val="2400"/>
              <a:buChar char="●"/>
              <a:defRPr sz="2400">
                <a:solidFill>
                  <a:schemeClr val="dk2"/>
                </a:solidFill>
              </a:defRPr>
            </a:lvl1pPr>
            <a:lvl2pPr marL="914400" lvl="1" indent="-342900">
              <a:lnSpc>
                <a:spcPct val="115000"/>
              </a:lnSpc>
              <a:spcBef>
                <a:spcPts val="1600"/>
              </a:spcBef>
              <a:spcAft>
                <a:spcPts val="0"/>
              </a:spcAft>
              <a:buClr>
                <a:schemeClr val="dk2"/>
              </a:buClr>
              <a:buSzPts val="1800"/>
              <a:buChar char="○"/>
              <a:defRPr sz="1800">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9" name="Google Shape;9;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t" anchorCtr="0">
            <a:no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8"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2B6A6C"/>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600" b="0" i="0" u="none" strike="noStrike" cap="none">
          <a:solidFill>
            <a:schemeClr val="tx1"/>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42.png"/><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AAF59920-8489-41F1-A3DD-D85E91969CE9}"/>
              </a:ext>
            </a:extLst>
          </p:cNvPr>
          <p:cNvSpPr>
            <a:spLocks noGrp="1"/>
          </p:cNvSpPr>
          <p:nvPr>
            <p:ph type="ctrTitle"/>
          </p:nvPr>
        </p:nvSpPr>
        <p:spPr>
          <a:xfrm>
            <a:off x="273750" y="2902551"/>
            <a:ext cx="8596500" cy="1861249"/>
          </a:xfrm>
        </p:spPr>
        <p:txBody>
          <a:bodyPr/>
          <a:lstStyle/>
          <a:p>
            <a:r>
              <a:rPr lang="en-US" altLang="zh-CN" dirty="0"/>
              <a:t>The Time Machine</a:t>
            </a:r>
            <a:br>
              <a:rPr lang="en-US" altLang="zh-CN" dirty="0"/>
            </a:br>
            <a:r>
              <a:rPr lang="en-US" altLang="zh-CN" dirty="0"/>
              <a:t>Lesson 13</a:t>
            </a:r>
            <a:endParaRPr lang="zh-CN" altLang="en-US" dirty="0"/>
          </a:p>
        </p:txBody>
      </p:sp>
      <p:pic>
        <p:nvPicPr>
          <p:cNvPr id="4" name="图片 3">
            <a:extLst>
              <a:ext uri="{FF2B5EF4-FFF2-40B4-BE49-F238E27FC236}">
                <a16:creationId xmlns:a16="http://schemas.microsoft.com/office/drawing/2014/main" id="{CD89D164-FC94-4040-A9DA-115FF0F9F2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3780" y="110838"/>
            <a:ext cx="2696441" cy="2696441"/>
          </a:xfrm>
          <a:prstGeom prst="rect">
            <a:avLst/>
          </a:prstGeom>
        </p:spPr>
      </p:pic>
    </p:spTree>
    <p:extLst>
      <p:ext uri="{BB962C8B-B14F-4D97-AF65-F5344CB8AC3E}">
        <p14:creationId xmlns:p14="http://schemas.microsoft.com/office/powerpoint/2010/main" val="2128825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112;p18">
            <a:extLst>
              <a:ext uri="{FF2B5EF4-FFF2-40B4-BE49-F238E27FC236}">
                <a16:creationId xmlns:a16="http://schemas.microsoft.com/office/drawing/2014/main" id="{2B94568D-366E-46F2-A306-88E966FDB266}"/>
              </a:ext>
            </a:extLst>
          </p:cNvPr>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988414" y="389691"/>
            <a:ext cx="7167172" cy="4519809"/>
          </a:xfrm>
          <a:prstGeom prst="rect">
            <a:avLst/>
          </a:prstGeom>
          <a:noFill/>
          <a:ln>
            <a:noFill/>
          </a:ln>
          <a:effectLst>
            <a:softEdge rad="317500"/>
          </a:effectLst>
        </p:spPr>
      </p:pic>
    </p:spTree>
    <p:extLst>
      <p:ext uri="{BB962C8B-B14F-4D97-AF65-F5344CB8AC3E}">
        <p14:creationId xmlns:p14="http://schemas.microsoft.com/office/powerpoint/2010/main" val="9220902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102;p16">
            <a:extLst>
              <a:ext uri="{FF2B5EF4-FFF2-40B4-BE49-F238E27FC236}">
                <a16:creationId xmlns:a16="http://schemas.microsoft.com/office/drawing/2014/main" id="{C57CE05D-12E0-44FE-96D5-5037AFAB4DE2}"/>
              </a:ext>
            </a:extLst>
          </p:cNvPr>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45957" y="935687"/>
            <a:ext cx="9052086" cy="3272126"/>
          </a:xfrm>
          <a:prstGeom prst="rect">
            <a:avLst/>
          </a:prstGeom>
          <a:noFill/>
          <a:ln>
            <a:noFill/>
          </a:ln>
          <a:effectLst>
            <a:softEdge rad="317500"/>
          </a:effectLst>
        </p:spPr>
      </p:pic>
    </p:spTree>
    <p:extLst>
      <p:ext uri="{BB962C8B-B14F-4D97-AF65-F5344CB8AC3E}">
        <p14:creationId xmlns:p14="http://schemas.microsoft.com/office/powerpoint/2010/main" val="3288920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107;p17">
            <a:extLst>
              <a:ext uri="{FF2B5EF4-FFF2-40B4-BE49-F238E27FC236}">
                <a16:creationId xmlns:a16="http://schemas.microsoft.com/office/drawing/2014/main" id="{C6106052-5284-4967-83AE-A12DB97A1741}"/>
              </a:ext>
            </a:extLst>
          </p:cNvPr>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1323344" y="311868"/>
            <a:ext cx="6497312" cy="4872977"/>
          </a:xfrm>
          <a:prstGeom prst="rect">
            <a:avLst/>
          </a:prstGeom>
          <a:noFill/>
          <a:ln>
            <a:noFill/>
          </a:ln>
          <a:effectLst>
            <a:softEdge rad="635000"/>
          </a:effectLst>
        </p:spPr>
      </p:pic>
    </p:spTree>
    <p:extLst>
      <p:ext uri="{BB962C8B-B14F-4D97-AF65-F5344CB8AC3E}">
        <p14:creationId xmlns:p14="http://schemas.microsoft.com/office/powerpoint/2010/main" val="24153721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97;p15">
            <a:extLst>
              <a:ext uri="{FF2B5EF4-FFF2-40B4-BE49-F238E27FC236}">
                <a16:creationId xmlns:a16="http://schemas.microsoft.com/office/drawing/2014/main" id="{62452B26-9DD7-49ED-B940-85789EBB0667}"/>
              </a:ext>
            </a:extLst>
          </p:cNvPr>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499518" y="486229"/>
            <a:ext cx="8144963" cy="4581532"/>
          </a:xfrm>
          <a:prstGeom prst="rect">
            <a:avLst/>
          </a:prstGeom>
          <a:noFill/>
          <a:ln>
            <a:noFill/>
          </a:ln>
          <a:effectLst>
            <a:softEdge rad="317500"/>
          </a:effectLst>
        </p:spPr>
      </p:pic>
    </p:spTree>
    <p:extLst>
      <p:ext uri="{BB962C8B-B14F-4D97-AF65-F5344CB8AC3E}">
        <p14:creationId xmlns:p14="http://schemas.microsoft.com/office/powerpoint/2010/main" val="1378395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378952A-9054-41C0-98E4-0F7126A290E9}"/>
              </a:ext>
            </a:extLst>
          </p:cNvPr>
          <p:cNvSpPr>
            <a:spLocks noGrp="1"/>
          </p:cNvSpPr>
          <p:nvPr>
            <p:ph type="title"/>
          </p:nvPr>
        </p:nvSpPr>
        <p:spPr>
          <a:xfrm>
            <a:off x="130800" y="692633"/>
            <a:ext cx="8882400" cy="821400"/>
          </a:xfrm>
        </p:spPr>
        <p:txBody>
          <a:bodyPr/>
          <a:lstStyle/>
          <a:p>
            <a:r>
              <a:rPr lang="en-US" altLang="zh-CN" dirty="0"/>
              <a:t>Go to the Future</a:t>
            </a:r>
            <a:endParaRPr lang="zh-CN" altLang="en-US" dirty="0"/>
          </a:p>
        </p:txBody>
      </p:sp>
      <p:sp>
        <p:nvSpPr>
          <p:cNvPr id="4" name="文本占位符 3">
            <a:extLst>
              <a:ext uri="{FF2B5EF4-FFF2-40B4-BE49-F238E27FC236}">
                <a16:creationId xmlns:a16="http://schemas.microsoft.com/office/drawing/2014/main" id="{3E9A05BE-E710-4571-9D00-D53E24AF1782}"/>
              </a:ext>
            </a:extLst>
          </p:cNvPr>
          <p:cNvSpPr>
            <a:spLocks noGrp="1"/>
          </p:cNvSpPr>
          <p:nvPr>
            <p:ph type="body" idx="4294967295"/>
          </p:nvPr>
        </p:nvSpPr>
        <p:spPr>
          <a:xfrm>
            <a:off x="311700" y="1445894"/>
            <a:ext cx="8882400" cy="3302700"/>
          </a:xfrm>
        </p:spPr>
        <p:txBody>
          <a:bodyPr/>
          <a:lstStyle/>
          <a:p>
            <a:pPr>
              <a:lnSpc>
                <a:spcPct val="100000"/>
              </a:lnSpc>
            </a:pPr>
            <a:r>
              <a:rPr lang="en-US" altLang="zh-CN" sz="3600" dirty="0"/>
              <a:t>How could we go to the future Robot Society? (</a:t>
            </a:r>
            <a:r>
              <a:rPr lang="en-US" altLang="zh-CN" sz="3600" i="1" dirty="0"/>
              <a:t>By…</a:t>
            </a:r>
            <a:r>
              <a:rPr lang="en-US" altLang="zh-CN" sz="3600" dirty="0"/>
              <a:t>)</a:t>
            </a:r>
            <a:endParaRPr lang="zh-CN" altLang="en-US" sz="3600" dirty="0"/>
          </a:p>
        </p:txBody>
      </p:sp>
      <p:pic>
        <p:nvPicPr>
          <p:cNvPr id="5" name="图片 4">
            <a:extLst>
              <a:ext uri="{FF2B5EF4-FFF2-40B4-BE49-F238E27FC236}">
                <a16:creationId xmlns:a16="http://schemas.microsoft.com/office/drawing/2014/main" id="{58E43F70-458F-499B-B007-9638800DD1DD}"/>
              </a:ext>
            </a:extLst>
          </p:cNvPr>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595372" y="2674250"/>
            <a:ext cx="1560139" cy="780070"/>
          </a:xfrm>
          <a:prstGeom prst="rect">
            <a:avLst/>
          </a:prstGeom>
        </p:spPr>
      </p:pic>
      <p:pic>
        <p:nvPicPr>
          <p:cNvPr id="7" name="图片 6">
            <a:extLst>
              <a:ext uri="{FF2B5EF4-FFF2-40B4-BE49-F238E27FC236}">
                <a16:creationId xmlns:a16="http://schemas.microsoft.com/office/drawing/2014/main" id="{F514168D-E469-4614-9CFF-795F02FD9799}"/>
              </a:ext>
            </a:extLst>
          </p:cNvPr>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4045203" y="3351760"/>
            <a:ext cx="1053594" cy="1345909"/>
          </a:xfrm>
          <a:prstGeom prst="rect">
            <a:avLst/>
          </a:prstGeom>
        </p:spPr>
      </p:pic>
      <p:pic>
        <p:nvPicPr>
          <p:cNvPr id="9" name="图片 8">
            <a:extLst>
              <a:ext uri="{FF2B5EF4-FFF2-40B4-BE49-F238E27FC236}">
                <a16:creationId xmlns:a16="http://schemas.microsoft.com/office/drawing/2014/main" id="{6E985F5E-DDB3-4F83-B8C0-EE6BA328B6D3}"/>
              </a:ext>
            </a:extLst>
          </p:cNvPr>
          <p:cNvPicPr>
            <a:picLocks noChangeAspect="1"/>
          </p:cNvPicPr>
          <p:nvPr/>
        </p:nvPicPr>
        <p:blipFill>
          <a:blip r:embed="rId5">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422876" y="3467663"/>
            <a:ext cx="2041907" cy="1260239"/>
          </a:xfrm>
          <a:prstGeom prst="rect">
            <a:avLst/>
          </a:prstGeom>
        </p:spPr>
      </p:pic>
      <p:pic>
        <p:nvPicPr>
          <p:cNvPr id="11" name="图片 10">
            <a:extLst>
              <a:ext uri="{FF2B5EF4-FFF2-40B4-BE49-F238E27FC236}">
                <a16:creationId xmlns:a16="http://schemas.microsoft.com/office/drawing/2014/main" id="{40CF1A48-70BE-450A-B1D2-9CCD8F7AFEF0}"/>
              </a:ext>
            </a:extLst>
          </p:cNvPr>
          <p:cNvPicPr>
            <a:picLocks noChangeAspect="1"/>
          </p:cNvPicPr>
          <p:nvPr/>
        </p:nvPicPr>
        <p:blipFill>
          <a:blip r:embed="rId6">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5443395" y="3440915"/>
            <a:ext cx="1886606" cy="1256755"/>
          </a:xfrm>
          <a:prstGeom prst="rect">
            <a:avLst/>
          </a:prstGeom>
        </p:spPr>
      </p:pic>
      <p:pic>
        <p:nvPicPr>
          <p:cNvPr id="13" name="图片 12">
            <a:extLst>
              <a:ext uri="{FF2B5EF4-FFF2-40B4-BE49-F238E27FC236}">
                <a16:creationId xmlns:a16="http://schemas.microsoft.com/office/drawing/2014/main" id="{F2BAE9B5-10C9-4430-846F-714C4613D7A9}"/>
              </a:ext>
            </a:extLst>
          </p:cNvPr>
          <p:cNvPicPr>
            <a:picLocks noChangeAspect="1"/>
          </p:cNvPicPr>
          <p:nvPr/>
        </p:nvPicPr>
        <p:blipFill>
          <a:blip r:embed="rId7">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4500109" y="2381565"/>
            <a:ext cx="2730878" cy="1365439"/>
          </a:xfrm>
          <a:prstGeom prst="rect">
            <a:avLst/>
          </a:prstGeom>
        </p:spPr>
      </p:pic>
    </p:spTree>
    <p:extLst>
      <p:ext uri="{BB962C8B-B14F-4D97-AF65-F5344CB8AC3E}">
        <p14:creationId xmlns:p14="http://schemas.microsoft.com/office/powerpoint/2010/main" val="5181348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AA200890-65C4-47A6-9593-AC3466E7E2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435" y="420913"/>
            <a:ext cx="8220909" cy="4624261"/>
          </a:xfrm>
          <a:prstGeom prst="rect">
            <a:avLst/>
          </a:prstGeom>
          <a:effectLst>
            <a:softEdge rad="317500"/>
          </a:effectLst>
        </p:spPr>
      </p:pic>
    </p:spTree>
    <p:extLst>
      <p:ext uri="{BB962C8B-B14F-4D97-AF65-F5344CB8AC3E}">
        <p14:creationId xmlns:p14="http://schemas.microsoft.com/office/powerpoint/2010/main" val="31503855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CF3ADF-009F-4A32-94AC-DF42618CEA42}"/>
              </a:ext>
            </a:extLst>
          </p:cNvPr>
          <p:cNvSpPr>
            <a:spLocks noGrp="1"/>
          </p:cNvSpPr>
          <p:nvPr>
            <p:ph type="title"/>
          </p:nvPr>
        </p:nvSpPr>
        <p:spPr>
          <a:xfrm>
            <a:off x="130800" y="637656"/>
            <a:ext cx="8882400" cy="821400"/>
          </a:xfrm>
        </p:spPr>
        <p:txBody>
          <a:bodyPr/>
          <a:lstStyle/>
          <a:p>
            <a:r>
              <a:rPr lang="en-US" altLang="zh-CN" dirty="0" err="1"/>
              <a:t>mBot</a:t>
            </a:r>
            <a:r>
              <a:rPr lang="en-US" altLang="zh-CN" dirty="0"/>
              <a:t> the Time Machine</a:t>
            </a:r>
            <a:endParaRPr lang="zh-CN" altLang="en-US" dirty="0"/>
          </a:p>
        </p:txBody>
      </p:sp>
      <p:sp>
        <p:nvSpPr>
          <p:cNvPr id="3" name="文本占位符 2">
            <a:extLst>
              <a:ext uri="{FF2B5EF4-FFF2-40B4-BE49-F238E27FC236}">
                <a16:creationId xmlns:a16="http://schemas.microsoft.com/office/drawing/2014/main" id="{0F87059F-6B92-4610-B508-14DCE2B2FDD2}"/>
              </a:ext>
            </a:extLst>
          </p:cNvPr>
          <p:cNvSpPr>
            <a:spLocks noGrp="1"/>
          </p:cNvSpPr>
          <p:nvPr>
            <p:ph type="body" idx="4294967295"/>
          </p:nvPr>
        </p:nvSpPr>
        <p:spPr>
          <a:xfrm>
            <a:off x="311700" y="1429560"/>
            <a:ext cx="8520600" cy="3302700"/>
          </a:xfrm>
        </p:spPr>
        <p:txBody>
          <a:bodyPr/>
          <a:lstStyle/>
          <a:p>
            <a:pPr>
              <a:lnSpc>
                <a:spcPct val="100000"/>
              </a:lnSpc>
              <a:spcAft>
                <a:spcPts val="3600"/>
              </a:spcAft>
            </a:pPr>
            <a:r>
              <a:rPr lang="en-US" altLang="zh-CN" sz="3200" dirty="0"/>
              <a:t>Use </a:t>
            </a:r>
            <a:r>
              <a:rPr lang="en-US" altLang="zh-CN" sz="3200" dirty="0" err="1"/>
              <a:t>mBot</a:t>
            </a:r>
            <a:r>
              <a:rPr lang="en-US" altLang="zh-CN" sz="3200" dirty="0"/>
              <a:t> as a Time Machine</a:t>
            </a:r>
          </a:p>
          <a:p>
            <a:pPr>
              <a:lnSpc>
                <a:spcPct val="100000"/>
              </a:lnSpc>
            </a:pPr>
            <a:r>
              <a:rPr lang="en-US" altLang="zh-CN" sz="3200" dirty="0">
                <a:latin typeface="Arial Black" panose="020B0A04020102020204" pitchFamily="34" charset="0"/>
              </a:rPr>
              <a:t>Think:</a:t>
            </a:r>
          </a:p>
          <a:p>
            <a:pPr>
              <a:lnSpc>
                <a:spcPct val="100000"/>
              </a:lnSpc>
            </a:pPr>
            <a:r>
              <a:rPr lang="en-US" altLang="zh-CN" sz="3200" dirty="0"/>
              <a:t>What kinds of functions might your Time Machine have?</a:t>
            </a:r>
          </a:p>
          <a:p>
            <a:pPr>
              <a:lnSpc>
                <a:spcPct val="100000"/>
              </a:lnSpc>
            </a:pPr>
            <a:endParaRPr lang="zh-CN" altLang="en-US" sz="3200" dirty="0"/>
          </a:p>
        </p:txBody>
      </p:sp>
    </p:spTree>
    <p:extLst>
      <p:ext uri="{BB962C8B-B14F-4D97-AF65-F5344CB8AC3E}">
        <p14:creationId xmlns:p14="http://schemas.microsoft.com/office/powerpoint/2010/main" val="32934603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995801-1FAA-4EE5-9A7D-999CD53F998B}"/>
              </a:ext>
            </a:extLst>
          </p:cNvPr>
          <p:cNvSpPr>
            <a:spLocks noGrp="1"/>
          </p:cNvSpPr>
          <p:nvPr>
            <p:ph type="title"/>
          </p:nvPr>
        </p:nvSpPr>
        <p:spPr>
          <a:xfrm>
            <a:off x="130800" y="647835"/>
            <a:ext cx="8882400" cy="821400"/>
          </a:xfrm>
        </p:spPr>
        <p:txBody>
          <a:bodyPr/>
          <a:lstStyle/>
          <a:p>
            <a:r>
              <a:rPr lang="en-US" altLang="zh-CN" dirty="0"/>
              <a:t>Tip 1: Light Indicator</a:t>
            </a:r>
            <a:endParaRPr lang="zh-CN" altLang="en-US" dirty="0"/>
          </a:p>
        </p:txBody>
      </p:sp>
      <p:sp>
        <p:nvSpPr>
          <p:cNvPr id="3" name="文本占位符 2">
            <a:extLst>
              <a:ext uri="{FF2B5EF4-FFF2-40B4-BE49-F238E27FC236}">
                <a16:creationId xmlns:a16="http://schemas.microsoft.com/office/drawing/2014/main" id="{00ABF6FC-40AE-4450-9DCE-071721C16864}"/>
              </a:ext>
            </a:extLst>
          </p:cNvPr>
          <p:cNvSpPr>
            <a:spLocks noGrp="1"/>
          </p:cNvSpPr>
          <p:nvPr>
            <p:ph type="body" idx="4294967295"/>
          </p:nvPr>
        </p:nvSpPr>
        <p:spPr>
          <a:xfrm>
            <a:off x="753241" y="1440207"/>
            <a:ext cx="8520600" cy="3302700"/>
          </a:xfrm>
        </p:spPr>
        <p:txBody>
          <a:bodyPr/>
          <a:lstStyle/>
          <a:p>
            <a:r>
              <a:rPr lang="en-US" altLang="zh-CN" sz="2800" dirty="0"/>
              <a:t>When the Time Machine started, …</a:t>
            </a:r>
            <a:endParaRPr lang="zh-CN" altLang="en-US" sz="2800" dirty="0"/>
          </a:p>
        </p:txBody>
      </p:sp>
      <p:pic>
        <p:nvPicPr>
          <p:cNvPr id="5" name="图片 4">
            <a:extLst>
              <a:ext uri="{FF2B5EF4-FFF2-40B4-BE49-F238E27FC236}">
                <a16:creationId xmlns:a16="http://schemas.microsoft.com/office/drawing/2014/main" id="{F38E9CDC-6C3A-4D13-A7F3-C450712E13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9426" y="2137065"/>
            <a:ext cx="3100388" cy="1260158"/>
          </a:xfrm>
          <a:prstGeom prst="rect">
            <a:avLst/>
          </a:prstGeom>
        </p:spPr>
      </p:pic>
      <p:pic>
        <p:nvPicPr>
          <p:cNvPr id="7" name="图片 6">
            <a:extLst>
              <a:ext uri="{FF2B5EF4-FFF2-40B4-BE49-F238E27FC236}">
                <a16:creationId xmlns:a16="http://schemas.microsoft.com/office/drawing/2014/main" id="{85B96FF4-1DFF-4366-9DEE-D834F2179F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09426" y="2137065"/>
            <a:ext cx="3100388" cy="2534183"/>
          </a:xfrm>
          <a:prstGeom prst="rect">
            <a:avLst/>
          </a:prstGeom>
        </p:spPr>
      </p:pic>
      <p:sp>
        <p:nvSpPr>
          <p:cNvPr id="8" name="文本框 7">
            <a:extLst>
              <a:ext uri="{FF2B5EF4-FFF2-40B4-BE49-F238E27FC236}">
                <a16:creationId xmlns:a16="http://schemas.microsoft.com/office/drawing/2014/main" id="{780FE2F5-DD13-4599-8EF3-D1179A099F07}"/>
              </a:ext>
            </a:extLst>
          </p:cNvPr>
          <p:cNvSpPr txBox="1"/>
          <p:nvPr/>
        </p:nvSpPr>
        <p:spPr>
          <a:xfrm>
            <a:off x="821334" y="3544579"/>
            <a:ext cx="4320000" cy="970266"/>
          </a:xfrm>
          <a:prstGeom prst="rect">
            <a:avLst/>
          </a:prstGeom>
          <a:noFill/>
        </p:spPr>
        <p:txBody>
          <a:bodyPr wrap="square" rtlCol="0">
            <a:spAutoFit/>
          </a:bodyPr>
          <a:lstStyle/>
          <a:p>
            <a:pPr>
              <a:lnSpc>
                <a:spcPct val="125000"/>
              </a:lnSpc>
            </a:pPr>
            <a:r>
              <a:rPr lang="en-US" altLang="zh-CN" sz="2400" dirty="0">
                <a:solidFill>
                  <a:srgbClr val="515047"/>
                </a:solidFill>
              </a:rPr>
              <a:t>▲ Example A (Basic)</a:t>
            </a:r>
          </a:p>
          <a:p>
            <a:pPr>
              <a:lnSpc>
                <a:spcPct val="125000"/>
              </a:lnSpc>
            </a:pPr>
            <a:r>
              <a:rPr lang="en-US" altLang="zh-CN" sz="2400" dirty="0">
                <a:solidFill>
                  <a:srgbClr val="515047"/>
                </a:solidFill>
              </a:rPr>
              <a:t>► Example B (Advanced)</a:t>
            </a:r>
            <a:endParaRPr lang="zh-CN" altLang="en-US" sz="2400" dirty="0">
              <a:solidFill>
                <a:srgbClr val="515047"/>
              </a:solidFill>
            </a:endParaRPr>
          </a:p>
        </p:txBody>
      </p:sp>
    </p:spTree>
    <p:extLst>
      <p:ext uri="{BB962C8B-B14F-4D97-AF65-F5344CB8AC3E}">
        <p14:creationId xmlns:p14="http://schemas.microsoft.com/office/powerpoint/2010/main" val="4114639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995801-1FAA-4EE5-9A7D-999CD53F998B}"/>
              </a:ext>
            </a:extLst>
          </p:cNvPr>
          <p:cNvSpPr>
            <a:spLocks noGrp="1"/>
          </p:cNvSpPr>
          <p:nvPr>
            <p:ph type="title"/>
          </p:nvPr>
        </p:nvSpPr>
        <p:spPr>
          <a:xfrm>
            <a:off x="130800" y="660692"/>
            <a:ext cx="8882400" cy="821400"/>
          </a:xfrm>
        </p:spPr>
        <p:txBody>
          <a:bodyPr/>
          <a:lstStyle/>
          <a:p>
            <a:r>
              <a:rPr lang="en-US" altLang="zh-CN" dirty="0"/>
              <a:t>Tip 2: Alarm System</a:t>
            </a:r>
            <a:endParaRPr lang="zh-CN" altLang="en-US" dirty="0"/>
          </a:p>
        </p:txBody>
      </p:sp>
      <p:sp>
        <p:nvSpPr>
          <p:cNvPr id="3" name="文本占位符 2">
            <a:extLst>
              <a:ext uri="{FF2B5EF4-FFF2-40B4-BE49-F238E27FC236}">
                <a16:creationId xmlns:a16="http://schemas.microsoft.com/office/drawing/2014/main" id="{00ABF6FC-40AE-4450-9DCE-071721C16864}"/>
              </a:ext>
            </a:extLst>
          </p:cNvPr>
          <p:cNvSpPr>
            <a:spLocks noGrp="1"/>
          </p:cNvSpPr>
          <p:nvPr>
            <p:ph type="body" idx="4294967295"/>
          </p:nvPr>
        </p:nvSpPr>
        <p:spPr>
          <a:xfrm>
            <a:off x="514371" y="1432748"/>
            <a:ext cx="8520600" cy="3302700"/>
          </a:xfrm>
        </p:spPr>
        <p:txBody>
          <a:bodyPr/>
          <a:lstStyle/>
          <a:p>
            <a:pPr>
              <a:lnSpc>
                <a:spcPct val="100000"/>
              </a:lnSpc>
              <a:spcAft>
                <a:spcPts val="0"/>
              </a:spcAft>
            </a:pPr>
            <a:r>
              <a:rPr lang="en-US" altLang="zh-CN" dirty="0">
                <a:solidFill>
                  <a:srgbClr val="515047"/>
                </a:solidFill>
              </a:rPr>
              <a:t>If it were too dark and dim, …</a:t>
            </a:r>
          </a:p>
          <a:p>
            <a:pPr lvl="1">
              <a:lnSpc>
                <a:spcPct val="100000"/>
              </a:lnSpc>
              <a:spcBef>
                <a:spcPts val="600"/>
              </a:spcBef>
            </a:pPr>
            <a:r>
              <a:rPr lang="en-US" altLang="zh-CN" sz="3000" dirty="0">
                <a:solidFill>
                  <a:srgbClr val="515047"/>
                </a:solidFill>
              </a:rPr>
              <a:t>Detect the brightness and then …</a:t>
            </a:r>
            <a:endParaRPr lang="zh-CN" altLang="en-US" sz="3000" dirty="0">
              <a:solidFill>
                <a:srgbClr val="515047"/>
              </a:solidFill>
            </a:endParaRPr>
          </a:p>
        </p:txBody>
      </p:sp>
      <p:grpSp>
        <p:nvGrpSpPr>
          <p:cNvPr id="7" name="组合 6">
            <a:extLst>
              <a:ext uri="{FF2B5EF4-FFF2-40B4-BE49-F238E27FC236}">
                <a16:creationId xmlns:a16="http://schemas.microsoft.com/office/drawing/2014/main" id="{61102F56-88EB-4392-B3C7-86F7F9DF86A9}"/>
              </a:ext>
            </a:extLst>
          </p:cNvPr>
          <p:cNvGrpSpPr/>
          <p:nvPr/>
        </p:nvGrpSpPr>
        <p:grpSpPr>
          <a:xfrm>
            <a:off x="595313" y="2594591"/>
            <a:ext cx="7953375" cy="1815645"/>
            <a:chOff x="595313" y="2561540"/>
            <a:chExt cx="7953375" cy="1815645"/>
          </a:xfrm>
        </p:grpSpPr>
        <p:pic>
          <p:nvPicPr>
            <p:cNvPr id="5" name="图片 4">
              <a:extLst>
                <a:ext uri="{FF2B5EF4-FFF2-40B4-BE49-F238E27FC236}">
                  <a16:creationId xmlns:a16="http://schemas.microsoft.com/office/drawing/2014/main" id="{A97C8EF3-E8A7-4DE5-A4EE-0320EBB695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313" y="2561540"/>
              <a:ext cx="7953375" cy="1343025"/>
            </a:xfrm>
            <a:prstGeom prst="rect">
              <a:avLst/>
            </a:prstGeom>
          </p:spPr>
        </p:pic>
        <p:sp>
          <p:nvSpPr>
            <p:cNvPr id="6" name="文本框 5">
              <a:extLst>
                <a:ext uri="{FF2B5EF4-FFF2-40B4-BE49-F238E27FC236}">
                  <a16:creationId xmlns:a16="http://schemas.microsoft.com/office/drawing/2014/main" id="{B2F8711D-1989-4BD7-9230-F180EE2F66DA}"/>
                </a:ext>
              </a:extLst>
            </p:cNvPr>
            <p:cNvSpPr txBox="1"/>
            <p:nvPr/>
          </p:nvSpPr>
          <p:spPr>
            <a:xfrm>
              <a:off x="2412000" y="3799142"/>
              <a:ext cx="4320000" cy="578043"/>
            </a:xfrm>
            <a:prstGeom prst="rect">
              <a:avLst/>
            </a:prstGeom>
            <a:noFill/>
          </p:spPr>
          <p:txBody>
            <a:bodyPr wrap="square" rtlCol="0">
              <a:spAutoFit/>
            </a:bodyPr>
            <a:lstStyle/>
            <a:p>
              <a:pPr>
                <a:lnSpc>
                  <a:spcPct val="125000"/>
                </a:lnSpc>
              </a:pPr>
              <a:r>
                <a:rPr lang="en-US" altLang="zh-CN" sz="2800" dirty="0">
                  <a:solidFill>
                    <a:srgbClr val="515047"/>
                  </a:solidFill>
                </a:rPr>
                <a:t>▲ Example A (Basic)</a:t>
              </a:r>
            </a:p>
          </p:txBody>
        </p:sp>
      </p:grpSp>
    </p:spTree>
    <p:extLst>
      <p:ext uri="{BB962C8B-B14F-4D97-AF65-F5344CB8AC3E}">
        <p14:creationId xmlns:p14="http://schemas.microsoft.com/office/powerpoint/2010/main" val="22961993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995801-1FAA-4EE5-9A7D-999CD53F998B}"/>
              </a:ext>
            </a:extLst>
          </p:cNvPr>
          <p:cNvSpPr>
            <a:spLocks noGrp="1"/>
          </p:cNvSpPr>
          <p:nvPr>
            <p:ph type="title"/>
          </p:nvPr>
        </p:nvSpPr>
        <p:spPr>
          <a:xfrm>
            <a:off x="130800" y="660319"/>
            <a:ext cx="8882400" cy="821400"/>
          </a:xfrm>
        </p:spPr>
        <p:txBody>
          <a:bodyPr/>
          <a:lstStyle/>
          <a:p>
            <a:r>
              <a:rPr lang="en-US" altLang="zh-CN" dirty="0"/>
              <a:t>Tip 2: Alarm System</a:t>
            </a:r>
            <a:endParaRPr lang="zh-CN" altLang="en-US" dirty="0"/>
          </a:p>
        </p:txBody>
      </p:sp>
      <p:sp>
        <p:nvSpPr>
          <p:cNvPr id="3" name="文本占位符 2">
            <a:extLst>
              <a:ext uri="{FF2B5EF4-FFF2-40B4-BE49-F238E27FC236}">
                <a16:creationId xmlns:a16="http://schemas.microsoft.com/office/drawing/2014/main" id="{00ABF6FC-40AE-4450-9DCE-071721C16864}"/>
              </a:ext>
            </a:extLst>
          </p:cNvPr>
          <p:cNvSpPr>
            <a:spLocks noGrp="1"/>
          </p:cNvSpPr>
          <p:nvPr>
            <p:ph type="body" idx="4294967295"/>
          </p:nvPr>
        </p:nvSpPr>
        <p:spPr>
          <a:xfrm>
            <a:off x="311700" y="1432291"/>
            <a:ext cx="8520600" cy="3302700"/>
          </a:xfrm>
        </p:spPr>
        <p:txBody>
          <a:bodyPr/>
          <a:lstStyle/>
          <a:p>
            <a:pPr>
              <a:lnSpc>
                <a:spcPct val="100000"/>
              </a:lnSpc>
              <a:spcAft>
                <a:spcPts val="0"/>
              </a:spcAft>
            </a:pPr>
            <a:r>
              <a:rPr lang="en-US" altLang="zh-CN" dirty="0"/>
              <a:t>If it were too dark and dim, …</a:t>
            </a:r>
          </a:p>
          <a:p>
            <a:pPr lvl="1">
              <a:lnSpc>
                <a:spcPct val="100000"/>
              </a:lnSpc>
              <a:spcBef>
                <a:spcPts val="600"/>
              </a:spcBef>
            </a:pPr>
            <a:r>
              <a:rPr lang="en-US" altLang="zh-CN" sz="3000" dirty="0"/>
              <a:t>Detect the brightness and then …</a:t>
            </a:r>
            <a:endParaRPr lang="zh-CN" altLang="en-US" sz="3000" dirty="0"/>
          </a:p>
        </p:txBody>
      </p:sp>
      <p:grpSp>
        <p:nvGrpSpPr>
          <p:cNvPr id="14" name="组合 13">
            <a:extLst>
              <a:ext uri="{FF2B5EF4-FFF2-40B4-BE49-F238E27FC236}">
                <a16:creationId xmlns:a16="http://schemas.microsoft.com/office/drawing/2014/main" id="{64AB7E29-8718-40DF-B658-F055554B5A10}"/>
              </a:ext>
            </a:extLst>
          </p:cNvPr>
          <p:cNvGrpSpPr/>
          <p:nvPr/>
        </p:nvGrpSpPr>
        <p:grpSpPr>
          <a:xfrm>
            <a:off x="546418" y="1489653"/>
            <a:ext cx="8149889" cy="3275854"/>
            <a:chOff x="313641" y="1261209"/>
            <a:chExt cx="8712711" cy="3502081"/>
          </a:xfrm>
        </p:grpSpPr>
        <p:pic>
          <p:nvPicPr>
            <p:cNvPr id="6" name="图片 5">
              <a:extLst>
                <a:ext uri="{FF2B5EF4-FFF2-40B4-BE49-F238E27FC236}">
                  <a16:creationId xmlns:a16="http://schemas.microsoft.com/office/drawing/2014/main" id="{A7C80CB2-BADF-4D59-93E7-EDDB043A8C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641" y="2401520"/>
              <a:ext cx="5250489" cy="2347904"/>
            </a:xfrm>
            <a:prstGeom prst="rect">
              <a:avLst/>
            </a:prstGeom>
          </p:spPr>
        </p:pic>
        <p:grpSp>
          <p:nvGrpSpPr>
            <p:cNvPr id="12" name="组合 11">
              <a:extLst>
                <a:ext uri="{FF2B5EF4-FFF2-40B4-BE49-F238E27FC236}">
                  <a16:creationId xmlns:a16="http://schemas.microsoft.com/office/drawing/2014/main" id="{9913A289-DD46-4640-B8DF-9AFA655EE765}"/>
                </a:ext>
              </a:extLst>
            </p:cNvPr>
            <p:cNvGrpSpPr/>
            <p:nvPr/>
          </p:nvGrpSpPr>
          <p:grpSpPr>
            <a:xfrm>
              <a:off x="6679392" y="1261209"/>
              <a:ext cx="2346960" cy="3179438"/>
              <a:chOff x="6811596" y="1290515"/>
              <a:chExt cx="2346960" cy="3179438"/>
            </a:xfrm>
          </p:grpSpPr>
          <p:pic>
            <p:nvPicPr>
              <p:cNvPr id="7" name="图片 6">
                <a:extLst>
                  <a:ext uri="{FF2B5EF4-FFF2-40B4-BE49-F238E27FC236}">
                    <a16:creationId xmlns:a16="http://schemas.microsoft.com/office/drawing/2014/main" id="{CC62CB73-032B-4ACC-AB7A-F21A532F6051}"/>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7638226" y="1290515"/>
                <a:ext cx="1520330" cy="1739257"/>
              </a:xfrm>
              <a:prstGeom prst="rect">
                <a:avLst/>
              </a:prstGeom>
            </p:spPr>
          </p:pic>
          <p:pic>
            <p:nvPicPr>
              <p:cNvPr id="9" name="图片 8">
                <a:extLst>
                  <a:ext uri="{FF2B5EF4-FFF2-40B4-BE49-F238E27FC236}">
                    <a16:creationId xmlns:a16="http://schemas.microsoft.com/office/drawing/2014/main" id="{5C00BBCA-5F28-4B76-9FBD-F4CC05FDC90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11596" y="3029773"/>
                <a:ext cx="2346960" cy="1440180"/>
              </a:xfrm>
              <a:prstGeom prst="rect">
                <a:avLst/>
              </a:prstGeom>
            </p:spPr>
          </p:pic>
        </p:grpSp>
        <p:sp>
          <p:nvSpPr>
            <p:cNvPr id="13" name="文本框 12">
              <a:extLst>
                <a:ext uri="{FF2B5EF4-FFF2-40B4-BE49-F238E27FC236}">
                  <a16:creationId xmlns:a16="http://schemas.microsoft.com/office/drawing/2014/main" id="{DB33B8CE-4611-4463-900C-5A54CBB63A15}"/>
                </a:ext>
              </a:extLst>
            </p:cNvPr>
            <p:cNvSpPr txBox="1"/>
            <p:nvPr/>
          </p:nvSpPr>
          <p:spPr>
            <a:xfrm>
              <a:off x="2180643" y="4219566"/>
              <a:ext cx="4320000" cy="543724"/>
            </a:xfrm>
            <a:prstGeom prst="rect">
              <a:avLst/>
            </a:prstGeom>
            <a:noFill/>
          </p:spPr>
          <p:txBody>
            <a:bodyPr wrap="square" rtlCol="0">
              <a:spAutoFit/>
            </a:bodyPr>
            <a:lstStyle/>
            <a:p>
              <a:pPr>
                <a:lnSpc>
                  <a:spcPct val="125000"/>
                </a:lnSpc>
              </a:pPr>
              <a:r>
                <a:rPr lang="en-US" altLang="zh-CN" sz="2400" dirty="0">
                  <a:solidFill>
                    <a:srgbClr val="515047"/>
                  </a:solidFill>
                </a:rPr>
                <a:t>▲ Example B (Advanced)</a:t>
              </a:r>
            </a:p>
          </p:txBody>
        </p:sp>
      </p:grpSp>
    </p:spTree>
    <p:extLst>
      <p:ext uri="{BB962C8B-B14F-4D97-AF65-F5344CB8AC3E}">
        <p14:creationId xmlns:p14="http://schemas.microsoft.com/office/powerpoint/2010/main" val="37202049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C95606-9B8D-4CDB-8989-776AF7E59180}"/>
              </a:ext>
            </a:extLst>
          </p:cNvPr>
          <p:cNvSpPr>
            <a:spLocks noGrp="1"/>
          </p:cNvSpPr>
          <p:nvPr>
            <p:ph type="title"/>
          </p:nvPr>
        </p:nvSpPr>
        <p:spPr>
          <a:xfrm>
            <a:off x="1022575" y="1192169"/>
            <a:ext cx="4686900" cy="1792800"/>
          </a:xfrm>
        </p:spPr>
        <p:txBody>
          <a:bodyPr/>
          <a:lstStyle/>
          <a:p>
            <a:r>
              <a:rPr lang="en-US" altLang="zh-CN" dirty="0"/>
              <a:t>Recap</a:t>
            </a:r>
            <a:endParaRPr lang="zh-CN" altLang="en-US" dirty="0"/>
          </a:p>
        </p:txBody>
      </p:sp>
    </p:spTree>
    <p:extLst>
      <p:ext uri="{BB962C8B-B14F-4D97-AF65-F5344CB8AC3E}">
        <p14:creationId xmlns:p14="http://schemas.microsoft.com/office/powerpoint/2010/main" val="42927375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995801-1FAA-4EE5-9A7D-999CD53F998B}"/>
              </a:ext>
            </a:extLst>
          </p:cNvPr>
          <p:cNvSpPr>
            <a:spLocks noGrp="1"/>
          </p:cNvSpPr>
          <p:nvPr>
            <p:ph type="title"/>
          </p:nvPr>
        </p:nvSpPr>
        <p:spPr>
          <a:xfrm>
            <a:off x="130800" y="662332"/>
            <a:ext cx="8882400" cy="821400"/>
          </a:xfrm>
        </p:spPr>
        <p:txBody>
          <a:bodyPr/>
          <a:lstStyle/>
          <a:p>
            <a:r>
              <a:rPr lang="en-US" altLang="zh-CN" dirty="0"/>
              <a:t>Tip 2: Alarm System</a:t>
            </a:r>
            <a:endParaRPr lang="zh-CN" altLang="en-US" dirty="0"/>
          </a:p>
        </p:txBody>
      </p:sp>
      <p:sp>
        <p:nvSpPr>
          <p:cNvPr id="3" name="文本占位符 2">
            <a:extLst>
              <a:ext uri="{FF2B5EF4-FFF2-40B4-BE49-F238E27FC236}">
                <a16:creationId xmlns:a16="http://schemas.microsoft.com/office/drawing/2014/main" id="{00ABF6FC-40AE-4450-9DCE-071721C16864}"/>
              </a:ext>
            </a:extLst>
          </p:cNvPr>
          <p:cNvSpPr>
            <a:spLocks noGrp="1"/>
          </p:cNvSpPr>
          <p:nvPr>
            <p:ph type="body" idx="4294967295"/>
          </p:nvPr>
        </p:nvSpPr>
        <p:spPr>
          <a:xfrm>
            <a:off x="311700" y="1424744"/>
            <a:ext cx="8520600" cy="3302700"/>
          </a:xfrm>
        </p:spPr>
        <p:txBody>
          <a:bodyPr/>
          <a:lstStyle/>
          <a:p>
            <a:pPr>
              <a:lnSpc>
                <a:spcPct val="100000"/>
              </a:lnSpc>
              <a:spcAft>
                <a:spcPts val="0"/>
              </a:spcAft>
            </a:pPr>
            <a:r>
              <a:rPr lang="en-US" altLang="zh-CN" dirty="0">
                <a:solidFill>
                  <a:srgbClr val="515047"/>
                </a:solidFill>
              </a:rPr>
              <a:t>If it were too dark and dim, …</a:t>
            </a:r>
          </a:p>
          <a:p>
            <a:pPr lvl="1">
              <a:lnSpc>
                <a:spcPct val="100000"/>
              </a:lnSpc>
              <a:spcBef>
                <a:spcPts val="600"/>
              </a:spcBef>
            </a:pPr>
            <a:r>
              <a:rPr lang="en-US" altLang="zh-CN" sz="3000" dirty="0">
                <a:solidFill>
                  <a:srgbClr val="515047"/>
                </a:solidFill>
              </a:rPr>
              <a:t>Respond to the brightness:</a:t>
            </a:r>
            <a:br>
              <a:rPr lang="en-US" altLang="zh-CN" sz="3000" dirty="0">
                <a:solidFill>
                  <a:srgbClr val="515047"/>
                </a:solidFill>
              </a:rPr>
            </a:br>
            <a:endParaRPr lang="zh-CN" altLang="en-US" sz="3000" dirty="0">
              <a:solidFill>
                <a:srgbClr val="515047"/>
              </a:solidFill>
            </a:endParaRPr>
          </a:p>
        </p:txBody>
      </p:sp>
      <p:grpSp>
        <p:nvGrpSpPr>
          <p:cNvPr id="10" name="组合 9">
            <a:extLst>
              <a:ext uri="{FF2B5EF4-FFF2-40B4-BE49-F238E27FC236}">
                <a16:creationId xmlns:a16="http://schemas.microsoft.com/office/drawing/2014/main" id="{CB88C20F-E25D-466A-B94F-E1C877806763}"/>
              </a:ext>
            </a:extLst>
          </p:cNvPr>
          <p:cNvGrpSpPr/>
          <p:nvPr/>
        </p:nvGrpSpPr>
        <p:grpSpPr>
          <a:xfrm>
            <a:off x="1246857" y="2575473"/>
            <a:ext cx="7050993" cy="2152116"/>
            <a:chOff x="1246857" y="2433809"/>
            <a:chExt cx="7050993" cy="2152116"/>
          </a:xfrm>
        </p:grpSpPr>
        <p:pic>
          <p:nvPicPr>
            <p:cNvPr id="5" name="图片 4">
              <a:extLst>
                <a:ext uri="{FF2B5EF4-FFF2-40B4-BE49-F238E27FC236}">
                  <a16:creationId xmlns:a16="http://schemas.microsoft.com/office/drawing/2014/main" id="{07DC132E-E149-44AB-8C16-CEF256078A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6857" y="2433809"/>
              <a:ext cx="6496050" cy="1333500"/>
            </a:xfrm>
            <a:prstGeom prst="rect">
              <a:avLst/>
            </a:prstGeom>
          </p:spPr>
        </p:pic>
        <p:sp>
          <p:nvSpPr>
            <p:cNvPr id="15" name="文本框 14">
              <a:extLst>
                <a:ext uri="{FF2B5EF4-FFF2-40B4-BE49-F238E27FC236}">
                  <a16:creationId xmlns:a16="http://schemas.microsoft.com/office/drawing/2014/main" id="{85D06797-50D5-477F-8905-0D5749435E15}"/>
                </a:ext>
              </a:extLst>
            </p:cNvPr>
            <p:cNvSpPr txBox="1"/>
            <p:nvPr/>
          </p:nvSpPr>
          <p:spPr>
            <a:xfrm>
              <a:off x="1289160" y="4070078"/>
              <a:ext cx="6840000" cy="515847"/>
            </a:xfrm>
            <a:prstGeom prst="rect">
              <a:avLst/>
            </a:prstGeom>
            <a:noFill/>
          </p:spPr>
          <p:txBody>
            <a:bodyPr wrap="square" rtlCol="0">
              <a:spAutoFit/>
            </a:bodyPr>
            <a:lstStyle/>
            <a:p>
              <a:pPr>
                <a:lnSpc>
                  <a:spcPct val="125000"/>
                </a:lnSpc>
              </a:pPr>
              <a:r>
                <a:rPr lang="en-US" altLang="zh-CN" sz="2400" i="1" dirty="0">
                  <a:solidFill>
                    <a:srgbClr val="515047"/>
                  </a:solidFill>
                  <a:latin typeface="Arial" panose="020B0604020202020204" pitchFamily="34" charset="0"/>
                  <a:cs typeface="Arial" panose="020B0604020202020204" pitchFamily="34" charset="0"/>
                </a:rPr>
                <a:t>What would you want the Time Machine to do? </a:t>
              </a:r>
            </a:p>
          </p:txBody>
        </p:sp>
        <p:sp>
          <p:nvSpPr>
            <p:cNvPr id="8" name="弧形 7">
              <a:extLst>
                <a:ext uri="{FF2B5EF4-FFF2-40B4-BE49-F238E27FC236}">
                  <a16:creationId xmlns:a16="http://schemas.microsoft.com/office/drawing/2014/main" id="{BFFF4D80-AD79-4936-9835-B4F3C84FB6F2}"/>
                </a:ext>
              </a:extLst>
            </p:cNvPr>
            <p:cNvSpPr/>
            <p:nvPr/>
          </p:nvSpPr>
          <p:spPr>
            <a:xfrm rot="5400000" flipH="1">
              <a:off x="6880530" y="3166710"/>
              <a:ext cx="1417320" cy="1417320"/>
            </a:xfrm>
            <a:prstGeom prst="arc">
              <a:avLst>
                <a:gd name="adj1" fmla="val 13394437"/>
                <a:gd name="adj2" fmla="val 0"/>
              </a:avLst>
            </a:prstGeom>
            <a:ln w="76200">
              <a:solidFill>
                <a:srgbClr val="F59E1D"/>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val="26187169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995801-1FAA-4EE5-9A7D-999CD53F998B}"/>
              </a:ext>
            </a:extLst>
          </p:cNvPr>
          <p:cNvSpPr>
            <a:spLocks noGrp="1"/>
          </p:cNvSpPr>
          <p:nvPr>
            <p:ph type="title"/>
          </p:nvPr>
        </p:nvSpPr>
        <p:spPr>
          <a:xfrm>
            <a:off x="130800" y="655896"/>
            <a:ext cx="8882400" cy="821400"/>
          </a:xfrm>
        </p:spPr>
        <p:txBody>
          <a:bodyPr/>
          <a:lstStyle/>
          <a:p>
            <a:r>
              <a:rPr lang="en-US" altLang="zh-CN" dirty="0"/>
              <a:t>Tip 2: Alarm System</a:t>
            </a:r>
            <a:endParaRPr lang="zh-CN" altLang="en-US" dirty="0"/>
          </a:p>
        </p:txBody>
      </p:sp>
      <p:sp>
        <p:nvSpPr>
          <p:cNvPr id="3" name="文本占位符 2">
            <a:extLst>
              <a:ext uri="{FF2B5EF4-FFF2-40B4-BE49-F238E27FC236}">
                <a16:creationId xmlns:a16="http://schemas.microsoft.com/office/drawing/2014/main" id="{00ABF6FC-40AE-4450-9DCE-071721C16864}"/>
              </a:ext>
            </a:extLst>
          </p:cNvPr>
          <p:cNvSpPr>
            <a:spLocks noGrp="1"/>
          </p:cNvSpPr>
          <p:nvPr>
            <p:ph type="body" idx="4294967295"/>
          </p:nvPr>
        </p:nvSpPr>
        <p:spPr>
          <a:xfrm>
            <a:off x="311700" y="1418211"/>
            <a:ext cx="8520600" cy="3302700"/>
          </a:xfrm>
        </p:spPr>
        <p:txBody>
          <a:bodyPr/>
          <a:lstStyle/>
          <a:p>
            <a:pPr>
              <a:lnSpc>
                <a:spcPct val="100000"/>
              </a:lnSpc>
              <a:spcAft>
                <a:spcPts val="0"/>
              </a:spcAft>
            </a:pPr>
            <a:r>
              <a:rPr lang="en-US" altLang="zh-CN" dirty="0"/>
              <a:t>If it were too dark and dim, …</a:t>
            </a:r>
          </a:p>
          <a:p>
            <a:pPr lvl="1">
              <a:lnSpc>
                <a:spcPct val="100000"/>
              </a:lnSpc>
              <a:spcBef>
                <a:spcPts val="600"/>
              </a:spcBef>
            </a:pPr>
            <a:r>
              <a:rPr lang="en-US" altLang="zh-CN" sz="3000" dirty="0"/>
              <a:t>Respond to the brightness:</a:t>
            </a:r>
            <a:br>
              <a:rPr lang="en-US" altLang="zh-CN" sz="3000" dirty="0"/>
            </a:br>
            <a:endParaRPr lang="zh-CN" altLang="en-US" sz="3000" dirty="0"/>
          </a:p>
        </p:txBody>
      </p:sp>
      <p:grpSp>
        <p:nvGrpSpPr>
          <p:cNvPr id="7" name="组合 6">
            <a:extLst>
              <a:ext uri="{FF2B5EF4-FFF2-40B4-BE49-F238E27FC236}">
                <a16:creationId xmlns:a16="http://schemas.microsoft.com/office/drawing/2014/main" id="{20EB862F-2B12-44AF-8426-D76C8C8EFC69}"/>
              </a:ext>
            </a:extLst>
          </p:cNvPr>
          <p:cNvGrpSpPr/>
          <p:nvPr/>
        </p:nvGrpSpPr>
        <p:grpSpPr>
          <a:xfrm>
            <a:off x="1272684" y="2422320"/>
            <a:ext cx="7127233" cy="2282117"/>
            <a:chOff x="1289160" y="2492256"/>
            <a:chExt cx="6840000" cy="2190145"/>
          </a:xfrm>
        </p:grpSpPr>
        <p:sp>
          <p:nvSpPr>
            <p:cNvPr id="15" name="文本框 14">
              <a:extLst>
                <a:ext uri="{FF2B5EF4-FFF2-40B4-BE49-F238E27FC236}">
                  <a16:creationId xmlns:a16="http://schemas.microsoft.com/office/drawing/2014/main" id="{85D06797-50D5-477F-8905-0D5749435E15}"/>
                </a:ext>
              </a:extLst>
            </p:cNvPr>
            <p:cNvSpPr txBox="1"/>
            <p:nvPr/>
          </p:nvSpPr>
          <p:spPr>
            <a:xfrm>
              <a:off x="1289160" y="4166554"/>
              <a:ext cx="6840000" cy="515847"/>
            </a:xfrm>
            <a:prstGeom prst="rect">
              <a:avLst/>
            </a:prstGeom>
            <a:noFill/>
          </p:spPr>
          <p:txBody>
            <a:bodyPr wrap="square" rtlCol="0">
              <a:spAutoFit/>
            </a:bodyPr>
            <a:lstStyle/>
            <a:p>
              <a:pPr>
                <a:lnSpc>
                  <a:spcPct val="125000"/>
                </a:lnSpc>
              </a:pPr>
              <a:r>
                <a:rPr lang="en-US" altLang="zh-CN" sz="2400" i="1" dirty="0">
                  <a:solidFill>
                    <a:srgbClr val="515047"/>
                  </a:solidFill>
                  <a:latin typeface="+mn-lt"/>
                </a:rPr>
                <a:t>How to handle different brightness situations?</a:t>
              </a:r>
            </a:p>
          </p:txBody>
        </p:sp>
        <p:pic>
          <p:nvPicPr>
            <p:cNvPr id="6" name="图片 5">
              <a:extLst>
                <a:ext uri="{FF2B5EF4-FFF2-40B4-BE49-F238E27FC236}">
                  <a16:creationId xmlns:a16="http://schemas.microsoft.com/office/drawing/2014/main" id="{58B3086B-F639-43F2-B7FD-7C46B5C4BB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2878" y="2492256"/>
              <a:ext cx="6518430" cy="1717195"/>
            </a:xfrm>
            <a:prstGeom prst="rect">
              <a:avLst/>
            </a:prstGeom>
          </p:spPr>
        </p:pic>
      </p:grpSp>
    </p:spTree>
    <p:extLst>
      <p:ext uri="{BB962C8B-B14F-4D97-AF65-F5344CB8AC3E}">
        <p14:creationId xmlns:p14="http://schemas.microsoft.com/office/powerpoint/2010/main" val="18949707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EC63825-800B-454B-B7DE-116CAFAC7ED0}"/>
              </a:ext>
            </a:extLst>
          </p:cNvPr>
          <p:cNvSpPr>
            <a:spLocks noGrp="1"/>
          </p:cNvSpPr>
          <p:nvPr>
            <p:ph type="title"/>
          </p:nvPr>
        </p:nvSpPr>
        <p:spPr>
          <a:xfrm>
            <a:off x="130800" y="668420"/>
            <a:ext cx="8882400" cy="821400"/>
          </a:xfrm>
        </p:spPr>
        <p:txBody>
          <a:bodyPr/>
          <a:lstStyle/>
          <a:p>
            <a:r>
              <a:rPr lang="en-US" altLang="zh-CN" dirty="0"/>
              <a:t>Tip 3: Time Indicator</a:t>
            </a:r>
            <a:endParaRPr lang="zh-CN" altLang="en-US" dirty="0"/>
          </a:p>
        </p:txBody>
      </p:sp>
      <p:sp>
        <p:nvSpPr>
          <p:cNvPr id="3" name="文本占位符 2">
            <a:extLst>
              <a:ext uri="{FF2B5EF4-FFF2-40B4-BE49-F238E27FC236}">
                <a16:creationId xmlns:a16="http://schemas.microsoft.com/office/drawing/2014/main" id="{23C69576-11A0-4410-A41F-27E1F3B4E03F}"/>
              </a:ext>
            </a:extLst>
          </p:cNvPr>
          <p:cNvSpPr>
            <a:spLocks noGrp="1"/>
          </p:cNvSpPr>
          <p:nvPr>
            <p:ph type="body" idx="4294967295"/>
          </p:nvPr>
        </p:nvSpPr>
        <p:spPr>
          <a:xfrm>
            <a:off x="311700" y="1468332"/>
            <a:ext cx="8520600" cy="3302700"/>
          </a:xfrm>
        </p:spPr>
        <p:txBody>
          <a:bodyPr/>
          <a:lstStyle/>
          <a:p>
            <a:r>
              <a:rPr lang="en-US" altLang="zh-CN" dirty="0"/>
              <a:t>Travel to, e.g., 2084</a:t>
            </a:r>
            <a:endParaRPr lang="zh-CN" altLang="en-US" dirty="0"/>
          </a:p>
        </p:txBody>
      </p:sp>
      <p:grpSp>
        <p:nvGrpSpPr>
          <p:cNvPr id="9" name="组合 8">
            <a:extLst>
              <a:ext uri="{FF2B5EF4-FFF2-40B4-BE49-F238E27FC236}">
                <a16:creationId xmlns:a16="http://schemas.microsoft.com/office/drawing/2014/main" id="{2F857658-5FA7-448A-AB74-3557D3CA197B}"/>
              </a:ext>
            </a:extLst>
          </p:cNvPr>
          <p:cNvGrpSpPr/>
          <p:nvPr/>
        </p:nvGrpSpPr>
        <p:grpSpPr>
          <a:xfrm>
            <a:off x="760161" y="2105483"/>
            <a:ext cx="3234763" cy="1649607"/>
            <a:chOff x="760162" y="2181340"/>
            <a:chExt cx="3234763" cy="1649607"/>
          </a:xfrm>
        </p:grpSpPr>
        <p:pic>
          <p:nvPicPr>
            <p:cNvPr id="5" name="图片 4">
              <a:extLst>
                <a:ext uri="{FF2B5EF4-FFF2-40B4-BE49-F238E27FC236}">
                  <a16:creationId xmlns:a16="http://schemas.microsoft.com/office/drawing/2014/main" id="{82C53E31-D7BE-4066-9928-BCBAAF6D4D3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60164" y="2181340"/>
              <a:ext cx="3234761" cy="297455"/>
            </a:xfrm>
            <a:prstGeom prst="rect">
              <a:avLst/>
            </a:prstGeom>
          </p:spPr>
        </p:pic>
        <p:pic>
          <p:nvPicPr>
            <p:cNvPr id="6" name="图片 5">
              <a:extLst>
                <a:ext uri="{FF2B5EF4-FFF2-40B4-BE49-F238E27FC236}">
                  <a16:creationId xmlns:a16="http://schemas.microsoft.com/office/drawing/2014/main" id="{65AC05E9-E1D0-4118-95FF-817FB2780956}"/>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760164" y="2639675"/>
              <a:ext cx="3234761" cy="275821"/>
            </a:xfrm>
            <a:prstGeom prst="rect">
              <a:avLst/>
            </a:prstGeom>
          </p:spPr>
        </p:pic>
        <p:pic>
          <p:nvPicPr>
            <p:cNvPr id="7" name="图片 6">
              <a:extLst>
                <a:ext uri="{FF2B5EF4-FFF2-40B4-BE49-F238E27FC236}">
                  <a16:creationId xmlns:a16="http://schemas.microsoft.com/office/drawing/2014/main" id="{292BE221-1829-4966-A32A-DCE2518F97E6}"/>
                </a:ext>
              </a:extLst>
            </p:cNvPr>
            <p:cNvPicPr>
              <a:picLocks noChangeAspect="1"/>
            </p:cNvPicPr>
            <p:nvPr/>
          </p:nvPicPr>
          <p:blipFill rotWithShape="1">
            <a:blip r:embed="rId5">
              <a:extLst>
                <a:ext uri="{28A0092B-C50C-407E-A947-70E740481C1C}">
                  <a14:useLocalDpi xmlns:a14="http://schemas.microsoft.com/office/drawing/2010/main" val="0"/>
                </a:ext>
              </a:extLst>
            </a:blip>
            <a:srcRect r="-420"/>
            <a:stretch/>
          </p:blipFill>
          <p:spPr>
            <a:xfrm>
              <a:off x="760163" y="3076376"/>
              <a:ext cx="3234761" cy="275821"/>
            </a:xfrm>
            <a:prstGeom prst="rect">
              <a:avLst/>
            </a:prstGeom>
          </p:spPr>
        </p:pic>
        <p:pic>
          <p:nvPicPr>
            <p:cNvPr id="8" name="图片 7">
              <a:extLst>
                <a:ext uri="{FF2B5EF4-FFF2-40B4-BE49-F238E27FC236}">
                  <a16:creationId xmlns:a16="http://schemas.microsoft.com/office/drawing/2014/main" id="{B52962AB-D305-42E3-B314-50E83D67748D}"/>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760162" y="3513078"/>
              <a:ext cx="3234761" cy="317869"/>
            </a:xfrm>
            <a:prstGeom prst="rect">
              <a:avLst/>
            </a:prstGeom>
          </p:spPr>
        </p:pic>
      </p:grpSp>
      <p:sp>
        <p:nvSpPr>
          <p:cNvPr id="10" name="文本框 9">
            <a:extLst>
              <a:ext uri="{FF2B5EF4-FFF2-40B4-BE49-F238E27FC236}">
                <a16:creationId xmlns:a16="http://schemas.microsoft.com/office/drawing/2014/main" id="{FB233106-DB3E-4966-98C0-28667025D274}"/>
              </a:ext>
            </a:extLst>
          </p:cNvPr>
          <p:cNvSpPr txBox="1"/>
          <p:nvPr/>
        </p:nvSpPr>
        <p:spPr>
          <a:xfrm>
            <a:off x="540000" y="3869574"/>
            <a:ext cx="8064000" cy="504000"/>
          </a:xfrm>
          <a:prstGeom prst="rect">
            <a:avLst/>
          </a:prstGeom>
          <a:noFill/>
        </p:spPr>
        <p:txBody>
          <a:bodyPr wrap="square" rtlCol="0">
            <a:spAutoFit/>
          </a:bodyPr>
          <a:lstStyle/>
          <a:p>
            <a:pPr>
              <a:lnSpc>
                <a:spcPct val="125000"/>
              </a:lnSpc>
            </a:pPr>
            <a:r>
              <a:rPr lang="en-US" altLang="zh-CN" sz="2400" i="1" dirty="0">
                <a:solidFill>
                  <a:srgbClr val="515047"/>
                </a:solidFill>
                <a:latin typeface="+mn-lt"/>
              </a:rPr>
              <a:t>Could you translate your instructions into Morse Code?</a:t>
            </a:r>
          </a:p>
        </p:txBody>
      </p:sp>
    </p:spTree>
    <p:extLst>
      <p:ext uri="{BB962C8B-B14F-4D97-AF65-F5344CB8AC3E}">
        <p14:creationId xmlns:p14="http://schemas.microsoft.com/office/powerpoint/2010/main" val="33692146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4C3052A-8F30-4D86-8C5C-CC13020643F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91160" y="1914027"/>
            <a:ext cx="3472230" cy="2878916"/>
          </a:xfrm>
          <a:prstGeom prst="rect">
            <a:avLst/>
          </a:prstGeom>
        </p:spPr>
      </p:pic>
      <p:sp>
        <p:nvSpPr>
          <p:cNvPr id="2" name="标题 1">
            <a:extLst>
              <a:ext uri="{FF2B5EF4-FFF2-40B4-BE49-F238E27FC236}">
                <a16:creationId xmlns:a16="http://schemas.microsoft.com/office/drawing/2014/main" id="{BEC63825-800B-454B-B7DE-116CAFAC7ED0}"/>
              </a:ext>
            </a:extLst>
          </p:cNvPr>
          <p:cNvSpPr>
            <a:spLocks noGrp="1"/>
          </p:cNvSpPr>
          <p:nvPr>
            <p:ph type="title"/>
          </p:nvPr>
        </p:nvSpPr>
        <p:spPr>
          <a:xfrm>
            <a:off x="130800" y="682261"/>
            <a:ext cx="8882400" cy="821400"/>
          </a:xfrm>
        </p:spPr>
        <p:txBody>
          <a:bodyPr/>
          <a:lstStyle/>
          <a:p>
            <a:r>
              <a:rPr lang="en-US" altLang="zh-CN" dirty="0"/>
              <a:t>Tip 3: Time Indicator</a:t>
            </a:r>
            <a:endParaRPr lang="zh-CN" altLang="en-US" dirty="0"/>
          </a:p>
        </p:txBody>
      </p:sp>
      <p:sp>
        <p:nvSpPr>
          <p:cNvPr id="3" name="文本占位符 2">
            <a:extLst>
              <a:ext uri="{FF2B5EF4-FFF2-40B4-BE49-F238E27FC236}">
                <a16:creationId xmlns:a16="http://schemas.microsoft.com/office/drawing/2014/main" id="{23C69576-11A0-4410-A41F-27E1F3B4E03F}"/>
              </a:ext>
            </a:extLst>
          </p:cNvPr>
          <p:cNvSpPr>
            <a:spLocks noGrp="1"/>
          </p:cNvSpPr>
          <p:nvPr>
            <p:ph type="body" idx="4294967295"/>
          </p:nvPr>
        </p:nvSpPr>
        <p:spPr>
          <a:xfrm>
            <a:off x="311700" y="1435382"/>
            <a:ext cx="8520600" cy="3302700"/>
          </a:xfrm>
        </p:spPr>
        <p:txBody>
          <a:bodyPr/>
          <a:lstStyle/>
          <a:p>
            <a:r>
              <a:rPr lang="en-US" altLang="zh-CN" dirty="0"/>
              <a:t>Travel to, e.g., 2084</a:t>
            </a:r>
            <a:endParaRPr lang="zh-CN" altLang="en-US" dirty="0"/>
          </a:p>
        </p:txBody>
      </p:sp>
      <p:sp>
        <p:nvSpPr>
          <p:cNvPr id="10" name="文本框 9">
            <a:extLst>
              <a:ext uri="{FF2B5EF4-FFF2-40B4-BE49-F238E27FC236}">
                <a16:creationId xmlns:a16="http://schemas.microsoft.com/office/drawing/2014/main" id="{FB233106-DB3E-4966-98C0-28667025D274}"/>
              </a:ext>
            </a:extLst>
          </p:cNvPr>
          <p:cNvSpPr txBox="1"/>
          <p:nvPr/>
        </p:nvSpPr>
        <p:spPr>
          <a:xfrm>
            <a:off x="4384198" y="2137966"/>
            <a:ext cx="4759802" cy="1569660"/>
          </a:xfrm>
          <a:prstGeom prst="rect">
            <a:avLst/>
          </a:prstGeom>
          <a:noFill/>
        </p:spPr>
        <p:txBody>
          <a:bodyPr wrap="square" rtlCol="0">
            <a:spAutoFit/>
          </a:bodyPr>
          <a:lstStyle/>
          <a:p>
            <a:r>
              <a:rPr lang="en-US" altLang="zh-CN" sz="2400" i="1" dirty="0">
                <a:solidFill>
                  <a:srgbClr val="515047"/>
                </a:solidFill>
                <a:latin typeface="+mn-lt"/>
              </a:rPr>
              <a:t>How to tell your choice of the year to the </a:t>
            </a:r>
            <a:r>
              <a:rPr lang="en-US" altLang="zh-CN" sz="2400" i="1" dirty="0" err="1">
                <a:solidFill>
                  <a:srgbClr val="515047"/>
                </a:solidFill>
                <a:latin typeface="+mn-lt"/>
              </a:rPr>
              <a:t>mBot</a:t>
            </a:r>
            <a:r>
              <a:rPr lang="en-US" altLang="zh-CN" sz="2400" i="1" dirty="0">
                <a:solidFill>
                  <a:srgbClr val="515047"/>
                </a:solidFill>
                <a:latin typeface="+mn-lt"/>
              </a:rPr>
              <a:t> sprite in the stage,</a:t>
            </a:r>
            <a:r>
              <a:rPr lang="zh-CN" altLang="en-US" sz="2400" i="1" dirty="0">
                <a:solidFill>
                  <a:srgbClr val="515047"/>
                </a:solidFill>
                <a:latin typeface="+mn-lt"/>
              </a:rPr>
              <a:t> </a:t>
            </a:r>
            <a:r>
              <a:rPr lang="en-US" altLang="zh-CN" sz="2400" i="1" dirty="0">
                <a:solidFill>
                  <a:srgbClr val="515047"/>
                </a:solidFill>
                <a:latin typeface="+mn-lt"/>
              </a:rPr>
              <a:t>and</a:t>
            </a:r>
            <a:r>
              <a:rPr lang="zh-CN" altLang="en-US" sz="2400" i="1" dirty="0">
                <a:solidFill>
                  <a:srgbClr val="515047"/>
                </a:solidFill>
                <a:latin typeface="+mn-lt"/>
              </a:rPr>
              <a:t> </a:t>
            </a:r>
            <a:r>
              <a:rPr lang="en-US" altLang="zh-CN" sz="2400" i="1" dirty="0">
                <a:solidFill>
                  <a:srgbClr val="515047"/>
                </a:solidFill>
                <a:latin typeface="+mn-lt"/>
              </a:rPr>
              <a:t>display</a:t>
            </a:r>
            <a:r>
              <a:rPr lang="zh-CN" altLang="en-US" sz="2400" i="1" dirty="0">
                <a:solidFill>
                  <a:srgbClr val="515047"/>
                </a:solidFill>
                <a:latin typeface="+mn-lt"/>
              </a:rPr>
              <a:t> </a:t>
            </a:r>
            <a:r>
              <a:rPr lang="en-US" altLang="zh-CN" sz="2400" i="1" dirty="0">
                <a:solidFill>
                  <a:srgbClr val="515047"/>
                </a:solidFill>
                <a:latin typeface="+mn-lt"/>
              </a:rPr>
              <a:t>in</a:t>
            </a:r>
            <a:r>
              <a:rPr lang="zh-CN" altLang="en-US" sz="2400" i="1" dirty="0">
                <a:solidFill>
                  <a:srgbClr val="515047"/>
                </a:solidFill>
                <a:latin typeface="+mn-lt"/>
              </a:rPr>
              <a:t> </a:t>
            </a:r>
            <a:r>
              <a:rPr lang="en-US" altLang="zh-CN" sz="2400" i="1" dirty="0" err="1">
                <a:solidFill>
                  <a:srgbClr val="515047"/>
                </a:solidFill>
                <a:latin typeface="+mn-lt"/>
              </a:rPr>
              <a:t>mBot</a:t>
            </a:r>
            <a:r>
              <a:rPr lang="zh-CN" altLang="en-US" sz="2400" i="1" dirty="0">
                <a:solidFill>
                  <a:srgbClr val="515047"/>
                </a:solidFill>
                <a:latin typeface="+mn-lt"/>
              </a:rPr>
              <a:t> </a:t>
            </a:r>
            <a:r>
              <a:rPr lang="en-US" altLang="zh-CN" sz="2400" i="1" dirty="0">
                <a:solidFill>
                  <a:srgbClr val="515047"/>
                </a:solidFill>
                <a:latin typeface="+mn-lt"/>
              </a:rPr>
              <a:t>the robot’s LED panel?</a:t>
            </a:r>
          </a:p>
        </p:txBody>
      </p:sp>
    </p:spTree>
    <p:extLst>
      <p:ext uri="{BB962C8B-B14F-4D97-AF65-F5344CB8AC3E}">
        <p14:creationId xmlns:p14="http://schemas.microsoft.com/office/powerpoint/2010/main" val="30289270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EB6340-E79C-4741-B31D-30C02C6816F7}"/>
              </a:ext>
            </a:extLst>
          </p:cNvPr>
          <p:cNvSpPr>
            <a:spLocks noGrp="1"/>
          </p:cNvSpPr>
          <p:nvPr>
            <p:ph type="title"/>
          </p:nvPr>
        </p:nvSpPr>
        <p:spPr>
          <a:xfrm>
            <a:off x="130800" y="660238"/>
            <a:ext cx="8882400" cy="821400"/>
          </a:xfrm>
        </p:spPr>
        <p:txBody>
          <a:bodyPr/>
          <a:lstStyle/>
          <a:p>
            <a:r>
              <a:rPr lang="en-US" altLang="zh-CN" dirty="0"/>
              <a:t>Tip 4: Interplay</a:t>
            </a:r>
            <a:endParaRPr lang="zh-CN" altLang="en-US" dirty="0"/>
          </a:p>
        </p:txBody>
      </p:sp>
      <p:pic>
        <p:nvPicPr>
          <p:cNvPr id="6" name="图片 5">
            <a:extLst>
              <a:ext uri="{FF2B5EF4-FFF2-40B4-BE49-F238E27FC236}">
                <a16:creationId xmlns:a16="http://schemas.microsoft.com/office/drawing/2014/main" id="{D2BE9948-7B5C-4A5E-84FB-DA626BBB29C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146286" y="2979374"/>
            <a:ext cx="1800000" cy="1666666"/>
          </a:xfrm>
          <a:prstGeom prst="rect">
            <a:avLst/>
          </a:prstGeom>
        </p:spPr>
      </p:pic>
      <p:pic>
        <p:nvPicPr>
          <p:cNvPr id="8" name="图片 7">
            <a:extLst>
              <a:ext uri="{FF2B5EF4-FFF2-40B4-BE49-F238E27FC236}">
                <a16:creationId xmlns:a16="http://schemas.microsoft.com/office/drawing/2014/main" id="{830D646D-C65A-45AF-BDEE-E234565F1D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9068" y="1335791"/>
            <a:ext cx="1431595" cy="3287165"/>
          </a:xfrm>
          <a:prstGeom prst="rect">
            <a:avLst/>
          </a:prstGeom>
        </p:spPr>
      </p:pic>
      <p:sp>
        <p:nvSpPr>
          <p:cNvPr id="9" name="文本框 8">
            <a:extLst>
              <a:ext uri="{FF2B5EF4-FFF2-40B4-BE49-F238E27FC236}">
                <a16:creationId xmlns:a16="http://schemas.microsoft.com/office/drawing/2014/main" id="{CF11FF97-8003-4B40-AA3F-096394E2C233}"/>
              </a:ext>
            </a:extLst>
          </p:cNvPr>
          <p:cNvSpPr txBox="1"/>
          <p:nvPr/>
        </p:nvSpPr>
        <p:spPr>
          <a:xfrm>
            <a:off x="462706" y="1540197"/>
            <a:ext cx="5993002" cy="1200329"/>
          </a:xfrm>
          <a:prstGeom prst="rect">
            <a:avLst/>
          </a:prstGeom>
          <a:noFill/>
        </p:spPr>
        <p:txBody>
          <a:bodyPr wrap="square" rtlCol="0">
            <a:spAutoFit/>
          </a:bodyPr>
          <a:lstStyle/>
          <a:p>
            <a:r>
              <a:rPr lang="en-US" altLang="zh-CN" sz="2400" i="1" dirty="0">
                <a:solidFill>
                  <a:srgbClr val="515047"/>
                </a:solidFill>
                <a:latin typeface="+mn-lt"/>
              </a:rPr>
              <a:t>How could you control </a:t>
            </a:r>
            <a:r>
              <a:rPr lang="en-US" altLang="zh-CN" sz="2400" i="1" dirty="0" err="1">
                <a:solidFill>
                  <a:srgbClr val="515047"/>
                </a:solidFill>
                <a:latin typeface="+mn-lt"/>
              </a:rPr>
              <a:t>mBot</a:t>
            </a:r>
            <a:r>
              <a:rPr lang="en-US" altLang="zh-CN" sz="2400" i="1" dirty="0">
                <a:solidFill>
                  <a:srgbClr val="515047"/>
                </a:solidFill>
                <a:latin typeface="+mn-lt"/>
              </a:rPr>
              <a:t> the robot’s movements through a virtual control board (the sprites) in the </a:t>
            </a:r>
            <a:r>
              <a:rPr lang="en-US" altLang="zh-CN" sz="2400" i="1" dirty="0" err="1">
                <a:solidFill>
                  <a:srgbClr val="515047"/>
                </a:solidFill>
                <a:latin typeface="+mn-lt"/>
              </a:rPr>
              <a:t>mBlock</a:t>
            </a:r>
            <a:r>
              <a:rPr lang="en-US" altLang="zh-CN" sz="2400" i="1" dirty="0">
                <a:solidFill>
                  <a:srgbClr val="515047"/>
                </a:solidFill>
                <a:latin typeface="+mn-lt"/>
              </a:rPr>
              <a:t> stage?</a:t>
            </a:r>
          </a:p>
        </p:txBody>
      </p:sp>
      <p:grpSp>
        <p:nvGrpSpPr>
          <p:cNvPr id="14" name="组合 13">
            <a:extLst>
              <a:ext uri="{FF2B5EF4-FFF2-40B4-BE49-F238E27FC236}">
                <a16:creationId xmlns:a16="http://schemas.microsoft.com/office/drawing/2014/main" id="{C5A0792F-4BFA-4113-89BA-F939BADD6E7B}"/>
              </a:ext>
            </a:extLst>
          </p:cNvPr>
          <p:cNvGrpSpPr/>
          <p:nvPr/>
        </p:nvGrpSpPr>
        <p:grpSpPr>
          <a:xfrm>
            <a:off x="462706" y="2869204"/>
            <a:ext cx="4297060" cy="1905000"/>
            <a:chOff x="462706" y="2869204"/>
            <a:chExt cx="4297060" cy="1905000"/>
          </a:xfrm>
        </p:grpSpPr>
        <p:pic>
          <p:nvPicPr>
            <p:cNvPr id="11" name="图片 10">
              <a:extLst>
                <a:ext uri="{FF2B5EF4-FFF2-40B4-BE49-F238E27FC236}">
                  <a16:creationId xmlns:a16="http://schemas.microsoft.com/office/drawing/2014/main" id="{E2853993-2EBC-487A-8C0A-BC46D569EC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462706" y="2869204"/>
              <a:ext cx="1905000" cy="1905000"/>
            </a:xfrm>
            <a:prstGeom prst="rect">
              <a:avLst/>
            </a:prstGeom>
          </p:spPr>
        </p:pic>
        <p:pic>
          <p:nvPicPr>
            <p:cNvPr id="13" name="图片 12">
              <a:extLst>
                <a:ext uri="{FF2B5EF4-FFF2-40B4-BE49-F238E27FC236}">
                  <a16:creationId xmlns:a16="http://schemas.microsoft.com/office/drawing/2014/main" id="{012D74C3-C0E5-4A25-BACD-4124E86DEC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54766" y="2869204"/>
              <a:ext cx="1905000" cy="1905000"/>
            </a:xfrm>
            <a:prstGeom prst="rect">
              <a:avLst/>
            </a:prstGeom>
          </p:spPr>
        </p:pic>
      </p:grpSp>
    </p:spTree>
    <p:extLst>
      <p:ext uri="{BB962C8B-B14F-4D97-AF65-F5344CB8AC3E}">
        <p14:creationId xmlns:p14="http://schemas.microsoft.com/office/powerpoint/2010/main" val="17458020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7E6A71-2C2B-41A4-BBAF-720495FB70C3}"/>
              </a:ext>
            </a:extLst>
          </p:cNvPr>
          <p:cNvSpPr>
            <a:spLocks noGrp="1"/>
          </p:cNvSpPr>
          <p:nvPr>
            <p:ph type="title"/>
          </p:nvPr>
        </p:nvSpPr>
        <p:spPr>
          <a:xfrm>
            <a:off x="1021202" y="1251405"/>
            <a:ext cx="4686900" cy="1792800"/>
          </a:xfrm>
        </p:spPr>
        <p:txBody>
          <a:bodyPr/>
          <a:lstStyle/>
          <a:p>
            <a:r>
              <a:rPr lang="en-US" altLang="zh-CN" dirty="0"/>
              <a:t>Share</a:t>
            </a:r>
            <a:endParaRPr lang="zh-CN" altLang="en-US" dirty="0"/>
          </a:p>
        </p:txBody>
      </p:sp>
    </p:spTree>
    <p:extLst>
      <p:ext uri="{BB962C8B-B14F-4D97-AF65-F5344CB8AC3E}">
        <p14:creationId xmlns:p14="http://schemas.microsoft.com/office/powerpoint/2010/main" val="37797181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4646735F-198D-4E7D-8B47-D916E6C8B7C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92762" y="598804"/>
            <a:ext cx="4958475" cy="4347158"/>
          </a:xfrm>
          <a:prstGeom prst="rect">
            <a:avLst/>
          </a:prstGeom>
          <a:effectLst>
            <a:softEdge rad="63500"/>
          </a:effectLst>
        </p:spPr>
      </p:pic>
    </p:spTree>
    <p:extLst>
      <p:ext uri="{BB962C8B-B14F-4D97-AF65-F5344CB8AC3E}">
        <p14:creationId xmlns:p14="http://schemas.microsoft.com/office/powerpoint/2010/main" val="4268187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74D9785A-8541-48A3-8DC1-057DD7C285AD}"/>
              </a:ext>
            </a:extLst>
          </p:cNvPr>
          <p:cNvSpPr>
            <a:spLocks noGrp="1"/>
          </p:cNvSpPr>
          <p:nvPr>
            <p:ph type="title"/>
          </p:nvPr>
        </p:nvSpPr>
        <p:spPr>
          <a:xfrm>
            <a:off x="1029440" y="1251405"/>
            <a:ext cx="4686900" cy="1792800"/>
          </a:xfrm>
        </p:spPr>
        <p:txBody>
          <a:bodyPr/>
          <a:lstStyle/>
          <a:p>
            <a:r>
              <a:rPr lang="en-US" altLang="zh-CN" sz="7200" dirty="0">
                <a:effectLst>
                  <a:outerShdw blurRad="38100" dist="38100" dir="2700000" algn="tl">
                    <a:srgbClr val="000000">
                      <a:alpha val="43137"/>
                    </a:srgbClr>
                  </a:outerShdw>
                </a:effectLst>
                <a:latin typeface="Arial Rounded MT Bold" panose="020F0704030504030204" pitchFamily="34" charset="0"/>
              </a:rPr>
              <a:t>Clean Up</a:t>
            </a:r>
            <a:endParaRPr lang="zh-CN" altLang="en-US" sz="7200" dirty="0"/>
          </a:p>
        </p:txBody>
      </p:sp>
    </p:spTree>
    <p:extLst>
      <p:ext uri="{BB962C8B-B14F-4D97-AF65-F5344CB8AC3E}">
        <p14:creationId xmlns:p14="http://schemas.microsoft.com/office/powerpoint/2010/main" val="8955667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343C3C5-BAA5-4F47-A8BE-9EDB1B2F18F6}"/>
              </a:ext>
            </a:extLst>
          </p:cNvPr>
          <p:cNvSpPr>
            <a:spLocks noGrp="1"/>
          </p:cNvSpPr>
          <p:nvPr>
            <p:ph type="title"/>
          </p:nvPr>
        </p:nvSpPr>
        <p:spPr>
          <a:xfrm>
            <a:off x="130800" y="637655"/>
            <a:ext cx="8882400" cy="821400"/>
          </a:xfrm>
        </p:spPr>
        <p:txBody>
          <a:bodyPr/>
          <a:lstStyle/>
          <a:p>
            <a:r>
              <a:rPr lang="en-US" altLang="zh-CN" dirty="0"/>
              <a:t>Key Concepts</a:t>
            </a:r>
            <a:endParaRPr lang="zh-CN" altLang="en-US" dirty="0"/>
          </a:p>
        </p:txBody>
      </p:sp>
      <p:sp>
        <p:nvSpPr>
          <p:cNvPr id="4" name="文本占位符 3">
            <a:extLst>
              <a:ext uri="{FF2B5EF4-FFF2-40B4-BE49-F238E27FC236}">
                <a16:creationId xmlns:a16="http://schemas.microsoft.com/office/drawing/2014/main" id="{DA2EDB78-FDB8-4434-83C8-7870F5CFC1C9}"/>
              </a:ext>
            </a:extLst>
          </p:cNvPr>
          <p:cNvSpPr>
            <a:spLocks noGrp="1"/>
          </p:cNvSpPr>
          <p:nvPr>
            <p:ph type="body" idx="4294967295"/>
          </p:nvPr>
        </p:nvSpPr>
        <p:spPr>
          <a:xfrm>
            <a:off x="311700" y="1459055"/>
            <a:ext cx="8520600" cy="3302700"/>
          </a:xfrm>
        </p:spPr>
        <p:txBody>
          <a:bodyPr/>
          <a:lstStyle/>
          <a:p>
            <a:pPr>
              <a:spcAft>
                <a:spcPts val="1600"/>
              </a:spcAft>
            </a:pPr>
            <a:r>
              <a:rPr lang="en-US" altLang="zh-CN" sz="3200" dirty="0">
                <a:latin typeface="Arial Black" panose="020B0A04020102020204" pitchFamily="34" charset="0"/>
              </a:rPr>
              <a:t>Concept 1:</a:t>
            </a:r>
            <a:r>
              <a:rPr lang="zh-CN" altLang="en-US" sz="3200" dirty="0">
                <a:latin typeface="Arial Black" panose="020B0A04020102020204" pitchFamily="34" charset="0"/>
              </a:rPr>
              <a:t> </a:t>
            </a:r>
            <a:r>
              <a:rPr lang="en-US" altLang="zh-CN" sz="3200" dirty="0">
                <a:latin typeface="Arial Black" panose="020B0A04020102020204" pitchFamily="34" charset="0"/>
              </a:rPr>
              <a:t>Conditionals</a:t>
            </a:r>
          </a:p>
          <a:p>
            <a:r>
              <a:rPr lang="en-US" altLang="zh-CN" sz="3200" dirty="0">
                <a:latin typeface="Arial Black" panose="020B0A04020102020204" pitchFamily="34" charset="0"/>
              </a:rPr>
              <a:t>Discussion:</a:t>
            </a:r>
            <a:r>
              <a:rPr lang="en-US" altLang="zh-CN" sz="3200" dirty="0"/>
              <a:t> In what way does the conditional algorithm make machines and computers work effectively? </a:t>
            </a:r>
            <a:endParaRPr lang="zh-CN" altLang="en-US" sz="3200" dirty="0"/>
          </a:p>
        </p:txBody>
      </p:sp>
    </p:spTree>
    <p:extLst>
      <p:ext uri="{BB962C8B-B14F-4D97-AF65-F5344CB8AC3E}">
        <p14:creationId xmlns:p14="http://schemas.microsoft.com/office/powerpoint/2010/main" val="1556133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3">
            <a:extLst>
              <a:ext uri="{FF2B5EF4-FFF2-40B4-BE49-F238E27FC236}">
                <a16:creationId xmlns:a16="http://schemas.microsoft.com/office/drawing/2014/main" id="{969B8B2F-74ED-4005-A788-73F0402C829C}"/>
              </a:ext>
            </a:extLst>
          </p:cNvPr>
          <p:cNvSpPr txBox="1">
            <a:spLocks/>
          </p:cNvSpPr>
          <p:nvPr/>
        </p:nvSpPr>
        <p:spPr>
          <a:xfrm>
            <a:off x="311700" y="1266325"/>
            <a:ext cx="8520600" cy="3302700"/>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381000" algn="l" rtl="0">
              <a:lnSpc>
                <a:spcPct val="115000"/>
              </a:lnSpc>
              <a:spcBef>
                <a:spcPts val="0"/>
              </a:spcBef>
              <a:spcAft>
                <a:spcPts val="800"/>
              </a:spcAft>
              <a:buClr>
                <a:srgbClr val="000000"/>
              </a:buClr>
              <a:buSzPts val="2400"/>
              <a:buFont typeface="Arial"/>
              <a:buChar char="●"/>
              <a:defRPr sz="3600" b="0" i="0" u="none" strike="noStrike" cap="none">
                <a:solidFill>
                  <a:schemeClr val="tx1"/>
                </a:solidFill>
                <a:latin typeface="Arial"/>
                <a:ea typeface="Arial"/>
                <a:cs typeface="Arial"/>
                <a:sym typeface="Arial"/>
              </a:defRPr>
            </a:lvl1pPr>
            <a:lvl2pPr marL="914400" marR="0" lvl="1" indent="-342900" algn="l" rtl="0">
              <a:lnSpc>
                <a:spcPct val="115000"/>
              </a:lnSpc>
              <a:spcBef>
                <a:spcPts val="1600"/>
              </a:spcBef>
              <a:spcAft>
                <a:spcPts val="0"/>
              </a:spcAft>
              <a:buClr>
                <a:srgbClr val="000000"/>
              </a:buClr>
              <a:buSzPts val="1800"/>
              <a:buFont typeface="Arial"/>
              <a:buChar char="○"/>
              <a:defRPr sz="1800" b="0" i="0" u="none" strike="noStrike" cap="none">
                <a:solidFill>
                  <a:srgbClr val="000000"/>
                </a:solidFill>
                <a:latin typeface="Arial"/>
                <a:ea typeface="Arial"/>
                <a:cs typeface="Arial"/>
                <a:sym typeface="Arial"/>
              </a:defRPr>
            </a:lvl2pPr>
            <a:lvl3pPr marL="1371600" marR="0" lvl="2" indent="-330200" algn="l" rtl="0">
              <a:lnSpc>
                <a:spcPct val="115000"/>
              </a:lnSpc>
              <a:spcBef>
                <a:spcPts val="1600"/>
              </a:spcBef>
              <a:spcAft>
                <a:spcPts val="0"/>
              </a:spcAft>
              <a:buClr>
                <a:srgbClr val="000000"/>
              </a:buClr>
              <a:buSzPts val="1600"/>
              <a:buFont typeface="Arial"/>
              <a:buChar char="■"/>
              <a:defRPr sz="1600" b="0" i="0" u="none" strike="noStrike" cap="none">
                <a:solidFill>
                  <a:srgbClr val="000000"/>
                </a:solidFill>
                <a:latin typeface="Arial"/>
                <a:ea typeface="Arial"/>
                <a:cs typeface="Arial"/>
                <a:sym typeface="Arial"/>
              </a:defRPr>
            </a:lvl3pPr>
            <a:lvl4pPr marL="1828800" marR="0" lvl="3" indent="-330200" algn="l" rtl="0">
              <a:lnSpc>
                <a:spcPct val="115000"/>
              </a:lnSpc>
              <a:spcBef>
                <a:spcPts val="1600"/>
              </a:spcBef>
              <a:spcAft>
                <a:spcPts val="0"/>
              </a:spcAft>
              <a:buClr>
                <a:srgbClr val="000000"/>
              </a:buClr>
              <a:buSzPts val="1600"/>
              <a:buFont typeface="Arial"/>
              <a:buChar char="●"/>
              <a:defRPr sz="1600" b="0" i="0" u="none" strike="noStrike" cap="none">
                <a:solidFill>
                  <a:srgbClr val="000000"/>
                </a:solidFill>
                <a:latin typeface="Arial"/>
                <a:ea typeface="Arial"/>
                <a:cs typeface="Arial"/>
                <a:sym typeface="Arial"/>
              </a:defRPr>
            </a:lvl4pPr>
            <a:lvl5pPr marL="2286000" marR="0" lvl="4" indent="-330200" algn="l" rtl="0">
              <a:lnSpc>
                <a:spcPct val="115000"/>
              </a:lnSpc>
              <a:spcBef>
                <a:spcPts val="1600"/>
              </a:spcBef>
              <a:spcAft>
                <a:spcPts val="0"/>
              </a:spcAft>
              <a:buClr>
                <a:srgbClr val="000000"/>
              </a:buClr>
              <a:buSzPts val="1600"/>
              <a:buFont typeface="Arial"/>
              <a:buChar char="○"/>
              <a:defRPr sz="1600" b="0" i="0" u="none" strike="noStrike" cap="none">
                <a:solidFill>
                  <a:srgbClr val="000000"/>
                </a:solidFill>
                <a:latin typeface="Arial"/>
                <a:ea typeface="Arial"/>
                <a:cs typeface="Arial"/>
                <a:sym typeface="Arial"/>
              </a:defRPr>
            </a:lvl5pPr>
            <a:lvl6pPr marL="2743200" marR="0" lvl="5" indent="-330200" algn="l" rtl="0">
              <a:lnSpc>
                <a:spcPct val="115000"/>
              </a:lnSpc>
              <a:spcBef>
                <a:spcPts val="1600"/>
              </a:spcBef>
              <a:spcAft>
                <a:spcPts val="0"/>
              </a:spcAft>
              <a:buClr>
                <a:srgbClr val="000000"/>
              </a:buClr>
              <a:buSzPts val="1600"/>
              <a:buFont typeface="Arial"/>
              <a:buChar char="■"/>
              <a:defRPr sz="1600" b="0" i="0" u="none" strike="noStrike" cap="none">
                <a:solidFill>
                  <a:srgbClr val="000000"/>
                </a:solidFill>
                <a:latin typeface="Arial"/>
                <a:ea typeface="Arial"/>
                <a:cs typeface="Arial"/>
                <a:sym typeface="Arial"/>
              </a:defRPr>
            </a:lvl6pPr>
            <a:lvl7pPr marL="3200400" marR="0" lvl="6" indent="-330200" algn="l" rtl="0">
              <a:lnSpc>
                <a:spcPct val="115000"/>
              </a:lnSpc>
              <a:spcBef>
                <a:spcPts val="1600"/>
              </a:spcBef>
              <a:spcAft>
                <a:spcPts val="0"/>
              </a:spcAft>
              <a:buClr>
                <a:srgbClr val="000000"/>
              </a:buClr>
              <a:buSzPts val="1600"/>
              <a:buFont typeface="Arial"/>
              <a:buChar char="●"/>
              <a:defRPr sz="1600" b="0" i="0" u="none" strike="noStrike" cap="none">
                <a:solidFill>
                  <a:srgbClr val="000000"/>
                </a:solidFill>
                <a:latin typeface="Arial"/>
                <a:ea typeface="Arial"/>
                <a:cs typeface="Arial"/>
                <a:sym typeface="Arial"/>
              </a:defRPr>
            </a:lvl7pPr>
            <a:lvl8pPr marL="3657600" marR="0" lvl="7" indent="-330200" algn="l" rtl="0">
              <a:lnSpc>
                <a:spcPct val="115000"/>
              </a:lnSpc>
              <a:spcBef>
                <a:spcPts val="1600"/>
              </a:spcBef>
              <a:spcAft>
                <a:spcPts val="0"/>
              </a:spcAft>
              <a:buClr>
                <a:srgbClr val="000000"/>
              </a:buClr>
              <a:buSzPts val="1600"/>
              <a:buFont typeface="Arial"/>
              <a:buChar char="○"/>
              <a:defRPr sz="1600" b="0" i="0" u="none" strike="noStrike" cap="none">
                <a:solidFill>
                  <a:srgbClr val="000000"/>
                </a:solidFill>
                <a:latin typeface="Arial"/>
                <a:ea typeface="Arial"/>
                <a:cs typeface="Arial"/>
                <a:sym typeface="Arial"/>
              </a:defRPr>
            </a:lvl8pPr>
            <a:lvl9pPr marL="4114800" marR="0" lvl="8" indent="-330200" algn="l" rtl="0">
              <a:lnSpc>
                <a:spcPct val="115000"/>
              </a:lnSpc>
              <a:spcBef>
                <a:spcPts val="1600"/>
              </a:spcBef>
              <a:spcAft>
                <a:spcPts val="1600"/>
              </a:spcAft>
              <a:buClr>
                <a:srgbClr val="000000"/>
              </a:buClr>
              <a:buSzPts val="1600"/>
              <a:buFont typeface="Arial"/>
              <a:buChar char="■"/>
              <a:defRPr sz="1600" b="0" i="0" u="none" strike="noStrike" cap="none">
                <a:solidFill>
                  <a:srgbClr val="000000"/>
                </a:solidFill>
                <a:latin typeface="Arial"/>
                <a:ea typeface="Arial"/>
                <a:cs typeface="Arial"/>
                <a:sym typeface="Arial"/>
              </a:defRPr>
            </a:lvl9pPr>
          </a:lstStyle>
          <a:p>
            <a:pPr marL="76200" indent="0">
              <a:lnSpc>
                <a:spcPct val="100000"/>
              </a:lnSpc>
              <a:spcAft>
                <a:spcPts val="1600"/>
              </a:spcAft>
              <a:buNone/>
            </a:pPr>
            <a:endParaRPr lang="en-US" altLang="zh-CN" dirty="0"/>
          </a:p>
          <a:p>
            <a:pPr marL="76200" indent="0">
              <a:lnSpc>
                <a:spcPct val="100000"/>
              </a:lnSpc>
              <a:spcAft>
                <a:spcPts val="1600"/>
              </a:spcAft>
              <a:buFont typeface="Arial"/>
              <a:buNone/>
            </a:pPr>
            <a:r>
              <a:rPr lang="en-US" altLang="zh-CN" dirty="0"/>
              <a:t>                … is less than …</a:t>
            </a:r>
          </a:p>
          <a:p>
            <a:pPr marL="76200" indent="0">
              <a:lnSpc>
                <a:spcPct val="100000"/>
              </a:lnSpc>
              <a:spcAft>
                <a:spcPts val="1600"/>
              </a:spcAft>
              <a:buFont typeface="Arial"/>
              <a:buNone/>
            </a:pPr>
            <a:r>
              <a:rPr lang="en-US" altLang="zh-CN" dirty="0"/>
              <a:t>                … is greater than …</a:t>
            </a:r>
          </a:p>
          <a:p>
            <a:pPr marL="76200" indent="0">
              <a:lnSpc>
                <a:spcPct val="100000"/>
              </a:lnSpc>
              <a:spcAft>
                <a:spcPts val="1600"/>
              </a:spcAft>
              <a:buFont typeface="Arial"/>
              <a:buNone/>
            </a:pPr>
            <a:r>
              <a:rPr lang="zh-CN" altLang="en-US" dirty="0"/>
              <a:t>                </a:t>
            </a:r>
            <a:r>
              <a:rPr lang="en-US" altLang="zh-CN" dirty="0"/>
              <a:t>… is equal to …</a:t>
            </a:r>
            <a:endParaRPr lang="zh-CN" altLang="en-US" dirty="0"/>
          </a:p>
        </p:txBody>
      </p:sp>
      <p:sp>
        <p:nvSpPr>
          <p:cNvPr id="3" name="标题 2">
            <a:extLst>
              <a:ext uri="{FF2B5EF4-FFF2-40B4-BE49-F238E27FC236}">
                <a16:creationId xmlns:a16="http://schemas.microsoft.com/office/drawing/2014/main" id="{D343C3C5-BAA5-4F47-A8BE-9EDB1B2F18F6}"/>
              </a:ext>
            </a:extLst>
          </p:cNvPr>
          <p:cNvSpPr>
            <a:spLocks noGrp="1"/>
          </p:cNvSpPr>
          <p:nvPr>
            <p:ph type="title"/>
          </p:nvPr>
        </p:nvSpPr>
        <p:spPr>
          <a:xfrm>
            <a:off x="130800" y="637714"/>
            <a:ext cx="8882400" cy="821400"/>
          </a:xfrm>
        </p:spPr>
        <p:txBody>
          <a:bodyPr/>
          <a:lstStyle/>
          <a:p>
            <a:r>
              <a:rPr lang="en-US" altLang="zh-CN" dirty="0"/>
              <a:t>Key Concepts</a:t>
            </a:r>
            <a:endParaRPr lang="zh-CN" altLang="en-US" dirty="0"/>
          </a:p>
        </p:txBody>
      </p:sp>
      <p:sp>
        <p:nvSpPr>
          <p:cNvPr id="4" name="文本占位符 3">
            <a:extLst>
              <a:ext uri="{FF2B5EF4-FFF2-40B4-BE49-F238E27FC236}">
                <a16:creationId xmlns:a16="http://schemas.microsoft.com/office/drawing/2014/main" id="{DA2EDB78-FDB8-4434-83C8-7870F5CFC1C9}"/>
              </a:ext>
            </a:extLst>
          </p:cNvPr>
          <p:cNvSpPr>
            <a:spLocks noGrp="1"/>
          </p:cNvSpPr>
          <p:nvPr>
            <p:ph type="body" idx="4294967295"/>
          </p:nvPr>
        </p:nvSpPr>
        <p:spPr>
          <a:xfrm>
            <a:off x="311700" y="1430086"/>
            <a:ext cx="8520600" cy="3302700"/>
          </a:xfrm>
        </p:spPr>
        <p:txBody>
          <a:bodyPr/>
          <a:lstStyle/>
          <a:p>
            <a:pPr>
              <a:spcAft>
                <a:spcPts val="1600"/>
              </a:spcAft>
            </a:pPr>
            <a:r>
              <a:rPr lang="en-US" altLang="zh-CN" dirty="0">
                <a:latin typeface="Arial Black" panose="020B0A04020102020204" pitchFamily="34" charset="0"/>
              </a:rPr>
              <a:t>Concept 2:</a:t>
            </a:r>
            <a:r>
              <a:rPr lang="zh-CN" altLang="en-US" dirty="0">
                <a:latin typeface="Arial Black" panose="020B0A04020102020204" pitchFamily="34" charset="0"/>
              </a:rPr>
              <a:t> </a:t>
            </a:r>
            <a:r>
              <a:rPr lang="en-US" altLang="zh-CN" dirty="0">
                <a:latin typeface="Arial Black" panose="020B0A04020102020204" pitchFamily="34" charset="0"/>
              </a:rPr>
              <a:t>Logical Operators</a:t>
            </a:r>
          </a:p>
        </p:txBody>
      </p:sp>
      <p:grpSp>
        <p:nvGrpSpPr>
          <p:cNvPr id="7" name="组合 6">
            <a:extLst>
              <a:ext uri="{FF2B5EF4-FFF2-40B4-BE49-F238E27FC236}">
                <a16:creationId xmlns:a16="http://schemas.microsoft.com/office/drawing/2014/main" id="{D07FE90A-1F2F-42E3-A8B4-8AE25C111AEB}"/>
              </a:ext>
            </a:extLst>
          </p:cNvPr>
          <p:cNvGrpSpPr/>
          <p:nvPr/>
        </p:nvGrpSpPr>
        <p:grpSpPr>
          <a:xfrm>
            <a:off x="914400" y="2248199"/>
            <a:ext cx="1506766" cy="2042550"/>
            <a:chOff x="763816" y="2356234"/>
            <a:chExt cx="1657350" cy="2246679"/>
          </a:xfrm>
        </p:grpSpPr>
        <p:pic>
          <p:nvPicPr>
            <p:cNvPr id="8" name="图片 7">
              <a:extLst>
                <a:ext uri="{FF2B5EF4-FFF2-40B4-BE49-F238E27FC236}">
                  <a16:creationId xmlns:a16="http://schemas.microsoft.com/office/drawing/2014/main" id="{BD80BA5A-26BC-4DF0-90F6-99F97F3E41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3816" y="2356234"/>
              <a:ext cx="1657350" cy="571500"/>
            </a:xfrm>
            <a:prstGeom prst="rect">
              <a:avLst/>
            </a:prstGeom>
          </p:spPr>
        </p:pic>
        <p:pic>
          <p:nvPicPr>
            <p:cNvPr id="9" name="图片 8">
              <a:extLst>
                <a:ext uri="{FF2B5EF4-FFF2-40B4-BE49-F238E27FC236}">
                  <a16:creationId xmlns:a16="http://schemas.microsoft.com/office/drawing/2014/main" id="{0616635A-3A7A-48DC-A87C-C95F60A4C1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3816" y="3180433"/>
              <a:ext cx="1657350" cy="571500"/>
            </a:xfrm>
            <a:prstGeom prst="rect">
              <a:avLst/>
            </a:prstGeom>
          </p:spPr>
        </p:pic>
        <p:pic>
          <p:nvPicPr>
            <p:cNvPr id="10" name="图片 9">
              <a:extLst>
                <a:ext uri="{FF2B5EF4-FFF2-40B4-BE49-F238E27FC236}">
                  <a16:creationId xmlns:a16="http://schemas.microsoft.com/office/drawing/2014/main" id="{1ACE34E7-705F-4DEA-9BA7-883E0237A8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3816" y="4031413"/>
              <a:ext cx="1657350" cy="571500"/>
            </a:xfrm>
            <a:prstGeom prst="rect">
              <a:avLst/>
            </a:prstGeom>
          </p:spPr>
        </p:pic>
      </p:grpSp>
    </p:spTree>
    <p:extLst>
      <p:ext uri="{BB962C8B-B14F-4D97-AF65-F5344CB8AC3E}">
        <p14:creationId xmlns:p14="http://schemas.microsoft.com/office/powerpoint/2010/main" val="2839176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84434DB0-C16C-4CAA-84E8-EE46A53008C1}"/>
              </a:ext>
            </a:extLst>
          </p:cNvPr>
          <p:cNvGrpSpPr/>
          <p:nvPr/>
        </p:nvGrpSpPr>
        <p:grpSpPr>
          <a:xfrm>
            <a:off x="2584704" y="3302433"/>
            <a:ext cx="3974592" cy="1459381"/>
            <a:chOff x="4070801" y="3024557"/>
            <a:chExt cx="4559073" cy="1673989"/>
          </a:xfrm>
        </p:grpSpPr>
        <p:grpSp>
          <p:nvGrpSpPr>
            <p:cNvPr id="6" name="组合 5">
              <a:extLst>
                <a:ext uri="{FF2B5EF4-FFF2-40B4-BE49-F238E27FC236}">
                  <a16:creationId xmlns:a16="http://schemas.microsoft.com/office/drawing/2014/main" id="{EAA6F416-251C-4998-9048-4F7CCAE20A4D}"/>
                </a:ext>
              </a:extLst>
            </p:cNvPr>
            <p:cNvGrpSpPr/>
            <p:nvPr/>
          </p:nvGrpSpPr>
          <p:grpSpPr>
            <a:xfrm>
              <a:off x="4070801" y="3024557"/>
              <a:ext cx="4559073" cy="1232010"/>
              <a:chOff x="1109722" y="2653433"/>
              <a:chExt cx="7283531" cy="1968250"/>
            </a:xfrm>
          </p:grpSpPr>
          <p:pic>
            <p:nvPicPr>
              <p:cNvPr id="9" name="图片 8">
                <a:extLst>
                  <a:ext uri="{FF2B5EF4-FFF2-40B4-BE49-F238E27FC236}">
                    <a16:creationId xmlns:a16="http://schemas.microsoft.com/office/drawing/2014/main" id="{F667A458-886D-482A-BF4A-244C302937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9722" y="2653433"/>
                <a:ext cx="2048258" cy="1968250"/>
              </a:xfrm>
              <a:prstGeom prst="rect">
                <a:avLst/>
              </a:prstGeom>
            </p:spPr>
          </p:pic>
          <p:pic>
            <p:nvPicPr>
              <p:cNvPr id="10" name="图片 9">
                <a:extLst>
                  <a:ext uri="{FF2B5EF4-FFF2-40B4-BE49-F238E27FC236}">
                    <a16:creationId xmlns:a16="http://schemas.microsoft.com/office/drawing/2014/main" id="{4E801640-B5F2-4FD2-AC22-5F09AB5E61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44992" y="2653433"/>
                <a:ext cx="2048261" cy="1968250"/>
              </a:xfrm>
              <a:prstGeom prst="rect">
                <a:avLst/>
              </a:prstGeom>
            </p:spPr>
          </p:pic>
          <p:pic>
            <p:nvPicPr>
              <p:cNvPr id="11" name="图片 10">
                <a:extLst>
                  <a:ext uri="{FF2B5EF4-FFF2-40B4-BE49-F238E27FC236}">
                    <a16:creationId xmlns:a16="http://schemas.microsoft.com/office/drawing/2014/main" id="{6E288B20-B83A-45A2-B0E5-775F5F4457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5114" y="2653433"/>
                <a:ext cx="2048260" cy="1968250"/>
              </a:xfrm>
              <a:prstGeom prst="rect">
                <a:avLst/>
              </a:prstGeom>
            </p:spPr>
          </p:pic>
        </p:grpSp>
        <p:pic>
          <p:nvPicPr>
            <p:cNvPr id="7" name="图片 6">
              <a:extLst>
                <a:ext uri="{FF2B5EF4-FFF2-40B4-BE49-F238E27FC236}">
                  <a16:creationId xmlns:a16="http://schemas.microsoft.com/office/drawing/2014/main" id="{718570D7-B36A-43A3-B854-945BB6342D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45169" y="4127046"/>
              <a:ext cx="904875" cy="571500"/>
            </a:xfrm>
            <a:prstGeom prst="rect">
              <a:avLst/>
            </a:prstGeom>
          </p:spPr>
        </p:pic>
        <p:pic>
          <p:nvPicPr>
            <p:cNvPr id="8" name="图片 7">
              <a:extLst>
                <a:ext uri="{FF2B5EF4-FFF2-40B4-BE49-F238E27FC236}">
                  <a16:creationId xmlns:a16="http://schemas.microsoft.com/office/drawing/2014/main" id="{59D53B4F-E058-48C0-9E0F-34F27374765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76492" y="4127046"/>
              <a:ext cx="857250" cy="571500"/>
            </a:xfrm>
            <a:prstGeom prst="rect">
              <a:avLst/>
            </a:prstGeom>
          </p:spPr>
        </p:pic>
      </p:grpSp>
      <p:sp>
        <p:nvSpPr>
          <p:cNvPr id="3" name="标题 2">
            <a:extLst>
              <a:ext uri="{FF2B5EF4-FFF2-40B4-BE49-F238E27FC236}">
                <a16:creationId xmlns:a16="http://schemas.microsoft.com/office/drawing/2014/main" id="{D343C3C5-BAA5-4F47-A8BE-9EDB1B2F18F6}"/>
              </a:ext>
            </a:extLst>
          </p:cNvPr>
          <p:cNvSpPr>
            <a:spLocks noGrp="1"/>
          </p:cNvSpPr>
          <p:nvPr>
            <p:ph type="title"/>
          </p:nvPr>
        </p:nvSpPr>
        <p:spPr>
          <a:xfrm>
            <a:off x="130800" y="637714"/>
            <a:ext cx="8882400" cy="821400"/>
          </a:xfrm>
        </p:spPr>
        <p:txBody>
          <a:bodyPr/>
          <a:lstStyle/>
          <a:p>
            <a:r>
              <a:rPr lang="en-US" altLang="zh-CN" dirty="0"/>
              <a:t>Key Concepts</a:t>
            </a:r>
            <a:endParaRPr lang="zh-CN" altLang="en-US" dirty="0"/>
          </a:p>
        </p:txBody>
      </p:sp>
      <p:sp>
        <p:nvSpPr>
          <p:cNvPr id="4" name="文本占位符 3">
            <a:extLst>
              <a:ext uri="{FF2B5EF4-FFF2-40B4-BE49-F238E27FC236}">
                <a16:creationId xmlns:a16="http://schemas.microsoft.com/office/drawing/2014/main" id="{DA2EDB78-FDB8-4434-83C8-7870F5CFC1C9}"/>
              </a:ext>
            </a:extLst>
          </p:cNvPr>
          <p:cNvSpPr>
            <a:spLocks noGrp="1"/>
          </p:cNvSpPr>
          <p:nvPr>
            <p:ph type="body" idx="4294967295"/>
          </p:nvPr>
        </p:nvSpPr>
        <p:spPr>
          <a:xfrm>
            <a:off x="311700" y="1459114"/>
            <a:ext cx="8520600" cy="3302700"/>
          </a:xfrm>
        </p:spPr>
        <p:txBody>
          <a:bodyPr/>
          <a:lstStyle/>
          <a:p>
            <a:pPr>
              <a:lnSpc>
                <a:spcPct val="100000"/>
              </a:lnSpc>
              <a:spcAft>
                <a:spcPts val="1600"/>
              </a:spcAft>
            </a:pPr>
            <a:r>
              <a:rPr lang="en-US" altLang="zh-CN" sz="3200" dirty="0">
                <a:latin typeface="Arial Black" panose="020B0A04020102020204" pitchFamily="34" charset="0"/>
              </a:rPr>
              <a:t>Concept 3:</a:t>
            </a:r>
            <a:r>
              <a:rPr lang="zh-CN" altLang="en-US" sz="3200" dirty="0">
                <a:latin typeface="Arial Black" panose="020B0A04020102020204" pitchFamily="34" charset="0"/>
              </a:rPr>
              <a:t> </a:t>
            </a:r>
            <a:r>
              <a:rPr lang="en-US" altLang="zh-CN" sz="3200" dirty="0">
                <a:latin typeface="Arial Black" panose="020B0A04020102020204" pitchFamily="34" charset="0"/>
              </a:rPr>
              <a:t>Variables</a:t>
            </a:r>
          </a:p>
          <a:p>
            <a:pPr>
              <a:lnSpc>
                <a:spcPct val="100000"/>
              </a:lnSpc>
            </a:pPr>
            <a:r>
              <a:rPr lang="en-US" altLang="zh-CN" sz="3200" dirty="0">
                <a:latin typeface="Arial Black" panose="020B0A04020102020204" pitchFamily="34" charset="0"/>
              </a:rPr>
              <a:t>Discussion:</a:t>
            </a:r>
            <a:r>
              <a:rPr lang="en-US" altLang="zh-CN" sz="3200" dirty="0"/>
              <a:t> What is a variable? How to use variables?</a:t>
            </a:r>
            <a:endParaRPr lang="zh-CN" altLang="en-US" sz="3200" dirty="0"/>
          </a:p>
        </p:txBody>
      </p:sp>
    </p:spTree>
    <p:extLst>
      <p:ext uri="{BB962C8B-B14F-4D97-AF65-F5344CB8AC3E}">
        <p14:creationId xmlns:p14="http://schemas.microsoft.com/office/powerpoint/2010/main" val="6191093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2">
            <a:extLst>
              <a:ext uri="{FF2B5EF4-FFF2-40B4-BE49-F238E27FC236}">
                <a16:creationId xmlns:a16="http://schemas.microsoft.com/office/drawing/2014/main" id="{DEBF6603-76CD-4B5A-A8D4-1568031152BA}"/>
              </a:ext>
            </a:extLst>
          </p:cNvPr>
          <p:cNvSpPr txBox="1">
            <a:spLocks/>
          </p:cNvSpPr>
          <p:nvPr/>
        </p:nvSpPr>
        <p:spPr>
          <a:xfrm>
            <a:off x="311700" y="574555"/>
            <a:ext cx="8520600" cy="3302700"/>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381000" algn="l" rtl="0">
              <a:lnSpc>
                <a:spcPct val="115000"/>
              </a:lnSpc>
              <a:spcBef>
                <a:spcPts val="0"/>
              </a:spcBef>
              <a:spcAft>
                <a:spcPts val="0"/>
              </a:spcAft>
              <a:buClr>
                <a:srgbClr val="000000"/>
              </a:buClr>
              <a:buSzPts val="2400"/>
              <a:buFont typeface="Arial"/>
              <a:buChar char="●"/>
              <a:defRPr sz="2400" b="0" i="0" u="none" strike="noStrike" cap="none">
                <a:solidFill>
                  <a:srgbClr val="000000"/>
                </a:solidFill>
                <a:latin typeface="Arial"/>
                <a:ea typeface="Arial"/>
                <a:cs typeface="Arial"/>
                <a:sym typeface="Arial"/>
              </a:defRPr>
            </a:lvl1pPr>
            <a:lvl2pPr marL="914400" marR="0" lvl="1" indent="-342900" algn="l" rtl="0">
              <a:lnSpc>
                <a:spcPct val="115000"/>
              </a:lnSpc>
              <a:spcBef>
                <a:spcPts val="1600"/>
              </a:spcBef>
              <a:spcAft>
                <a:spcPts val="0"/>
              </a:spcAft>
              <a:buClr>
                <a:srgbClr val="000000"/>
              </a:buClr>
              <a:buSzPts val="1800"/>
              <a:buFont typeface="Arial"/>
              <a:buChar char="○"/>
              <a:defRPr sz="1800" b="0" i="0" u="none" strike="noStrike" cap="none">
                <a:solidFill>
                  <a:srgbClr val="000000"/>
                </a:solidFill>
                <a:latin typeface="Arial"/>
                <a:ea typeface="Arial"/>
                <a:cs typeface="Arial"/>
                <a:sym typeface="Arial"/>
              </a:defRPr>
            </a:lvl2pPr>
            <a:lvl3pPr marL="1371600" marR="0" lvl="2" indent="-330200" algn="l" rtl="0">
              <a:lnSpc>
                <a:spcPct val="115000"/>
              </a:lnSpc>
              <a:spcBef>
                <a:spcPts val="1600"/>
              </a:spcBef>
              <a:spcAft>
                <a:spcPts val="0"/>
              </a:spcAft>
              <a:buClr>
                <a:srgbClr val="000000"/>
              </a:buClr>
              <a:buSzPts val="1600"/>
              <a:buFont typeface="Arial"/>
              <a:buChar char="■"/>
              <a:defRPr sz="1600" b="0" i="0" u="none" strike="noStrike" cap="none">
                <a:solidFill>
                  <a:srgbClr val="000000"/>
                </a:solidFill>
                <a:latin typeface="Arial"/>
                <a:ea typeface="Arial"/>
                <a:cs typeface="Arial"/>
                <a:sym typeface="Arial"/>
              </a:defRPr>
            </a:lvl3pPr>
            <a:lvl4pPr marL="1828800" marR="0" lvl="3" indent="-330200" algn="l" rtl="0">
              <a:lnSpc>
                <a:spcPct val="115000"/>
              </a:lnSpc>
              <a:spcBef>
                <a:spcPts val="1600"/>
              </a:spcBef>
              <a:spcAft>
                <a:spcPts val="0"/>
              </a:spcAft>
              <a:buClr>
                <a:srgbClr val="000000"/>
              </a:buClr>
              <a:buSzPts val="1600"/>
              <a:buFont typeface="Arial"/>
              <a:buChar char="●"/>
              <a:defRPr sz="1600" b="0" i="0" u="none" strike="noStrike" cap="none">
                <a:solidFill>
                  <a:srgbClr val="000000"/>
                </a:solidFill>
                <a:latin typeface="Arial"/>
                <a:ea typeface="Arial"/>
                <a:cs typeface="Arial"/>
                <a:sym typeface="Arial"/>
              </a:defRPr>
            </a:lvl4pPr>
            <a:lvl5pPr marL="2286000" marR="0" lvl="4" indent="-330200" algn="l" rtl="0">
              <a:lnSpc>
                <a:spcPct val="115000"/>
              </a:lnSpc>
              <a:spcBef>
                <a:spcPts val="1600"/>
              </a:spcBef>
              <a:spcAft>
                <a:spcPts val="0"/>
              </a:spcAft>
              <a:buClr>
                <a:srgbClr val="000000"/>
              </a:buClr>
              <a:buSzPts val="1600"/>
              <a:buFont typeface="Arial"/>
              <a:buChar char="○"/>
              <a:defRPr sz="1600" b="0" i="0" u="none" strike="noStrike" cap="none">
                <a:solidFill>
                  <a:srgbClr val="000000"/>
                </a:solidFill>
                <a:latin typeface="Arial"/>
                <a:ea typeface="Arial"/>
                <a:cs typeface="Arial"/>
                <a:sym typeface="Arial"/>
              </a:defRPr>
            </a:lvl5pPr>
            <a:lvl6pPr marL="2743200" marR="0" lvl="5" indent="-330200" algn="l" rtl="0">
              <a:lnSpc>
                <a:spcPct val="115000"/>
              </a:lnSpc>
              <a:spcBef>
                <a:spcPts val="1600"/>
              </a:spcBef>
              <a:spcAft>
                <a:spcPts val="0"/>
              </a:spcAft>
              <a:buClr>
                <a:srgbClr val="000000"/>
              </a:buClr>
              <a:buSzPts val="1600"/>
              <a:buFont typeface="Arial"/>
              <a:buChar char="■"/>
              <a:defRPr sz="1600" b="0" i="0" u="none" strike="noStrike" cap="none">
                <a:solidFill>
                  <a:srgbClr val="000000"/>
                </a:solidFill>
                <a:latin typeface="Arial"/>
                <a:ea typeface="Arial"/>
                <a:cs typeface="Arial"/>
                <a:sym typeface="Arial"/>
              </a:defRPr>
            </a:lvl6pPr>
            <a:lvl7pPr marL="3200400" marR="0" lvl="6" indent="-330200" algn="l" rtl="0">
              <a:lnSpc>
                <a:spcPct val="115000"/>
              </a:lnSpc>
              <a:spcBef>
                <a:spcPts val="1600"/>
              </a:spcBef>
              <a:spcAft>
                <a:spcPts val="0"/>
              </a:spcAft>
              <a:buClr>
                <a:srgbClr val="000000"/>
              </a:buClr>
              <a:buSzPts val="1600"/>
              <a:buFont typeface="Arial"/>
              <a:buChar char="●"/>
              <a:defRPr sz="1600" b="0" i="0" u="none" strike="noStrike" cap="none">
                <a:solidFill>
                  <a:srgbClr val="000000"/>
                </a:solidFill>
                <a:latin typeface="Arial"/>
                <a:ea typeface="Arial"/>
                <a:cs typeface="Arial"/>
                <a:sym typeface="Arial"/>
              </a:defRPr>
            </a:lvl7pPr>
            <a:lvl8pPr marL="3657600" marR="0" lvl="7" indent="-330200" algn="l" rtl="0">
              <a:lnSpc>
                <a:spcPct val="115000"/>
              </a:lnSpc>
              <a:spcBef>
                <a:spcPts val="1600"/>
              </a:spcBef>
              <a:spcAft>
                <a:spcPts val="0"/>
              </a:spcAft>
              <a:buClr>
                <a:srgbClr val="000000"/>
              </a:buClr>
              <a:buSzPts val="1600"/>
              <a:buFont typeface="Arial"/>
              <a:buChar char="○"/>
              <a:defRPr sz="1600" b="0" i="0" u="none" strike="noStrike" cap="none">
                <a:solidFill>
                  <a:srgbClr val="000000"/>
                </a:solidFill>
                <a:latin typeface="Arial"/>
                <a:ea typeface="Arial"/>
                <a:cs typeface="Arial"/>
                <a:sym typeface="Arial"/>
              </a:defRPr>
            </a:lvl8pPr>
            <a:lvl9pPr marL="4114800" marR="0" lvl="8" indent="-330200" algn="l" rtl="0">
              <a:lnSpc>
                <a:spcPct val="115000"/>
              </a:lnSpc>
              <a:spcBef>
                <a:spcPts val="1600"/>
              </a:spcBef>
              <a:spcAft>
                <a:spcPts val="1600"/>
              </a:spcAft>
              <a:buClr>
                <a:srgbClr val="000000"/>
              </a:buClr>
              <a:buSzPts val="1600"/>
              <a:buFont typeface="Arial"/>
              <a:buChar char="■"/>
              <a:defRPr sz="1600" b="0" i="0" u="none" strike="noStrike" cap="none">
                <a:solidFill>
                  <a:srgbClr val="000000"/>
                </a:solidFill>
                <a:latin typeface="Arial"/>
                <a:ea typeface="Arial"/>
                <a:cs typeface="Arial"/>
                <a:sym typeface="Arial"/>
              </a:defRPr>
            </a:lvl9pPr>
          </a:lstStyle>
          <a:p>
            <a:pPr marL="76200" marR="0" lvl="0" indent="0" algn="l" defTabSz="914400" rtl="0" eaLnBrk="1" fontAlgn="auto" latinLnBrk="0" hangingPunct="1">
              <a:lnSpc>
                <a:spcPct val="115000"/>
              </a:lnSpc>
              <a:spcBef>
                <a:spcPts val="0"/>
              </a:spcBef>
              <a:spcAft>
                <a:spcPts val="0"/>
              </a:spcAft>
              <a:buClr>
                <a:srgbClr val="000000"/>
              </a:buClr>
              <a:buSzPts val="2400"/>
              <a:buFont typeface="Arial"/>
              <a:buNone/>
              <a:tabLst/>
              <a:defRPr/>
            </a:pPr>
            <a:r>
              <a:rPr kumimoji="0" lang="en-US" altLang="zh-CN" sz="3600" b="0" i="0" u="none" strike="noStrike" kern="0" cap="none" spc="0" normalizeH="0" baseline="0" noProof="0" dirty="0">
                <a:ln>
                  <a:noFill/>
                </a:ln>
                <a:solidFill>
                  <a:srgbClr val="515047"/>
                </a:solidFill>
                <a:effectLst/>
                <a:uLnTx/>
                <a:uFillTx/>
                <a:latin typeface="Arial"/>
                <a:cs typeface="Arial"/>
                <a:sym typeface="Arial"/>
              </a:rPr>
              <a:t>Variables created by you:</a:t>
            </a:r>
          </a:p>
          <a:p>
            <a:pPr marL="76200" marR="0" lvl="0" indent="0" algn="l" defTabSz="914400" rtl="0" eaLnBrk="1" fontAlgn="auto" latinLnBrk="0" hangingPunct="1">
              <a:lnSpc>
                <a:spcPct val="115000"/>
              </a:lnSpc>
              <a:spcBef>
                <a:spcPts val="0"/>
              </a:spcBef>
              <a:spcAft>
                <a:spcPts val="0"/>
              </a:spcAft>
              <a:buClr>
                <a:srgbClr val="000000"/>
              </a:buClr>
              <a:buSzPts val="2400"/>
              <a:buFont typeface="Arial"/>
              <a:buNone/>
              <a:tabLst/>
              <a:defRPr/>
            </a:pPr>
            <a:endParaRPr kumimoji="0" lang="en-US" altLang="zh-CN" sz="3600" b="0" i="0" u="none" strike="noStrike" kern="0" cap="none" spc="0" normalizeH="0" baseline="0" noProof="0" dirty="0">
              <a:ln>
                <a:noFill/>
              </a:ln>
              <a:solidFill>
                <a:srgbClr val="515047"/>
              </a:solidFill>
              <a:effectLst/>
              <a:uLnTx/>
              <a:uFillTx/>
              <a:latin typeface="Arial"/>
              <a:cs typeface="Arial"/>
              <a:sym typeface="Arial"/>
            </a:endParaRPr>
          </a:p>
          <a:p>
            <a:pPr marL="76200" marR="0" lvl="0" indent="0" algn="l" defTabSz="914400" rtl="0" eaLnBrk="1" fontAlgn="auto" latinLnBrk="0" hangingPunct="1">
              <a:lnSpc>
                <a:spcPct val="115000"/>
              </a:lnSpc>
              <a:spcBef>
                <a:spcPts val="0"/>
              </a:spcBef>
              <a:spcAft>
                <a:spcPts val="0"/>
              </a:spcAft>
              <a:buClr>
                <a:srgbClr val="000000"/>
              </a:buClr>
              <a:buSzPts val="2400"/>
              <a:buFont typeface="Arial"/>
              <a:buNone/>
              <a:tabLst/>
              <a:defRPr/>
            </a:pPr>
            <a:endParaRPr kumimoji="0" lang="en-US" altLang="zh-CN" sz="3600" b="0" i="0" u="none" strike="noStrike" kern="0" cap="none" spc="0" normalizeH="0" baseline="0" noProof="0" dirty="0">
              <a:ln>
                <a:noFill/>
              </a:ln>
              <a:solidFill>
                <a:srgbClr val="515047"/>
              </a:solidFill>
              <a:effectLst/>
              <a:uLnTx/>
              <a:uFillTx/>
              <a:latin typeface="Arial"/>
              <a:cs typeface="Arial"/>
              <a:sym typeface="Arial"/>
            </a:endParaRPr>
          </a:p>
          <a:p>
            <a:pPr marL="76200" marR="0" lvl="0" indent="0" algn="l" defTabSz="914400" rtl="0" eaLnBrk="1" fontAlgn="auto" latinLnBrk="0" hangingPunct="1">
              <a:lnSpc>
                <a:spcPct val="115000"/>
              </a:lnSpc>
              <a:spcBef>
                <a:spcPts val="0"/>
              </a:spcBef>
              <a:spcAft>
                <a:spcPts val="0"/>
              </a:spcAft>
              <a:buClr>
                <a:srgbClr val="000000"/>
              </a:buClr>
              <a:buSzPts val="2400"/>
              <a:buFont typeface="Arial"/>
              <a:buNone/>
              <a:tabLst/>
              <a:defRPr/>
            </a:pPr>
            <a:endParaRPr kumimoji="0" lang="en-US" altLang="zh-CN" sz="3600" b="0" i="0" u="none" strike="noStrike" kern="0" cap="none" spc="0" normalizeH="0" baseline="0" noProof="0" dirty="0">
              <a:ln>
                <a:noFill/>
              </a:ln>
              <a:solidFill>
                <a:srgbClr val="515047"/>
              </a:solidFill>
              <a:effectLst/>
              <a:uLnTx/>
              <a:uFillTx/>
              <a:latin typeface="Arial"/>
              <a:cs typeface="Arial"/>
              <a:sym typeface="Arial"/>
            </a:endParaRPr>
          </a:p>
          <a:p>
            <a:pPr marL="76200" marR="0" lvl="0" indent="0" algn="l" defTabSz="914400" rtl="0" eaLnBrk="1" fontAlgn="auto" latinLnBrk="0" hangingPunct="1">
              <a:lnSpc>
                <a:spcPct val="115000"/>
              </a:lnSpc>
              <a:spcBef>
                <a:spcPts val="0"/>
              </a:spcBef>
              <a:spcAft>
                <a:spcPts val="0"/>
              </a:spcAft>
              <a:buClr>
                <a:srgbClr val="000000"/>
              </a:buClr>
              <a:buSzPts val="2400"/>
              <a:buFont typeface="Arial"/>
              <a:buNone/>
              <a:tabLst/>
              <a:defRPr/>
            </a:pPr>
            <a:r>
              <a:rPr kumimoji="0" lang="en-US" altLang="zh-CN" sz="3600" b="0" i="0" u="none" strike="noStrike" kern="0" cap="none" spc="0" normalizeH="0" baseline="0" noProof="0" dirty="0">
                <a:ln>
                  <a:noFill/>
                </a:ln>
                <a:solidFill>
                  <a:srgbClr val="515047"/>
                </a:solidFill>
                <a:effectLst/>
                <a:uLnTx/>
                <a:uFillTx/>
                <a:latin typeface="Arial"/>
                <a:cs typeface="Arial"/>
                <a:sym typeface="Arial"/>
              </a:rPr>
              <a:t>Build-in Variables Blocks:</a:t>
            </a:r>
          </a:p>
          <a:p>
            <a:pPr marL="76200" marR="0" lvl="0" indent="0" algn="l" defTabSz="914400" rtl="0" eaLnBrk="1" fontAlgn="auto" latinLnBrk="0" hangingPunct="1">
              <a:lnSpc>
                <a:spcPct val="115000"/>
              </a:lnSpc>
              <a:spcBef>
                <a:spcPts val="0"/>
              </a:spcBef>
              <a:spcAft>
                <a:spcPts val="0"/>
              </a:spcAft>
              <a:buClr>
                <a:srgbClr val="000000"/>
              </a:buClr>
              <a:buSzPts val="2400"/>
              <a:buFont typeface="Arial"/>
              <a:buNone/>
              <a:tabLst/>
              <a:defRPr/>
            </a:pPr>
            <a:endParaRPr kumimoji="0" lang="en-US" altLang="zh-CN" sz="2400" b="0" i="0" u="none" strike="noStrike" kern="0" cap="none" spc="0" normalizeH="0" baseline="0" noProof="0" dirty="0">
              <a:ln>
                <a:noFill/>
              </a:ln>
              <a:solidFill>
                <a:srgbClr val="515047"/>
              </a:solidFill>
              <a:effectLst/>
              <a:uLnTx/>
              <a:uFillTx/>
              <a:latin typeface="Arial"/>
              <a:cs typeface="Arial"/>
              <a:sym typeface="Arial"/>
            </a:endParaRPr>
          </a:p>
          <a:p>
            <a:pPr marL="76200" marR="0" lvl="0" indent="0" algn="l" defTabSz="914400" rtl="0" eaLnBrk="1" fontAlgn="auto" latinLnBrk="0" hangingPunct="1">
              <a:lnSpc>
                <a:spcPct val="115000"/>
              </a:lnSpc>
              <a:spcBef>
                <a:spcPts val="0"/>
              </a:spcBef>
              <a:spcAft>
                <a:spcPts val="0"/>
              </a:spcAft>
              <a:buClr>
                <a:srgbClr val="000000"/>
              </a:buClr>
              <a:buSzPts val="2400"/>
              <a:buFont typeface="Arial"/>
              <a:buNone/>
              <a:tabLst/>
              <a:defRPr/>
            </a:pPr>
            <a:endParaRPr kumimoji="0" lang="en-US" altLang="zh-CN" sz="2400" b="0" i="0" u="none" strike="noStrike" kern="0" cap="none" spc="0" normalizeH="0" baseline="0" noProof="0" dirty="0">
              <a:ln>
                <a:noFill/>
              </a:ln>
              <a:solidFill>
                <a:srgbClr val="515047"/>
              </a:solidFill>
              <a:effectLst/>
              <a:uLnTx/>
              <a:uFillTx/>
              <a:latin typeface="Arial"/>
              <a:cs typeface="Arial"/>
              <a:sym typeface="Arial"/>
            </a:endParaRPr>
          </a:p>
        </p:txBody>
      </p:sp>
      <p:grpSp>
        <p:nvGrpSpPr>
          <p:cNvPr id="15" name="组合 14">
            <a:extLst>
              <a:ext uri="{FF2B5EF4-FFF2-40B4-BE49-F238E27FC236}">
                <a16:creationId xmlns:a16="http://schemas.microsoft.com/office/drawing/2014/main" id="{68F91C80-62B9-4271-B7AC-CAA8DA85CE23}"/>
              </a:ext>
            </a:extLst>
          </p:cNvPr>
          <p:cNvGrpSpPr/>
          <p:nvPr/>
        </p:nvGrpSpPr>
        <p:grpSpPr>
          <a:xfrm>
            <a:off x="5904785" y="574555"/>
            <a:ext cx="3033974" cy="1143000"/>
            <a:chOff x="5798326" y="653307"/>
            <a:chExt cx="3033974" cy="1143000"/>
          </a:xfrm>
        </p:grpSpPr>
        <p:grpSp>
          <p:nvGrpSpPr>
            <p:cNvPr id="6" name="组合 5">
              <a:extLst>
                <a:ext uri="{FF2B5EF4-FFF2-40B4-BE49-F238E27FC236}">
                  <a16:creationId xmlns:a16="http://schemas.microsoft.com/office/drawing/2014/main" id="{6D181736-15BC-4F8F-B5E5-B1AF50F64B44}"/>
                </a:ext>
              </a:extLst>
            </p:cNvPr>
            <p:cNvGrpSpPr/>
            <p:nvPr/>
          </p:nvGrpSpPr>
          <p:grpSpPr>
            <a:xfrm>
              <a:off x="5798326" y="653307"/>
              <a:ext cx="2998464" cy="571500"/>
              <a:chOff x="5569726" y="1404417"/>
              <a:chExt cx="2998464" cy="571500"/>
            </a:xfrm>
          </p:grpSpPr>
          <p:pic>
            <p:nvPicPr>
              <p:cNvPr id="7" name="图片 6">
                <a:extLst>
                  <a:ext uri="{FF2B5EF4-FFF2-40B4-BE49-F238E27FC236}">
                    <a16:creationId xmlns:a16="http://schemas.microsoft.com/office/drawing/2014/main" id="{0B9065D5-A34C-47F1-BAC1-CDFE5AAC39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9726" y="1404417"/>
                <a:ext cx="895350" cy="571500"/>
              </a:xfrm>
              <a:prstGeom prst="rect">
                <a:avLst/>
              </a:prstGeom>
            </p:spPr>
          </p:pic>
          <p:pic>
            <p:nvPicPr>
              <p:cNvPr id="8" name="图片 7">
                <a:extLst>
                  <a:ext uri="{FF2B5EF4-FFF2-40B4-BE49-F238E27FC236}">
                    <a16:creationId xmlns:a16="http://schemas.microsoft.com/office/drawing/2014/main" id="{A41532CC-306A-4FA9-A84B-5846626823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49040" y="1404417"/>
                <a:ext cx="819150" cy="571500"/>
              </a:xfrm>
              <a:prstGeom prst="rect">
                <a:avLst/>
              </a:prstGeom>
            </p:spPr>
          </p:pic>
          <p:pic>
            <p:nvPicPr>
              <p:cNvPr id="9" name="图片 8">
                <a:extLst>
                  <a:ext uri="{FF2B5EF4-FFF2-40B4-BE49-F238E27FC236}">
                    <a16:creationId xmlns:a16="http://schemas.microsoft.com/office/drawing/2014/main" id="{42E113D3-586B-4BF6-A87A-A1D14A2657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73671" y="1404417"/>
                <a:ext cx="866775" cy="571500"/>
              </a:xfrm>
              <a:prstGeom prst="rect">
                <a:avLst/>
              </a:prstGeom>
            </p:spPr>
          </p:pic>
        </p:grpSp>
        <p:pic>
          <p:nvPicPr>
            <p:cNvPr id="13" name="图片 12">
              <a:extLst>
                <a:ext uri="{FF2B5EF4-FFF2-40B4-BE49-F238E27FC236}">
                  <a16:creationId xmlns:a16="http://schemas.microsoft.com/office/drawing/2014/main" id="{4BB2DB1F-0BB1-4EEA-B5DB-AF770C5010F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98326" y="1216642"/>
              <a:ext cx="1466850" cy="571500"/>
            </a:xfrm>
            <a:prstGeom prst="rect">
              <a:avLst/>
            </a:prstGeom>
          </p:spPr>
        </p:pic>
        <p:pic>
          <p:nvPicPr>
            <p:cNvPr id="14" name="图片 13">
              <a:extLst>
                <a:ext uri="{FF2B5EF4-FFF2-40B4-BE49-F238E27FC236}">
                  <a16:creationId xmlns:a16="http://schemas.microsoft.com/office/drawing/2014/main" id="{5C887FE2-0824-4493-AD3A-873D6224141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65450" y="1224807"/>
              <a:ext cx="1466850" cy="571500"/>
            </a:xfrm>
            <a:prstGeom prst="rect">
              <a:avLst/>
            </a:prstGeom>
          </p:spPr>
        </p:pic>
      </p:grpSp>
      <p:grpSp>
        <p:nvGrpSpPr>
          <p:cNvPr id="17" name="组合 16">
            <a:extLst>
              <a:ext uri="{FF2B5EF4-FFF2-40B4-BE49-F238E27FC236}">
                <a16:creationId xmlns:a16="http://schemas.microsoft.com/office/drawing/2014/main" id="{7937A868-7C50-48BA-B20C-5AEFD90D3CB6}"/>
              </a:ext>
            </a:extLst>
          </p:cNvPr>
          <p:cNvGrpSpPr/>
          <p:nvPr/>
        </p:nvGrpSpPr>
        <p:grpSpPr>
          <a:xfrm>
            <a:off x="5742302" y="3285822"/>
            <a:ext cx="3258666" cy="1304015"/>
            <a:chOff x="4595098" y="2565894"/>
            <a:chExt cx="3258666" cy="1304015"/>
          </a:xfrm>
        </p:grpSpPr>
        <p:grpSp>
          <p:nvGrpSpPr>
            <p:cNvPr id="10" name="组合 9">
              <a:extLst>
                <a:ext uri="{FF2B5EF4-FFF2-40B4-BE49-F238E27FC236}">
                  <a16:creationId xmlns:a16="http://schemas.microsoft.com/office/drawing/2014/main" id="{60522EDF-C950-4EF1-AB54-D27F91EBEA43}"/>
                </a:ext>
              </a:extLst>
            </p:cNvPr>
            <p:cNvGrpSpPr/>
            <p:nvPr/>
          </p:nvGrpSpPr>
          <p:grpSpPr>
            <a:xfrm>
              <a:off x="4595098" y="2565894"/>
              <a:ext cx="3258666" cy="571500"/>
              <a:chOff x="5288738" y="2578474"/>
              <a:chExt cx="3258666" cy="571500"/>
            </a:xfrm>
          </p:grpSpPr>
          <p:pic>
            <p:nvPicPr>
              <p:cNvPr id="11" name="图片 10">
                <a:extLst>
                  <a:ext uri="{FF2B5EF4-FFF2-40B4-BE49-F238E27FC236}">
                    <a16:creationId xmlns:a16="http://schemas.microsoft.com/office/drawing/2014/main" id="{593A6995-D2AC-4A24-AA76-77E19664F06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88738" y="2578474"/>
                <a:ext cx="1019175" cy="571500"/>
              </a:xfrm>
              <a:prstGeom prst="rect">
                <a:avLst/>
              </a:prstGeom>
            </p:spPr>
          </p:pic>
          <p:pic>
            <p:nvPicPr>
              <p:cNvPr id="12" name="图片 11">
                <a:extLst>
                  <a:ext uri="{FF2B5EF4-FFF2-40B4-BE49-F238E27FC236}">
                    <a16:creationId xmlns:a16="http://schemas.microsoft.com/office/drawing/2014/main" id="{461399B3-DDE2-48B0-AAA5-A541A970F9F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13779" y="2578474"/>
                <a:ext cx="2333625" cy="571500"/>
              </a:xfrm>
              <a:prstGeom prst="rect">
                <a:avLst/>
              </a:prstGeom>
            </p:spPr>
          </p:pic>
        </p:grpSp>
        <p:pic>
          <p:nvPicPr>
            <p:cNvPr id="16" name="图片 15">
              <a:extLst>
                <a:ext uri="{FF2B5EF4-FFF2-40B4-BE49-F238E27FC236}">
                  <a16:creationId xmlns:a16="http://schemas.microsoft.com/office/drawing/2014/main" id="{AD8A25D3-AF00-4BAC-A2F7-6F360443169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595098" y="3298409"/>
              <a:ext cx="2619375" cy="571500"/>
            </a:xfrm>
            <a:prstGeom prst="rect">
              <a:avLst/>
            </a:prstGeom>
          </p:spPr>
        </p:pic>
      </p:grpSp>
      <p:grpSp>
        <p:nvGrpSpPr>
          <p:cNvPr id="21" name="组合 20">
            <a:extLst>
              <a:ext uri="{FF2B5EF4-FFF2-40B4-BE49-F238E27FC236}">
                <a16:creationId xmlns:a16="http://schemas.microsoft.com/office/drawing/2014/main" id="{69682A0A-4797-491B-A713-D8E9CF38BAE4}"/>
              </a:ext>
            </a:extLst>
          </p:cNvPr>
          <p:cNvGrpSpPr/>
          <p:nvPr/>
        </p:nvGrpSpPr>
        <p:grpSpPr>
          <a:xfrm>
            <a:off x="311700" y="1770610"/>
            <a:ext cx="5818441" cy="1135909"/>
            <a:chOff x="311700" y="1653588"/>
            <a:chExt cx="5818441" cy="1135909"/>
          </a:xfrm>
        </p:grpSpPr>
        <p:pic>
          <p:nvPicPr>
            <p:cNvPr id="18" name="图片 17">
              <a:extLst>
                <a:ext uri="{FF2B5EF4-FFF2-40B4-BE49-F238E27FC236}">
                  <a16:creationId xmlns:a16="http://schemas.microsoft.com/office/drawing/2014/main" id="{3BD2A416-3DA3-47DE-9588-ED786E3F192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11700" y="1653588"/>
              <a:ext cx="5818441" cy="639020"/>
            </a:xfrm>
            <a:prstGeom prst="rect">
              <a:avLst/>
            </a:prstGeom>
          </p:spPr>
        </p:pic>
        <p:pic>
          <p:nvPicPr>
            <p:cNvPr id="20" name="图片 19">
              <a:extLst>
                <a:ext uri="{FF2B5EF4-FFF2-40B4-BE49-F238E27FC236}">
                  <a16:creationId xmlns:a16="http://schemas.microsoft.com/office/drawing/2014/main" id="{116CD452-B9C5-4277-913A-DC4BB6AE4D6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11700" y="2150477"/>
              <a:ext cx="5818441" cy="639020"/>
            </a:xfrm>
            <a:prstGeom prst="rect">
              <a:avLst/>
            </a:prstGeom>
          </p:spPr>
        </p:pic>
      </p:grpSp>
      <p:pic>
        <p:nvPicPr>
          <p:cNvPr id="23" name="图片 22">
            <a:extLst>
              <a:ext uri="{FF2B5EF4-FFF2-40B4-BE49-F238E27FC236}">
                <a16:creationId xmlns:a16="http://schemas.microsoft.com/office/drawing/2014/main" id="{FCF15C54-8F85-4643-90E5-9E7B40007EA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11700" y="3883355"/>
            <a:ext cx="2762250" cy="723900"/>
          </a:xfrm>
          <a:prstGeom prst="rect">
            <a:avLst/>
          </a:prstGeom>
        </p:spPr>
      </p:pic>
    </p:spTree>
    <p:extLst>
      <p:ext uri="{BB962C8B-B14F-4D97-AF65-F5344CB8AC3E}">
        <p14:creationId xmlns:p14="http://schemas.microsoft.com/office/powerpoint/2010/main" val="29422190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46266913-8529-4CEC-8686-5BC82C9FCBEC}"/>
              </a:ext>
            </a:extLst>
          </p:cNvPr>
          <p:cNvSpPr>
            <a:spLocks noGrp="1"/>
          </p:cNvSpPr>
          <p:nvPr>
            <p:ph type="title"/>
          </p:nvPr>
        </p:nvSpPr>
        <p:spPr>
          <a:xfrm>
            <a:off x="1022575" y="1176203"/>
            <a:ext cx="4686900" cy="1792800"/>
          </a:xfrm>
        </p:spPr>
        <p:txBody>
          <a:bodyPr/>
          <a:lstStyle/>
          <a:p>
            <a:r>
              <a:rPr lang="en-US" altLang="zh-CN" dirty="0"/>
              <a:t>Challenge</a:t>
            </a:r>
            <a:endParaRPr lang="zh-CN" altLang="en-US" dirty="0"/>
          </a:p>
        </p:txBody>
      </p:sp>
    </p:spTree>
    <p:extLst>
      <p:ext uri="{BB962C8B-B14F-4D97-AF65-F5344CB8AC3E}">
        <p14:creationId xmlns:p14="http://schemas.microsoft.com/office/powerpoint/2010/main" val="37698091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886EDC5-8F0F-47EB-BC73-8C3E11D3DE97}"/>
              </a:ext>
            </a:extLst>
          </p:cNvPr>
          <p:cNvSpPr>
            <a:spLocks noGrp="1"/>
          </p:cNvSpPr>
          <p:nvPr>
            <p:ph type="title"/>
          </p:nvPr>
        </p:nvSpPr>
        <p:spPr>
          <a:xfrm>
            <a:off x="130800" y="667677"/>
            <a:ext cx="8882400" cy="821400"/>
          </a:xfrm>
        </p:spPr>
        <p:txBody>
          <a:bodyPr/>
          <a:lstStyle/>
          <a:p>
            <a:r>
              <a:rPr lang="en-US" altLang="zh-CN" sz="4600" dirty="0"/>
              <a:t>How did you get there?</a:t>
            </a:r>
            <a:endParaRPr lang="zh-CN" altLang="en-US" sz="4600" dirty="0"/>
          </a:p>
        </p:txBody>
      </p:sp>
      <p:sp>
        <p:nvSpPr>
          <p:cNvPr id="4" name="文本占位符 3">
            <a:extLst>
              <a:ext uri="{FF2B5EF4-FFF2-40B4-BE49-F238E27FC236}">
                <a16:creationId xmlns:a16="http://schemas.microsoft.com/office/drawing/2014/main" id="{E578D1D2-F8EF-4562-AC30-CF7481E20EB5}"/>
              </a:ext>
            </a:extLst>
          </p:cNvPr>
          <p:cNvSpPr>
            <a:spLocks noGrp="1"/>
          </p:cNvSpPr>
          <p:nvPr>
            <p:ph type="body" idx="4294967295"/>
          </p:nvPr>
        </p:nvSpPr>
        <p:spPr>
          <a:xfrm>
            <a:off x="311700" y="1386543"/>
            <a:ext cx="8520600" cy="3302700"/>
          </a:xfrm>
        </p:spPr>
        <p:txBody>
          <a:bodyPr/>
          <a:lstStyle/>
          <a:p>
            <a:pPr>
              <a:lnSpc>
                <a:spcPct val="100000"/>
              </a:lnSpc>
              <a:spcAft>
                <a:spcPts val="1600"/>
              </a:spcAft>
            </a:pPr>
            <a:r>
              <a:rPr lang="en-US" altLang="zh-CN" sz="3200" dirty="0">
                <a:latin typeface="Arial Black" panose="020B0A04020102020204" pitchFamily="34" charset="0"/>
              </a:rPr>
              <a:t>Discussion:</a:t>
            </a:r>
          </a:p>
          <a:p>
            <a:pPr>
              <a:lnSpc>
                <a:spcPct val="100000"/>
              </a:lnSpc>
              <a:spcAft>
                <a:spcPts val="1600"/>
              </a:spcAft>
            </a:pPr>
            <a:r>
              <a:rPr lang="en-US" altLang="zh-CN" sz="3200" dirty="0"/>
              <a:t>What kind of transportation do you use when going outside?</a:t>
            </a:r>
          </a:p>
          <a:p>
            <a:pPr>
              <a:lnSpc>
                <a:spcPct val="100000"/>
              </a:lnSpc>
            </a:pPr>
            <a:r>
              <a:rPr lang="en-US" altLang="zh-CN" sz="3200" dirty="0"/>
              <a:t>When is it used?</a:t>
            </a:r>
            <a:endParaRPr lang="zh-CN" altLang="en-US" sz="3200" dirty="0"/>
          </a:p>
        </p:txBody>
      </p:sp>
      <p:pic>
        <p:nvPicPr>
          <p:cNvPr id="6" name="图片 5">
            <a:extLst>
              <a:ext uri="{FF2B5EF4-FFF2-40B4-BE49-F238E27FC236}">
                <a16:creationId xmlns:a16="http://schemas.microsoft.com/office/drawing/2014/main" id="{DFC2735C-BFF8-43BE-82E7-2483C64823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3348" y="2754339"/>
            <a:ext cx="3224544" cy="2003584"/>
          </a:xfrm>
          <a:prstGeom prst="rect">
            <a:avLst/>
          </a:prstGeom>
        </p:spPr>
      </p:pic>
    </p:spTree>
    <p:extLst>
      <p:ext uri="{BB962C8B-B14F-4D97-AF65-F5344CB8AC3E}">
        <p14:creationId xmlns:p14="http://schemas.microsoft.com/office/powerpoint/2010/main" val="17299496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92;p14">
            <a:extLst>
              <a:ext uri="{FF2B5EF4-FFF2-40B4-BE49-F238E27FC236}">
                <a16:creationId xmlns:a16="http://schemas.microsoft.com/office/drawing/2014/main" id="{FEC29CE9-7E7E-43BB-B7A0-A1E09EC505B2}"/>
              </a:ext>
            </a:extLst>
          </p:cNvPr>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61550" y="70920"/>
            <a:ext cx="9267101" cy="4913523"/>
          </a:xfrm>
          <a:prstGeom prst="rect">
            <a:avLst/>
          </a:prstGeom>
          <a:noFill/>
          <a:ln>
            <a:noFill/>
          </a:ln>
          <a:effectLst>
            <a:softEdge rad="635000"/>
          </a:effectLst>
        </p:spPr>
      </p:pic>
    </p:spTree>
    <p:extLst>
      <p:ext uri="{BB962C8B-B14F-4D97-AF65-F5344CB8AC3E}">
        <p14:creationId xmlns:p14="http://schemas.microsoft.com/office/powerpoint/2010/main" val="1774593847"/>
      </p:ext>
    </p:extLst>
  </p:cSld>
  <p:clrMapOvr>
    <a:masterClrMapping/>
  </p:clrMapOvr>
</p:sld>
</file>

<file path=ppt/theme/theme1.xml><?xml version="1.0" encoding="utf-8"?>
<a:theme xmlns:a="http://schemas.openxmlformats.org/drawingml/2006/main" name="Tropic">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2D7B8DB6F5F204C9F0FB1EAC793A34B" ma:contentTypeVersion="29" ma:contentTypeDescription="Create a new document." ma:contentTypeScope="" ma:versionID="6964f1607b912fcc36217ec03ded4be1">
  <xsd:schema xmlns:xsd="http://www.w3.org/2001/XMLSchema" xmlns:xs="http://www.w3.org/2001/XMLSchema" xmlns:p="http://schemas.microsoft.com/office/2006/metadata/properties" xmlns:ns2="e4d70162-ace3-44e7-92ab-2f9373d5bb77" xmlns:ns3="53fe7858-66a6-4f29-b74a-60c7079a3f54" targetNamespace="http://schemas.microsoft.com/office/2006/metadata/properties" ma:root="true" ma:fieldsID="5b5f26e8beb466e3c060feb241a6a910" ns2:_="" ns3:_="">
    <xsd:import namespace="e4d70162-ace3-44e7-92ab-2f9373d5bb77"/>
    <xsd:import namespace="53fe7858-66a6-4f29-b74a-60c7079a3f5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Location" minOccurs="0"/>
                <xsd:element ref="ns2:lo" minOccurs="0"/>
                <xsd:element ref="ns2:cf6bef2a-12ef-4532-837e-bb831867c9eaCountryOrRegion" minOccurs="0"/>
                <xsd:element ref="ns2:cf6bef2a-12ef-4532-837e-bb831867c9eaState" minOccurs="0"/>
                <xsd:element ref="ns2:cf6bef2a-12ef-4532-837e-bb831867c9eaCity" minOccurs="0"/>
                <xsd:element ref="ns2:cf6bef2a-12ef-4532-837e-bb831867c9eaPostalCode" minOccurs="0"/>
                <xsd:element ref="ns2:cf6bef2a-12ef-4532-837e-bb831867c9eaStreet" minOccurs="0"/>
                <xsd:element ref="ns2:cf6bef2a-12ef-4532-837e-bb831867c9eaGeoLoc" minOccurs="0"/>
                <xsd:element ref="ns2:cf6bef2a-12ef-4532-837e-bb831867c9eaDispName" minOccurs="0"/>
                <xsd:element ref="ns3:SharedWithUsers" minOccurs="0"/>
                <xsd:element ref="ns3:SharedWithDetails" minOccurs="0"/>
                <xsd:element ref="ns2:MediaLengthInSeconds" minOccurs="0"/>
                <xsd:element ref="ns2:Vorschau"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d70162-ace3-44e7-92ab-2f9373d5bb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lo" ma:index="18" nillable="true" ma:displayName="lo" ma:format="Dropdown" ma:internalName="lo">
      <xsd:simpleType>
        <xsd:restriction base="dms:Unknown"/>
      </xsd:simpleType>
    </xsd:element>
    <xsd:element name="cf6bef2a-12ef-4532-837e-bb831867c9eaCountryOrRegion" ma:index="19" nillable="true" ma:displayName="lo: Country/Region" ma:internalName="CountryOrRegion" ma:readOnly="true">
      <xsd:simpleType>
        <xsd:restriction base="dms:Text"/>
      </xsd:simpleType>
    </xsd:element>
    <xsd:element name="cf6bef2a-12ef-4532-837e-bb831867c9eaState" ma:index="20" nillable="true" ma:displayName="lo: State" ma:internalName="State" ma:readOnly="true">
      <xsd:simpleType>
        <xsd:restriction base="dms:Text"/>
      </xsd:simpleType>
    </xsd:element>
    <xsd:element name="cf6bef2a-12ef-4532-837e-bb831867c9eaCity" ma:index="21" nillable="true" ma:displayName="lo: City" ma:internalName="City" ma:readOnly="true">
      <xsd:simpleType>
        <xsd:restriction base="dms:Text"/>
      </xsd:simpleType>
    </xsd:element>
    <xsd:element name="cf6bef2a-12ef-4532-837e-bb831867c9eaPostalCode" ma:index="22" nillable="true" ma:displayName="lo: Postal Code" ma:internalName="PostalCode" ma:readOnly="true">
      <xsd:simpleType>
        <xsd:restriction base="dms:Text"/>
      </xsd:simpleType>
    </xsd:element>
    <xsd:element name="cf6bef2a-12ef-4532-837e-bb831867c9eaStreet" ma:index="23" nillable="true" ma:displayName="lo: Street" ma:internalName="Street" ma:readOnly="true">
      <xsd:simpleType>
        <xsd:restriction base="dms:Text"/>
      </xsd:simpleType>
    </xsd:element>
    <xsd:element name="cf6bef2a-12ef-4532-837e-bb831867c9eaGeoLoc" ma:index="24" nillable="true" ma:displayName="lo: Coordinates" ma:internalName="GeoLoc" ma:readOnly="true">
      <xsd:simpleType>
        <xsd:restriction base="dms:Unknown"/>
      </xsd:simpleType>
    </xsd:element>
    <xsd:element name="cf6bef2a-12ef-4532-837e-bb831867c9eaDispName" ma:index="25" nillable="true" ma:displayName="lo: Name" ma:internalName="DispName" ma:readOnly="true">
      <xsd:simpleType>
        <xsd:restriction base="dms:Text"/>
      </xsd:simpleType>
    </xsd:element>
    <xsd:element name="MediaLengthInSeconds" ma:index="28" nillable="true" ma:displayName="Length (seconds)" ma:internalName="MediaLengthInSeconds" ma:readOnly="true">
      <xsd:simpleType>
        <xsd:restriction base="dms:Unknown"/>
      </xsd:simpleType>
    </xsd:element>
    <xsd:element name="Vorschau" ma:index="29" nillable="true" ma:displayName="Vorschau" ma:format="Thumbnail" ma:internalName="Vorschau">
      <xsd:simpleType>
        <xsd:restriction base="dms:Unknown"/>
      </xsd:simpleType>
    </xsd:element>
    <xsd:element name="lcf76f155ced4ddcb4097134ff3c332f" ma:index="32" nillable="true" ma:taxonomy="true" ma:internalName="lcf76f155ced4ddcb4097134ff3c332f" ma:taxonomyFieldName="MediaServiceImageTags" ma:displayName="Image Tags" ma:readOnly="false" ma:fieldId="{5cf76f15-5ced-4ddc-b409-7134ff3c332f}" ma:taxonomyMulti="true" ma:sspId="bcc13940-cc23-4f13-a8f1-3cf37e895aa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3fe7858-66a6-4f29-b74a-60c7079a3f54" elementFormDefault="qualified">
    <xsd:import namespace="http://schemas.microsoft.com/office/2006/documentManagement/types"/>
    <xsd:import namespace="http://schemas.microsoft.com/office/infopath/2007/PartnerControls"/>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element name="TaxCatchAll" ma:index="30" nillable="true" ma:displayName="Taxonomy Catch All Column" ma:hidden="true" ma:list="{7bc58483-8b17-41f0-8ffd-8188dc8c11bd}" ma:internalName="TaxCatchAll" ma:showField="CatchAllData" ma:web="53fe7858-66a6-4f29-b74a-60c7079a3f5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Vorschau xmlns="e4d70162-ace3-44e7-92ab-2f9373d5bb77" xsi:nil="true"/>
    <lo xmlns="e4d70162-ace3-44e7-92ab-2f9373d5bb77" xsi:nil="true"/>
    <TaxCatchAll xmlns="53fe7858-66a6-4f29-b74a-60c7079a3f54" xsi:nil="true"/>
    <lcf76f155ced4ddcb4097134ff3c332f xmlns="e4d70162-ace3-44e7-92ab-2f9373d5bb7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AE15FBF-49E6-4028-9977-4521E96773EB}"/>
</file>

<file path=customXml/itemProps2.xml><?xml version="1.0" encoding="utf-8"?>
<ds:datastoreItem xmlns:ds="http://schemas.openxmlformats.org/officeDocument/2006/customXml" ds:itemID="{4CB570B7-2FB1-49B2-B983-3F137B0378A2}"/>
</file>

<file path=customXml/itemProps3.xml><?xml version="1.0" encoding="utf-8"?>
<ds:datastoreItem xmlns:ds="http://schemas.openxmlformats.org/officeDocument/2006/customXml" ds:itemID="{2E971C5D-1B53-43FF-8D84-708F53E88A01}"/>
</file>

<file path=docProps/app.xml><?xml version="1.0" encoding="utf-8"?>
<Properties xmlns="http://schemas.openxmlformats.org/officeDocument/2006/extended-properties" xmlns:vt="http://schemas.openxmlformats.org/officeDocument/2006/docPropsVTypes">
  <TotalTime>2864</TotalTime>
  <Words>2420</Words>
  <Application>Microsoft Macintosh PowerPoint</Application>
  <PresentationFormat>全屏显示(16:9)</PresentationFormat>
  <Paragraphs>159</Paragraphs>
  <Slides>27</Slides>
  <Notes>25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27</vt:i4>
      </vt:variant>
    </vt:vector>
  </HeadingPairs>
  <TitlesOfParts>
    <vt:vector size="33" baseType="lpstr">
      <vt:lpstr>PT Sans Narrow</vt:lpstr>
      <vt:lpstr>Arial Rounded MT Bold</vt:lpstr>
      <vt:lpstr>Arial Black</vt:lpstr>
      <vt:lpstr>Calibri</vt:lpstr>
      <vt:lpstr>Arial</vt:lpstr>
      <vt:lpstr>Tropic</vt:lpstr>
      <vt:lpstr>The Time Machine Lesson 13</vt:lpstr>
      <vt:lpstr>Recap</vt:lpstr>
      <vt:lpstr>Key Concepts</vt:lpstr>
      <vt:lpstr>Key Concepts</vt:lpstr>
      <vt:lpstr>Key Concepts</vt:lpstr>
      <vt:lpstr>PowerPoint 演示文稿</vt:lpstr>
      <vt:lpstr>Challenge</vt:lpstr>
      <vt:lpstr>How did you get there?</vt:lpstr>
      <vt:lpstr>PowerPoint 演示文稿</vt:lpstr>
      <vt:lpstr>PowerPoint 演示文稿</vt:lpstr>
      <vt:lpstr>PowerPoint 演示文稿</vt:lpstr>
      <vt:lpstr>PowerPoint 演示文稿</vt:lpstr>
      <vt:lpstr>PowerPoint 演示文稿</vt:lpstr>
      <vt:lpstr>Go to the Future</vt:lpstr>
      <vt:lpstr>PowerPoint 演示文稿</vt:lpstr>
      <vt:lpstr>mBot the Time Machine</vt:lpstr>
      <vt:lpstr>Tip 1: Light Indicator</vt:lpstr>
      <vt:lpstr>Tip 2: Alarm System</vt:lpstr>
      <vt:lpstr>Tip 2: Alarm System</vt:lpstr>
      <vt:lpstr>Tip 2: Alarm System</vt:lpstr>
      <vt:lpstr>Tip 2: Alarm System</vt:lpstr>
      <vt:lpstr>Tip 3: Time Indicator</vt:lpstr>
      <vt:lpstr>Tip 3: Time Indicator</vt:lpstr>
      <vt:lpstr>Tip 4: Interplay</vt:lpstr>
      <vt:lpstr>Share</vt:lpstr>
      <vt:lpstr>PowerPoint 演示文稿</vt:lpstr>
      <vt:lpstr>Clean 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mBot Lesson 1</dc:title>
  <dc:creator>刘梓先</dc:creator>
  <cp:lastModifiedBy>Microsoft Office User</cp:lastModifiedBy>
  <cp:revision>163</cp:revision>
  <dcterms:modified xsi:type="dcterms:W3CDTF">2019-12-20T02:35:19Z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0x01010062D7B8DB6F5F204C9F0FB1EAC793A34B</vt:lpwstr>
  </property>
</Properties>
</file>