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7" r:id="rId1"/>
  </p:sldMasterIdLst>
  <p:notesMasterIdLst>
    <p:notesMasterId r:id="rId23"/>
  </p:notesMasterIdLst>
  <p:sldIdLst>
    <p:sldId id="291" r:id="rId2"/>
    <p:sldId id="299" r:id="rId3"/>
    <p:sldId id="293" r:id="rId4"/>
    <p:sldId id="302" r:id="rId5"/>
    <p:sldId id="316" r:id="rId6"/>
    <p:sldId id="305" r:id="rId7"/>
    <p:sldId id="306" r:id="rId8"/>
    <p:sldId id="304" r:id="rId9"/>
    <p:sldId id="307" r:id="rId10"/>
    <p:sldId id="308" r:id="rId11"/>
    <p:sldId id="271" r:id="rId12"/>
    <p:sldId id="303" r:id="rId13"/>
    <p:sldId id="309" r:id="rId14"/>
    <p:sldId id="310" r:id="rId15"/>
    <p:sldId id="311" r:id="rId16"/>
    <p:sldId id="312" r:id="rId17"/>
    <p:sldId id="313" r:id="rId18"/>
    <p:sldId id="315" r:id="rId19"/>
    <p:sldId id="314" r:id="rId20"/>
    <p:sldId id="301" r:id="rId21"/>
    <p:sldId id="300" r:id="rId22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24"/>
    </p:embeddedFont>
    <p:embeddedFont>
      <p:font typeface="PT Sans Narrow" panose="020B0506020203020204" pitchFamily="34" charset="0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4F46"/>
    <a:srgbClr val="F59E1D"/>
    <a:srgbClr val="2B6A6C"/>
    <a:srgbClr val="3D556B"/>
    <a:srgbClr val="269B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83" autoAdjust="0"/>
    <p:restoredTop sz="66174" autoAdjust="0"/>
  </p:normalViewPr>
  <p:slideViewPr>
    <p:cSldViewPr snapToGrid="0">
      <p:cViewPr varScale="1">
        <p:scale>
          <a:sx n="151" d="100"/>
          <a:sy n="151" d="100"/>
        </p:scale>
        <p:origin x="288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52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CN" dirty="0"/>
              <a:t>Overview: 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this course, students will be invited to an exploration of time travel to a future robot society. Yet, before starting their journey, they need to figure out what a robot is. This learning activity, therefore, will first introduce the “sensory system” that might help the robot communicate with a human. Students will explore the basic structure of the I/O System, and the concept of programming, as well as the difference between programming languages and human languages.</a:t>
            </a:r>
          </a:p>
          <a:p>
            <a:pPr marL="158750" indent="0">
              <a:buNone/>
            </a:pPr>
            <a:endParaRPr lang="en-US" altLang="zh-CN" dirty="0"/>
          </a:p>
          <a:p>
            <a:pPr marL="158750" indent="0">
              <a:buNone/>
            </a:pPr>
            <a:r>
              <a:rPr lang="en-US" altLang="zh-CN" dirty="0"/>
              <a:t>Image Source: https://pixabay.com/illustrations/robot-disassembled-blue-lightbulb-3256109/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1901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the Slide10 to explain the I/O System associated with the experience of the demo program.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When you answered the Robot’s questions, the words and phrases you input would be stored in the computer to be “read” by the Robot;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The Robot analyzed your answers and output its feedback (e.g., “Me too!” or “I’m sorry to hear that.” etc.).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 students to think of some real-life examples to explain the Input – Process – Output communication.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For example, when you press a button to turn on the light – pressing the button can be viewed as an input, while the light is an output.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Indicate that to instruct your classmate to turn off the light, you need to speak to that person (as an input) through oral communication. Similarly, to instruct a robot or a machine to turn off the light, it is necessary to use the communication that a robot can understand.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244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this phase, students will explore the concept of programming and the features of programming languages by completing a computing unplugged activity.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3897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Play the robot and ask volunteers to “program” you by telling you what to do step by step.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Have students first think of the matter and write down the actions in the activity sheet.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Read out the instructions and observe with the rest of the class to see whether teacher the robot did what was expected.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4708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Let students discuss the questions and share their opinions with the class.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7357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Explain the concept of programming associated with the “Do as I Say” task.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726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Have students discuss the difference between programming languages and human languages.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 robot or a computer cannot understand human languages directly without translation.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16 to explain there are text- and block-based programming languages, and in this course, we will learn a kind of block-based programming language.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One of the features of programming languages is precise.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what is meant by being precise in their understanding, giving specific examples.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917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Have students discuss the difference between programming languages and human languages.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 robot or a computer cannot understand human languages directly without translation.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16 to explain there are text- and block-based programming languages, and in this course, we will learn a kind of block-based programming language.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One of the features of programming languages is precise.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what is meant by being precise in their understanding, giving specific examples.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0728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Deliver the two sample programs to students. Have them run in the first place and have a close at the code by comparison.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Have students discuss the difference they have found, and then explain what factor results in the different displays.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Encourage students to try to modify the sample program (b) to make it display like the sample program (a).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377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phase aims to help revive the understanding of programming through an unplugged activity.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3272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work in pairs and “program” each other.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Have students think of an event and write down the instructions to carry out the event step by step in the activity sheet.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Remind students that their “programs” should be precise and logical ordered.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Let the pair comment on each other’s “program” and performance.</a:t>
            </a:r>
            <a:endParaRPr lang="en-US" altLang="zh-CN" dirty="0"/>
          </a:p>
          <a:p>
            <a:pPr marL="158750" indent="0">
              <a:buNone/>
            </a:pPr>
            <a:endParaRPr lang="en-US" altLang="zh-CN" dirty="0"/>
          </a:p>
          <a:p>
            <a:pPr marL="158750" indent="0">
              <a:buNone/>
            </a:pPr>
            <a:r>
              <a:rPr lang="en-US" altLang="zh-CN" dirty="0"/>
              <a:t>Image Source:</a:t>
            </a:r>
            <a:r>
              <a:rPr lang="zh-CN" altLang="en-US" dirty="0"/>
              <a:t> </a:t>
            </a:r>
            <a:r>
              <a:rPr lang="en-GB" altLang="zh-CN" dirty="0"/>
              <a:t>https://pixabay.com/illustrations/sketch-cartoon-space-set-3045125/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8023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29845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2 to inform the class about the agenda and task in this lesson.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9007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21 to summarize this lesson.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Make compassion between the human and the robot. You can also invite students to compare and summarize their own words and understanding.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Emphasize that the I/O system and programming languages are essential to understand and communicate with the robot citizens when arrived.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339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phase aims to introduce the story context of this course and the learning tasks in this lesson.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148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Introduce the theme and context of this course.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Announce that the class would have time travel to a future robot society. During the “field trip”, they would explore what the future robot world would look like (perhaps in 2084).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Let students have a brief discussion with each other about what the robot citizens in the future would look like, and then report and share their opinions with the class.</a:t>
            </a:r>
            <a:endParaRPr lang="en-US" altLang="zh-CN" dirty="0"/>
          </a:p>
          <a:p>
            <a:pPr marL="158750" indent="0">
              <a:buNone/>
            </a:pPr>
            <a:endParaRPr lang="en-US" altLang="zh-CN" dirty="0"/>
          </a:p>
          <a:p>
            <a:pPr marL="158750" indent="0">
              <a:buNone/>
            </a:pPr>
            <a:r>
              <a:rPr lang="en-US" altLang="zh-CN" dirty="0"/>
              <a:t>Image Source: https://pixabay.com/illustrations/clock-clock-face-wave-present-year-1527697/</a:t>
            </a: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2745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Introduce the theme and context of this course.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Announce that the class would have time travel to a future robot society. During the “field trip”, they would explore what the future robot world would look like (perhaps in 2084).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Let students have a brief discussion with each other about what the robot citizens in the future would look like, and then report and share their opinions with the class.</a:t>
            </a:r>
            <a:endParaRPr lang="en-US" altLang="zh-CN" dirty="0"/>
          </a:p>
          <a:p>
            <a:pPr marL="158750" indent="0">
              <a:buNone/>
            </a:pPr>
            <a:endParaRPr lang="en-US" altLang="zh-CN" dirty="0"/>
          </a:p>
          <a:p>
            <a:pPr marL="158750" indent="0">
              <a:buNone/>
            </a:pPr>
            <a:r>
              <a:rPr lang="en-US" altLang="zh-CN" dirty="0"/>
              <a:t>Image Source: https://pixabay.com/illustrations/robot-planet-moon-space-forward-2256814/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862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this phase, students will have a mini-debate on two questions related to the robot “sensory system”. Foregrounded by the debate, students will then be introduced to the I/O system.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3278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Deliver the demo program to students and have them run it.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answer the robot’s questions.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Let students discuss the question shown in the slide (or in the activity sheet).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Have the class debate on the first question: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altLang="zh-CN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Do you think you are chatting with a robot or a human?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1757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Have the class debate on the second question: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altLang="zh-CN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Do you think a robot could think and feel like a human?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think on their own and write down their opinion and arguments in the activity sheet.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During the debate, instruct the speaker first state clearly what his/her opinion is and then explain why he/she hold this opinion.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Please note that there is not a right or wrong answer of the above questions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Summarize the common opinions and write down key points on the blackboard.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3296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9 to briefly explain how we are able to think and feel.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Invite students to give some real-life examples associated with the figure shown in the slide.</a:t>
            </a:r>
            <a:endParaRPr lang="en-US" altLang="zh-CN" dirty="0"/>
          </a:p>
          <a:p>
            <a:pPr marL="158750" indent="0">
              <a:buNone/>
            </a:pPr>
            <a:endParaRPr lang="en-US" altLang="zh-CN" dirty="0"/>
          </a:p>
          <a:p>
            <a:pPr marL="158750" indent="0">
              <a:buNone/>
            </a:pPr>
            <a:r>
              <a:rPr lang="en-US" altLang="zh-CN" dirty="0"/>
              <a:t>Image Source: https://pixabay.com/illustrations/anatomy-icons-shapes-ear-lips-1234026/</a:t>
            </a:r>
          </a:p>
          <a:p>
            <a:pPr marL="158750" indent="0">
              <a:buNone/>
            </a:pPr>
            <a:r>
              <a:rPr lang="en-US" altLang="zh-CN" dirty="0"/>
              <a:t>Image Source: https://pixabay.com/vectors/brain-think-knowledge-mind-science-2845862/</a:t>
            </a:r>
          </a:p>
        </p:txBody>
      </p:sp>
    </p:spTree>
    <p:extLst>
      <p:ext uri="{BB962C8B-B14F-4D97-AF65-F5344CB8AC3E}">
        <p14:creationId xmlns:p14="http://schemas.microsoft.com/office/powerpoint/2010/main" val="1904201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"/>
          <p:cNvPicPr preferRelativeResize="0"/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0" y="4840000"/>
            <a:ext cx="1543925" cy="274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 sz="1800">
                <a:solidFill>
                  <a:srgbClr val="FFFFFF"/>
                </a:solidFill>
              </a:defRPr>
            </a:lvl1pPr>
            <a:lvl2pPr lvl="1">
              <a:buNone/>
              <a:defRPr sz="1800">
                <a:solidFill>
                  <a:srgbClr val="FFFFFF"/>
                </a:solidFill>
              </a:defRPr>
            </a:lvl2pPr>
            <a:lvl3pPr lvl="2">
              <a:buNone/>
              <a:defRPr sz="1800">
                <a:solidFill>
                  <a:srgbClr val="FFFFFF"/>
                </a:solidFill>
              </a:defRPr>
            </a:lvl3pPr>
            <a:lvl4pPr lvl="3">
              <a:buNone/>
              <a:defRPr sz="1800">
                <a:solidFill>
                  <a:srgbClr val="FFFFFF"/>
                </a:solidFill>
              </a:defRPr>
            </a:lvl4pPr>
            <a:lvl5pPr lvl="4">
              <a:buNone/>
              <a:defRPr sz="1800">
                <a:solidFill>
                  <a:srgbClr val="FFFFFF"/>
                </a:solidFill>
              </a:defRPr>
            </a:lvl5pPr>
            <a:lvl6pPr lvl="5">
              <a:buNone/>
              <a:defRPr sz="1800">
                <a:solidFill>
                  <a:srgbClr val="FFFFFF"/>
                </a:solidFill>
              </a:defRPr>
            </a:lvl6pPr>
            <a:lvl7pPr lvl="6">
              <a:buNone/>
              <a:defRPr sz="1800">
                <a:solidFill>
                  <a:srgbClr val="FFFFFF"/>
                </a:solidFill>
              </a:defRPr>
            </a:lvl7pPr>
            <a:lvl8pPr lvl="7">
              <a:buNone/>
              <a:defRPr sz="1800">
                <a:solidFill>
                  <a:srgbClr val="FFFFFF"/>
                </a:solidFill>
              </a:defRPr>
            </a:lvl8pPr>
            <a:lvl9pPr lvl="8">
              <a:buNone/>
              <a:defRPr sz="1800"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37354E4-1F2A-AB45-A3A4-A8FBC336A1A5}"/>
              </a:ext>
            </a:extLst>
          </p:cNvPr>
          <p:cNvSpPr/>
          <p:nvPr userDrawn="1"/>
        </p:nvSpPr>
        <p:spPr>
          <a:xfrm>
            <a:off x="1" y="0"/>
            <a:ext cx="9194800" cy="5203371"/>
          </a:xfrm>
          <a:prstGeom prst="rect">
            <a:avLst/>
          </a:prstGeom>
          <a:solidFill>
            <a:srgbClr val="1FB9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Google Shape;13;p2">
            <a:extLst>
              <a:ext uri="{FF2B5EF4-FFF2-40B4-BE49-F238E27FC236}">
                <a16:creationId xmlns:a16="http://schemas.microsoft.com/office/drawing/2014/main" id="{A8DCDC50-2AFD-9241-B5A5-8950560DFD5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73750" y="2902551"/>
            <a:ext cx="8596500" cy="1861249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6000"/>
              <a:buFont typeface="Arial"/>
              <a:buNone/>
              <a:defRPr sz="4800" b="1" i="0">
                <a:ln>
                  <a:solidFill>
                    <a:srgbClr val="06A2E1"/>
                  </a:solidFill>
                </a:ln>
                <a:solidFill>
                  <a:srgbClr val="00A2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37C03FB-3AEF-7946-85A0-979C6BF49B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94343"/>
            <a:ext cx="1596691" cy="11684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cept/Transition" userDrawn="1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A4ACF4F-ED4E-214E-9B2B-0B7A2407FFBC}"/>
              </a:ext>
            </a:extLst>
          </p:cNvPr>
          <p:cNvSpPr/>
          <p:nvPr userDrawn="1"/>
        </p:nvSpPr>
        <p:spPr>
          <a:xfrm>
            <a:off x="0" y="0"/>
            <a:ext cx="9194800" cy="5203371"/>
          </a:xfrm>
          <a:prstGeom prst="rect">
            <a:avLst/>
          </a:prstGeom>
          <a:solidFill>
            <a:srgbClr val="1FB9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AADFABA-9E08-404F-BF7F-A40DA280AC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4343"/>
            <a:ext cx="1596691" cy="1168402"/>
          </a:xfrm>
          <a:prstGeom prst="rect">
            <a:avLst/>
          </a:prstGeom>
        </p:spPr>
      </p:pic>
      <p:sp>
        <p:nvSpPr>
          <p:cNvPr id="13" name="Google Shape;19;p3">
            <a:extLst>
              <a:ext uri="{FF2B5EF4-FFF2-40B4-BE49-F238E27FC236}">
                <a16:creationId xmlns:a16="http://schemas.microsoft.com/office/drawing/2014/main" id="{4DF1664E-EE9E-FC4A-AD28-ADC5DDDE1F74}"/>
              </a:ext>
            </a:extLst>
          </p:cNvPr>
          <p:cNvSpPr/>
          <p:nvPr userDrawn="1"/>
        </p:nvSpPr>
        <p:spPr>
          <a:xfrm rot="-5400000">
            <a:off x="2476883" y="-213600"/>
            <a:ext cx="1792800" cy="4686900"/>
          </a:xfrm>
          <a:prstGeom prst="wedgeRoundRectCallout">
            <a:avLst>
              <a:gd name="adj1" fmla="val -21701"/>
              <a:gd name="adj2" fmla="val 56492"/>
              <a:gd name="adj3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dirty="0">
              <a:solidFill>
                <a:srgbClr val="FFFFFF"/>
              </a:solidFill>
              <a:latin typeface="Arial" panose="020B0604020202020204" pitchFamily="34" charset="0"/>
              <a:ea typeface="Yuanti SC" panose="02010600040101010101" pitchFamily="2" charset="-122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14" name="Google Shape;20;p3">
            <a:extLst>
              <a:ext uri="{FF2B5EF4-FFF2-40B4-BE49-F238E27FC236}">
                <a16:creationId xmlns:a16="http://schemas.microsoft.com/office/drawing/2014/main" id="{AFFF36F8-9401-AE46-80FD-A2ADF83940D0}"/>
              </a:ext>
            </a:extLst>
          </p:cNvPr>
          <p:cNvGrpSpPr/>
          <p:nvPr userDrawn="1"/>
        </p:nvGrpSpPr>
        <p:grpSpPr>
          <a:xfrm>
            <a:off x="5908014" y="1570074"/>
            <a:ext cx="2322269" cy="3152774"/>
            <a:chOff x="5685708" y="1570533"/>
            <a:chExt cx="1861389" cy="2527071"/>
          </a:xfrm>
        </p:grpSpPr>
        <p:sp>
          <p:nvSpPr>
            <p:cNvPr id="15" name="Google Shape;21;p3">
              <a:extLst>
                <a:ext uri="{FF2B5EF4-FFF2-40B4-BE49-F238E27FC236}">
                  <a16:creationId xmlns:a16="http://schemas.microsoft.com/office/drawing/2014/main" id="{CBCE982F-5B1A-4046-9D6B-50B72A5476AC}"/>
                </a:ext>
              </a:extLst>
            </p:cNvPr>
            <p:cNvSpPr/>
            <p:nvPr/>
          </p:nvSpPr>
          <p:spPr>
            <a:xfrm>
              <a:off x="5828025" y="3877404"/>
              <a:ext cx="1680300" cy="220200"/>
            </a:xfrm>
            <a:prstGeom prst="ellipse">
              <a:avLst/>
            </a:prstGeom>
            <a:solidFill>
              <a:srgbClr val="000000">
                <a:alpha val="176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dirty="0">
                <a:solidFill>
                  <a:srgbClr val="FFFFFF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6" name="Google Shape;22;p3">
              <a:extLst>
                <a:ext uri="{FF2B5EF4-FFF2-40B4-BE49-F238E27FC236}">
                  <a16:creationId xmlns:a16="http://schemas.microsoft.com/office/drawing/2014/main" id="{65B66D09-321F-DB45-ACB6-7C720E58464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685708" y="1570533"/>
              <a:ext cx="1861389" cy="24170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" name="Google Shape;23;p3">
            <a:extLst>
              <a:ext uri="{FF2B5EF4-FFF2-40B4-BE49-F238E27FC236}">
                <a16:creationId xmlns:a16="http://schemas.microsoft.com/office/drawing/2014/main" id="{3C967F4A-1CE6-4A42-8AD1-F5A0BA5101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9833" y="1221200"/>
            <a:ext cx="4686900" cy="17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Arial"/>
              <a:buNone/>
              <a:defRPr sz="7200" b="1" i="0">
                <a:solidFill>
                  <a:srgbClr val="00D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cept/Transition" type="secHead" preserve="1">
  <p:cSld name="1_Concept/Transiti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B0161608-EFBB-DB4A-91F0-41190F2320B2}"/>
              </a:ext>
            </a:extLst>
          </p:cNvPr>
          <p:cNvSpPr/>
          <p:nvPr userDrawn="1"/>
        </p:nvSpPr>
        <p:spPr>
          <a:xfrm>
            <a:off x="0" y="0"/>
            <a:ext cx="9194800" cy="5203371"/>
          </a:xfrm>
          <a:prstGeom prst="rect">
            <a:avLst/>
          </a:prstGeom>
          <a:solidFill>
            <a:srgbClr val="1FB9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7EDAB18-A37F-AC44-A050-915F65FFEF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4343"/>
            <a:ext cx="1596691" cy="1168402"/>
          </a:xfrm>
          <a:prstGeom prst="rect">
            <a:avLst/>
          </a:prstGeom>
        </p:spPr>
      </p:pic>
      <p:sp>
        <p:nvSpPr>
          <p:cNvPr id="19" name="Google Shape;19;p3"/>
          <p:cNvSpPr/>
          <p:nvPr/>
        </p:nvSpPr>
        <p:spPr>
          <a:xfrm rot="-5400000">
            <a:off x="2476883" y="-213600"/>
            <a:ext cx="1792800" cy="4686900"/>
          </a:xfrm>
          <a:prstGeom prst="wedgeRoundRectCallout">
            <a:avLst>
              <a:gd name="adj1" fmla="val -21701"/>
              <a:gd name="adj2" fmla="val 56492"/>
              <a:gd name="adj3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dirty="0">
              <a:solidFill>
                <a:srgbClr val="FFFFFF"/>
              </a:solidFill>
              <a:latin typeface="Arial" panose="020B0604020202020204" pitchFamily="34" charset="0"/>
              <a:ea typeface="Yuanti SC" panose="02010600040101010101" pitchFamily="2" charset="-122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20" name="Google Shape;20;p3"/>
          <p:cNvGrpSpPr/>
          <p:nvPr/>
        </p:nvGrpSpPr>
        <p:grpSpPr>
          <a:xfrm>
            <a:off x="5908014" y="1570074"/>
            <a:ext cx="2322269" cy="3152774"/>
            <a:chOff x="5685708" y="1570533"/>
            <a:chExt cx="1861389" cy="2527071"/>
          </a:xfrm>
        </p:grpSpPr>
        <p:sp>
          <p:nvSpPr>
            <p:cNvPr id="21" name="Google Shape;21;p3"/>
            <p:cNvSpPr/>
            <p:nvPr/>
          </p:nvSpPr>
          <p:spPr>
            <a:xfrm>
              <a:off x="5828025" y="3877404"/>
              <a:ext cx="1680300" cy="220200"/>
            </a:xfrm>
            <a:prstGeom prst="ellipse">
              <a:avLst/>
            </a:prstGeom>
            <a:solidFill>
              <a:srgbClr val="000000">
                <a:alpha val="176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dirty="0">
                <a:solidFill>
                  <a:srgbClr val="FFFFFF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22" name="Google Shape;22;p3"/>
            <p:cNvPicPr preferRelativeResize="0"/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685708" y="1570533"/>
              <a:ext cx="1861389" cy="24170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1029833" y="1221200"/>
            <a:ext cx="4686900" cy="17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Arial"/>
              <a:buNone/>
              <a:defRPr sz="7200" b="1" i="0">
                <a:solidFill>
                  <a:srgbClr val="00D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9448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ocabulary Word">
  <p:cSld name="ONE_COLUM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0962ABB-CD80-CA40-A0EE-810A457FA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92" y="0"/>
            <a:ext cx="9137416" cy="5143500"/>
          </a:xfrm>
          <a:prstGeom prst="rect">
            <a:avLst/>
          </a:prstGeom>
        </p:spPr>
      </p:pic>
      <p:pic>
        <p:nvPicPr>
          <p:cNvPr id="11" name="Google Shape;55;p8">
            <a:extLst>
              <a:ext uri="{FF2B5EF4-FFF2-40B4-BE49-F238E27FC236}">
                <a16:creationId xmlns:a16="http://schemas.microsoft.com/office/drawing/2014/main" id="{A59F5158-D8D5-F34E-9A7E-40DADCF7264F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3938" y="609908"/>
            <a:ext cx="4277724" cy="409728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57;p8">
            <a:extLst>
              <a:ext uri="{FF2B5EF4-FFF2-40B4-BE49-F238E27FC236}">
                <a16:creationId xmlns:a16="http://schemas.microsoft.com/office/drawing/2014/main" id="{FBE9535E-51B3-9543-B538-221E04AE19BF}"/>
              </a:ext>
            </a:extLst>
          </p:cNvPr>
          <p:cNvSpPr txBox="1"/>
          <p:nvPr userDrawn="1"/>
        </p:nvSpPr>
        <p:spPr>
          <a:xfrm>
            <a:off x="3024366" y="982725"/>
            <a:ext cx="1791300" cy="13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Arial" panose="020B0604020202020204" pitchFamily="34" charset="0"/>
              <a:ea typeface="Yuanti SC" panose="0201060004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9D6C792-4A2C-E144-9525-1F375F13D0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43843" y="136996"/>
            <a:ext cx="1470827" cy="2303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000000"/>
                </a:solidFill>
              </a:defRPr>
            </a:lvl1pPr>
            <a:lvl2pPr lvl="1">
              <a:buNone/>
              <a:defRPr>
                <a:solidFill>
                  <a:srgbClr val="000000"/>
                </a:solidFill>
              </a:defRPr>
            </a:lvl2pPr>
            <a:lvl3pPr lvl="2">
              <a:buNone/>
              <a:defRPr>
                <a:solidFill>
                  <a:srgbClr val="000000"/>
                </a:solidFill>
              </a:defRPr>
            </a:lvl3pPr>
            <a:lvl4pPr lvl="3">
              <a:buNone/>
              <a:defRPr>
                <a:solidFill>
                  <a:srgbClr val="000000"/>
                </a:solidFill>
              </a:defRPr>
            </a:lvl4pPr>
            <a:lvl5pPr lvl="4">
              <a:buNone/>
              <a:defRPr>
                <a:solidFill>
                  <a:srgbClr val="000000"/>
                </a:solidFill>
              </a:defRPr>
            </a:lvl5pPr>
            <a:lvl6pPr lvl="5">
              <a:buNone/>
              <a:defRPr>
                <a:solidFill>
                  <a:srgbClr val="000000"/>
                </a:solidFill>
              </a:defRPr>
            </a:lvl6pPr>
            <a:lvl7pPr lvl="6">
              <a:buNone/>
              <a:defRPr>
                <a:solidFill>
                  <a:srgbClr val="000000"/>
                </a:solidFill>
              </a:defRPr>
            </a:lvl7pPr>
            <a:lvl8pPr lvl="7">
              <a:buNone/>
              <a:defRPr>
                <a:solidFill>
                  <a:srgbClr val="000000"/>
                </a:solidFill>
              </a:defRPr>
            </a:lvl8pPr>
            <a:lvl9pPr lvl="8">
              <a:buNone/>
              <a:defRPr>
                <a:solidFill>
                  <a:srgbClr val="000000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" name="Google Shape;15;p2">
            <a:extLst>
              <a:ext uri="{FF2B5EF4-FFF2-40B4-BE49-F238E27FC236}">
                <a16:creationId xmlns:a16="http://schemas.microsoft.com/office/drawing/2014/main" id="{8613C9CE-DC55-4BF6-B0D6-862D3D41D76A}"/>
              </a:ext>
            </a:extLst>
          </p:cNvPr>
          <p:cNvPicPr preferRelativeResize="0"/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0" y="4840000"/>
            <a:ext cx="1543925" cy="27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A07D813-5C54-5A4D-9561-95831420D9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92" y="0"/>
            <a:ext cx="9137416" cy="5143500"/>
          </a:xfrm>
          <a:prstGeom prst="rect">
            <a:avLst/>
          </a:prstGeom>
        </p:spPr>
      </p:pic>
      <p:sp>
        <p:nvSpPr>
          <p:cNvPr id="10" name="Google Shape;31;p4">
            <a:extLst>
              <a:ext uri="{FF2B5EF4-FFF2-40B4-BE49-F238E27FC236}">
                <a16:creationId xmlns:a16="http://schemas.microsoft.com/office/drawing/2014/main" id="{B55392D6-3DA0-A740-8752-BA71CFAAC7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814285"/>
            <a:ext cx="8520600" cy="275473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2400"/>
              <a:buFont typeface="Arial"/>
              <a:buChar char="●"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/>
                <a:sym typeface="Arial"/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600"/>
              <a:buFont typeface="Arial"/>
              <a:buChar char="■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49B20A2-3407-6945-A787-2940901F49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43843" y="136996"/>
            <a:ext cx="1470827" cy="230337"/>
          </a:xfrm>
          <a:prstGeom prst="rect">
            <a:avLst/>
          </a:prstGeom>
        </p:spPr>
      </p:pic>
      <p:sp>
        <p:nvSpPr>
          <p:cNvPr id="12" name="Google Shape;37;p5">
            <a:extLst>
              <a:ext uri="{FF2B5EF4-FFF2-40B4-BE49-F238E27FC236}">
                <a16:creationId xmlns:a16="http://schemas.microsoft.com/office/drawing/2014/main" id="{554F1CFB-6DF7-F74F-9559-FE88F61F4A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800" y="688686"/>
            <a:ext cx="8882400" cy="82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800"/>
              <a:buFont typeface="Arial"/>
              <a:buNone/>
              <a:defRPr sz="4800" b="1" i="0">
                <a:solidFill>
                  <a:srgbClr val="1FB7E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 userDrawn="1">
  <p:cSld name="1_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1;p9">
            <a:extLst>
              <a:ext uri="{FF2B5EF4-FFF2-40B4-BE49-F238E27FC236}">
                <a16:creationId xmlns:a16="http://schemas.microsoft.com/office/drawing/2014/main" id="{DA0BD230-E749-7B43-95CA-54391127CBB3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1FB9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Arial" panose="020B0604020202020204" pitchFamily="34" charset="0"/>
              <a:ea typeface="Yuanti SC" panose="02010600040101010101" pitchFamily="2" charset="-122"/>
            </a:endParaRPr>
          </a:p>
        </p:txBody>
      </p:sp>
      <p:sp>
        <p:nvSpPr>
          <p:cNvPr id="9" name="Google Shape;63;p9">
            <a:extLst>
              <a:ext uri="{FF2B5EF4-FFF2-40B4-BE49-F238E27FC236}">
                <a16:creationId xmlns:a16="http://schemas.microsoft.com/office/drawing/2014/main" id="{D648666A-AB76-AE41-9803-BBDAE26F1B2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38097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 sz="3000" b="0" i="0">
                <a:solidFill>
                  <a:schemeClr val="tx1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10" name="Google Shape;64;p9">
            <a:extLst>
              <a:ext uri="{FF2B5EF4-FFF2-40B4-BE49-F238E27FC236}">
                <a16:creationId xmlns:a16="http://schemas.microsoft.com/office/drawing/2014/main" id="{12CBCE6B-EB9E-2447-9410-0D56B610F4F8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367507" y="978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  <a:defRPr sz="3600" b="0" i="0">
                <a:solidFill>
                  <a:schemeClr val="bg1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/>
                <a:sym typeface="Arial"/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○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■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○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■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○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Arial"/>
              <a:buChar char="■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26D694B-CDDC-2A4E-ABE9-9045BDEDCD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4343"/>
            <a:ext cx="1596691" cy="1168402"/>
          </a:xfrm>
          <a:prstGeom prst="rect">
            <a:avLst/>
          </a:prstGeom>
        </p:spPr>
      </p:pic>
      <p:sp>
        <p:nvSpPr>
          <p:cNvPr id="12" name="Google Shape;37;p5">
            <a:extLst>
              <a:ext uri="{FF2B5EF4-FFF2-40B4-BE49-F238E27FC236}">
                <a16:creationId xmlns:a16="http://schemas.microsoft.com/office/drawing/2014/main" id="{4A7C0652-CF43-5948-AB8C-419AC70C0A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8096" y="688685"/>
            <a:ext cx="4045201" cy="1580381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800"/>
              <a:buFont typeface="Arial"/>
              <a:buNone/>
              <a:defRPr sz="4800" b="1" i="0">
                <a:solidFill>
                  <a:srgbClr val="1FB7E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621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trop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130800" y="128575"/>
            <a:ext cx="8882400" cy="4676700"/>
          </a:xfrm>
          <a:prstGeom prst="roundRect">
            <a:avLst>
              <a:gd name="adj" fmla="val 315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dirty="0">
              <a:solidFill>
                <a:srgbClr val="FFFFFF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800"/>
              <a:buNone/>
              <a:defRPr sz="4800" b="1">
                <a:solidFill>
                  <a:srgbClr val="07376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marL="914400" lvl="1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9" r:id="rId3"/>
    <p:sldLayoutId id="2147483654" r:id="rId4"/>
    <p:sldLayoutId id="2147483650" r:id="rId5"/>
    <p:sldLayoutId id="2147483658" r:id="rId6"/>
    <p:sldLayoutId id="214748365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2B6A6C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600" b="0" i="0" u="none" strike="noStrike" cap="none">
          <a:solidFill>
            <a:schemeClr val="tx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AF59920-8489-41F1-A3DD-D85E9196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750" y="2902551"/>
            <a:ext cx="8596500" cy="1861249"/>
          </a:xfrm>
        </p:spPr>
        <p:txBody>
          <a:bodyPr/>
          <a:lstStyle/>
          <a:p>
            <a:r>
              <a:rPr lang="en-US" altLang="zh-CN" dirty="0"/>
              <a:t>The Mind of a Robot (Part I)</a:t>
            </a:r>
            <a:br>
              <a:rPr lang="en-US" altLang="zh-CN" dirty="0"/>
            </a:br>
            <a:r>
              <a:rPr lang="en-US" altLang="zh-CN" dirty="0"/>
              <a:t>Lesson 1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1BA21C-FC87-44B4-B97E-173CBA391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43" y="247954"/>
            <a:ext cx="3600315" cy="247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25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C253A5-3F9F-4EF9-8263-7D7010922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30142"/>
            <a:ext cx="8882400" cy="821400"/>
          </a:xfrm>
        </p:spPr>
        <p:txBody>
          <a:bodyPr/>
          <a:lstStyle/>
          <a:p>
            <a:r>
              <a:rPr lang="en-US" altLang="zh-CN" dirty="0"/>
              <a:t>The I/O System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DF3BCD-EA97-434E-AAF2-33BF4562ED46}"/>
              </a:ext>
            </a:extLst>
          </p:cNvPr>
          <p:cNvGrpSpPr/>
          <p:nvPr/>
        </p:nvGrpSpPr>
        <p:grpSpPr>
          <a:xfrm>
            <a:off x="560832" y="1645423"/>
            <a:ext cx="7538139" cy="3240824"/>
            <a:chOff x="256032" y="1051560"/>
            <a:chExt cx="8631936" cy="371107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EB6DF4B-4D8D-4B57-A4E4-7A4FF289A5C3}"/>
                </a:ext>
              </a:extLst>
            </p:cNvPr>
            <p:cNvGrpSpPr/>
            <p:nvPr/>
          </p:nvGrpSpPr>
          <p:grpSpPr>
            <a:xfrm>
              <a:off x="256032" y="1051560"/>
              <a:ext cx="8631936" cy="3227832"/>
              <a:chOff x="256032" y="1295400"/>
              <a:chExt cx="8631936" cy="3227832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C8BD5DE3-E7A2-4C75-9F99-BB7388D6863B}"/>
                  </a:ext>
                </a:extLst>
              </p:cNvPr>
              <p:cNvGrpSpPr/>
              <p:nvPr/>
            </p:nvGrpSpPr>
            <p:grpSpPr>
              <a:xfrm>
                <a:off x="256032" y="1295400"/>
                <a:ext cx="8631936" cy="2735736"/>
                <a:chOff x="256032" y="1295400"/>
                <a:chExt cx="8631936" cy="2735736"/>
              </a:xfrm>
            </p:grpSpPr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51621A4F-2DEC-46C9-9459-1EF45F11FCF5}"/>
                    </a:ext>
                  </a:extLst>
                </p:cNvPr>
                <p:cNvSpPr/>
                <p:nvPr/>
              </p:nvSpPr>
              <p:spPr>
                <a:xfrm>
                  <a:off x="256032" y="1295400"/>
                  <a:ext cx="2232000" cy="900000"/>
                </a:xfrm>
                <a:prstGeom prst="roundRect">
                  <a:avLst/>
                </a:prstGeom>
                <a:solidFill>
                  <a:srgbClr val="2B6A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INPUT</a:t>
                  </a:r>
                  <a:endParaRPr lang="zh-CN" altLang="en-US" sz="1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3" name="矩形: 圆角 12">
                  <a:extLst>
                    <a:ext uri="{FF2B5EF4-FFF2-40B4-BE49-F238E27FC236}">
                      <a16:creationId xmlns:a16="http://schemas.microsoft.com/office/drawing/2014/main" id="{F25689A6-F8D8-4656-A0F4-6A1608C259FD}"/>
                    </a:ext>
                  </a:extLst>
                </p:cNvPr>
                <p:cNvSpPr/>
                <p:nvPr/>
              </p:nvSpPr>
              <p:spPr>
                <a:xfrm>
                  <a:off x="6655968" y="1295400"/>
                  <a:ext cx="2232000" cy="900000"/>
                </a:xfrm>
                <a:prstGeom prst="round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OUTPUT</a:t>
                  </a:r>
                  <a:endParaRPr lang="zh-CN" altLang="en-US" sz="1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18BC921F-4210-4D35-9A3A-5491A838521F}"/>
                    </a:ext>
                  </a:extLst>
                </p:cNvPr>
                <p:cNvSpPr/>
                <p:nvPr/>
              </p:nvSpPr>
              <p:spPr>
                <a:xfrm>
                  <a:off x="3456000" y="1295400"/>
                  <a:ext cx="2232000" cy="900000"/>
                </a:xfrm>
                <a:prstGeom prst="round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PROCESS</a:t>
                  </a:r>
                  <a:endParaRPr lang="zh-CN" altLang="en-US" sz="1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5" name="矩形: 圆角 14">
                  <a:extLst>
                    <a:ext uri="{FF2B5EF4-FFF2-40B4-BE49-F238E27FC236}">
                      <a16:creationId xmlns:a16="http://schemas.microsoft.com/office/drawing/2014/main" id="{29A0F856-4B60-459A-A937-A7A3B8685646}"/>
                    </a:ext>
                  </a:extLst>
                </p:cNvPr>
                <p:cNvSpPr/>
                <p:nvPr/>
              </p:nvSpPr>
              <p:spPr>
                <a:xfrm>
                  <a:off x="3456000" y="3131136"/>
                  <a:ext cx="2232000" cy="900000"/>
                </a:xfrm>
                <a:prstGeom prst="roundRect">
                  <a:avLst/>
                </a:prstGeom>
                <a:solidFill>
                  <a:srgbClr val="F59E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STORAGE</a:t>
                  </a:r>
                  <a:endParaRPr lang="zh-CN" altLang="en-US" sz="1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6" name="箭头: 下 15">
                  <a:extLst>
                    <a:ext uri="{FF2B5EF4-FFF2-40B4-BE49-F238E27FC236}">
                      <a16:creationId xmlns:a16="http://schemas.microsoft.com/office/drawing/2014/main" id="{BF54A92B-16A2-4DDB-BC27-09700D6025E0}"/>
                    </a:ext>
                  </a:extLst>
                </p:cNvPr>
                <p:cNvSpPr/>
                <p:nvPr/>
              </p:nvSpPr>
              <p:spPr>
                <a:xfrm>
                  <a:off x="3891790" y="2303268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7" name="箭头: 下 16">
                  <a:extLst>
                    <a:ext uri="{FF2B5EF4-FFF2-40B4-BE49-F238E27FC236}">
                      <a16:creationId xmlns:a16="http://schemas.microsoft.com/office/drawing/2014/main" id="{040BFE8B-254E-433C-9251-AD9E5C067DD4}"/>
                    </a:ext>
                  </a:extLst>
                </p:cNvPr>
                <p:cNvSpPr/>
                <p:nvPr/>
              </p:nvSpPr>
              <p:spPr>
                <a:xfrm flipV="1">
                  <a:off x="4712210" y="2303268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8" name="箭头: 下 17">
                  <a:extLst>
                    <a:ext uri="{FF2B5EF4-FFF2-40B4-BE49-F238E27FC236}">
                      <a16:creationId xmlns:a16="http://schemas.microsoft.com/office/drawing/2014/main" id="{118093C3-F7B0-4D78-AC60-851F09CDA608}"/>
                    </a:ext>
                  </a:extLst>
                </p:cNvPr>
                <p:cNvSpPr/>
                <p:nvPr/>
              </p:nvSpPr>
              <p:spPr>
                <a:xfrm rot="16200000">
                  <a:off x="2702016" y="1385401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9" name="箭头: 下 18">
                  <a:extLst>
                    <a:ext uri="{FF2B5EF4-FFF2-40B4-BE49-F238E27FC236}">
                      <a16:creationId xmlns:a16="http://schemas.microsoft.com/office/drawing/2014/main" id="{35874EE9-738F-425E-A254-FD701FDB6B1C}"/>
                    </a:ext>
                  </a:extLst>
                </p:cNvPr>
                <p:cNvSpPr/>
                <p:nvPr/>
              </p:nvSpPr>
              <p:spPr>
                <a:xfrm rot="16200000">
                  <a:off x="5901984" y="1385400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33DF71F-1B92-43FD-B5EE-076A4C683C7A}"/>
                  </a:ext>
                </a:extLst>
              </p:cNvPr>
              <p:cNvGrpSpPr/>
              <p:nvPr/>
            </p:nvGrpSpPr>
            <p:grpSpPr>
              <a:xfrm>
                <a:off x="1255680" y="2256360"/>
                <a:ext cx="6642000" cy="2266872"/>
                <a:chOff x="1255680" y="2256360"/>
                <a:chExt cx="6642000" cy="2266872"/>
              </a:xfrm>
            </p:grpSpPr>
            <p:cxnSp>
              <p:nvCxnSpPr>
                <p:cNvPr id="9" name="直接箭头连接符 8">
                  <a:extLst>
                    <a:ext uri="{FF2B5EF4-FFF2-40B4-BE49-F238E27FC236}">
                      <a16:creationId xmlns:a16="http://schemas.microsoft.com/office/drawing/2014/main" id="{FBD916E0-226F-4DCC-A34C-EC0BA667F0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304448" y="2256360"/>
                  <a:ext cx="5664" cy="2266872"/>
                </a:xfrm>
                <a:prstGeom prst="straightConnector1">
                  <a:avLst/>
                </a:prstGeom>
                <a:ln w="127000">
                  <a:solidFill>
                    <a:srgbClr val="EF6900"/>
                  </a:solidFill>
                  <a:prstDash val="sys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7335A527-E00B-4D0F-B738-1D516AB9ED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55680" y="4462272"/>
                  <a:ext cx="6642000" cy="0"/>
                </a:xfrm>
                <a:prstGeom prst="line">
                  <a:avLst/>
                </a:prstGeom>
                <a:ln w="127000">
                  <a:solidFill>
                    <a:srgbClr val="EF69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>
                  <a:extLst>
                    <a:ext uri="{FF2B5EF4-FFF2-40B4-BE49-F238E27FC236}">
                      <a16:creationId xmlns:a16="http://schemas.microsoft.com/office/drawing/2014/main" id="{0421E369-246C-4303-B1C1-0ADDF100C1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833888" y="2256360"/>
                  <a:ext cx="5664" cy="2266872"/>
                </a:xfrm>
                <a:prstGeom prst="straightConnector1">
                  <a:avLst/>
                </a:prstGeom>
                <a:ln w="127000">
                  <a:solidFill>
                    <a:srgbClr val="EF6900"/>
                  </a:solidFill>
                  <a:prstDash val="sysDash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5F8902B-272D-424E-A1C9-4268C0DA546B}"/>
                </a:ext>
              </a:extLst>
            </p:cNvPr>
            <p:cNvSpPr txBox="1"/>
            <p:nvPr/>
          </p:nvSpPr>
          <p:spPr>
            <a:xfrm>
              <a:off x="3384000" y="4294633"/>
              <a:ext cx="2376000" cy="4680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600" dirty="0">
                  <a:solidFill>
                    <a:srgbClr val="EF6C00"/>
                  </a:solidFill>
                  <a:latin typeface="Arial Black" panose="020B0A04020102020204" pitchFamily="34" charset="0"/>
                </a:rPr>
                <a:t>FEEDBACK</a:t>
              </a:r>
              <a:endParaRPr lang="zh-CN" altLang="en-US" sz="1600" dirty="0">
                <a:solidFill>
                  <a:srgbClr val="EF6C00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6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4D9785A-8541-48A3-8DC1-057DD7C28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318" y="1198340"/>
            <a:ext cx="4686900" cy="1792800"/>
          </a:xfrm>
        </p:spPr>
        <p:txBody>
          <a:bodyPr/>
          <a:lstStyle/>
          <a:p>
            <a:r>
              <a:rPr lang="en-US" altLang="zh-CN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Phase 2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375103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A3F37720-FEE8-417D-9FC3-4F6215060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08627"/>
            <a:ext cx="8882400" cy="821400"/>
          </a:xfrm>
        </p:spPr>
        <p:txBody>
          <a:bodyPr/>
          <a:lstStyle/>
          <a:p>
            <a:r>
              <a:rPr lang="en-US" altLang="zh-CN" dirty="0"/>
              <a:t>Task 2 Do as I say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B9C42E7-3CDA-40B3-A956-9EBB50F48B2C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512091"/>
            <a:ext cx="8520600" cy="33027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US" altLang="zh-CN" dirty="0"/>
              <a:t>Instruct the “human robot” to …</a:t>
            </a:r>
          </a:p>
          <a:p>
            <a:pPr lvl="1">
              <a:lnSpc>
                <a:spcPct val="100000"/>
              </a:lnSpc>
              <a:spcBef>
                <a:spcPts val="800"/>
              </a:spcBef>
            </a:pPr>
            <a:r>
              <a:rPr lang="en-US" altLang="zh-CN" sz="3000" dirty="0"/>
              <a:t>Walk around or toward …;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3000" dirty="0"/>
              <a:t>Clean the board;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</a:pPr>
            <a:r>
              <a:rPr lang="en-US" altLang="zh-CN" sz="3000" dirty="0"/>
              <a:t>…</a:t>
            </a:r>
          </a:p>
          <a:p>
            <a:pPr>
              <a:lnSpc>
                <a:spcPct val="100000"/>
              </a:lnSpc>
              <a:spcAft>
                <a:spcPts val="400"/>
              </a:spcAft>
            </a:pPr>
            <a:r>
              <a:rPr lang="en-US" altLang="zh-CN" dirty="0"/>
              <a:t>Write down </a:t>
            </a:r>
            <a:r>
              <a:rPr lang="en-US" altLang="zh-CN" b="1" dirty="0"/>
              <a:t>step-by-step</a:t>
            </a:r>
            <a:r>
              <a:rPr lang="en-US" altLang="zh-CN" dirty="0"/>
              <a:t> instructions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 altLang="zh-CN" sz="30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9FB3DC8-E30E-4C3D-8AC9-DC25C52984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52" t="16785" r="50000" b="34351"/>
          <a:stretch/>
        </p:blipFill>
        <p:spPr>
          <a:xfrm flipH="1">
            <a:off x="7222628" y="2326493"/>
            <a:ext cx="1487157" cy="188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16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A8745D-A7EF-4A22-818A-EB429F145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08627"/>
            <a:ext cx="8882400" cy="821400"/>
          </a:xfrm>
        </p:spPr>
        <p:txBody>
          <a:bodyPr/>
          <a:lstStyle/>
          <a:p>
            <a:r>
              <a:rPr lang="en-US" altLang="zh-CN" dirty="0"/>
              <a:t>Task 2 Do as I say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8FAAB7-FB8F-427C-B333-74C3262A8F8E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550191"/>
            <a:ext cx="8520600" cy="3302700"/>
          </a:xfrm>
        </p:spPr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Discussion:</a:t>
            </a:r>
          </a:p>
          <a:p>
            <a:r>
              <a:rPr lang="en-US" altLang="zh-CN" dirty="0"/>
              <a:t>Did the “human robot” do what you expected or instructed?</a:t>
            </a:r>
          </a:p>
          <a:p>
            <a:r>
              <a:rPr lang="en-US" altLang="zh-CN" dirty="0"/>
              <a:t>What kinds of instructions are </a:t>
            </a:r>
            <a:r>
              <a:rPr lang="en-US" altLang="zh-CN" b="1" dirty="0"/>
              <a:t>well written</a:t>
            </a:r>
            <a:r>
              <a:rPr lang="en-US" altLang="zh-CN" dirty="0"/>
              <a:t> to carry out by the “robot”?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4092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3DE104-6771-4347-993F-01A2F6223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79600"/>
            <a:ext cx="8882400" cy="821400"/>
          </a:xfrm>
        </p:spPr>
        <p:txBody>
          <a:bodyPr/>
          <a:lstStyle/>
          <a:p>
            <a:r>
              <a:rPr lang="en-US" altLang="zh-CN" dirty="0"/>
              <a:t>Programming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EF87E1-F75D-4E8B-82B4-BF3B70EFD1D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521164"/>
            <a:ext cx="8520600" cy="33027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en-US" altLang="zh-CN" dirty="0"/>
              <a:t>The way of communicating to robots or computers</a:t>
            </a:r>
          </a:p>
          <a:p>
            <a:pPr>
              <a:lnSpc>
                <a:spcPct val="100000"/>
              </a:lnSpc>
            </a:pPr>
            <a:r>
              <a:rPr lang="en-US" altLang="zh-CN" dirty="0"/>
              <a:t>Using the language (</a:t>
            </a:r>
            <a:r>
              <a:rPr lang="en-US" altLang="zh-CN" b="1" dirty="0"/>
              <a:t>code</a:t>
            </a:r>
            <a:r>
              <a:rPr lang="en-US" altLang="zh-CN" dirty="0"/>
              <a:t>) that robots or computers can understand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7940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951FB5-A361-4D05-AD5C-7C49F7F7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90488"/>
            <a:ext cx="8882400" cy="821400"/>
          </a:xfrm>
        </p:spPr>
        <p:txBody>
          <a:bodyPr/>
          <a:lstStyle/>
          <a:p>
            <a:r>
              <a:rPr lang="en-US" altLang="zh-CN" dirty="0"/>
              <a:t>Human Languages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C09A1B-D0FB-4DE0-9457-0CF5BA9F5AF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699" y="1346979"/>
            <a:ext cx="8553651" cy="3102778"/>
          </a:xfrm>
        </p:spPr>
        <p:txBody>
          <a:bodyPr/>
          <a:lstStyle/>
          <a:p>
            <a:r>
              <a:rPr lang="en-US" altLang="zh-CN" dirty="0"/>
              <a:t>Could a robot understand …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562FE5E-8912-4A80-9ECB-9F342773FA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52" t="16785" r="50000" b="34351"/>
          <a:stretch/>
        </p:blipFill>
        <p:spPr>
          <a:xfrm flipH="1">
            <a:off x="7378194" y="2773279"/>
            <a:ext cx="1487157" cy="188725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5BB734E-E71B-44DD-931D-4F12257DF56F}"/>
              </a:ext>
            </a:extLst>
          </p:cNvPr>
          <p:cNvSpPr txBox="1"/>
          <p:nvPr/>
        </p:nvSpPr>
        <p:spPr>
          <a:xfrm>
            <a:off x="709148" y="1932471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ja-JP" altLang="en-US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こんにちは</a:t>
            </a:r>
            <a:endParaRPr lang="zh-CN" altLang="en-US" sz="28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AE9FE-E09A-4F08-BBA1-69037252D21A}"/>
              </a:ext>
            </a:extLst>
          </p:cNvPr>
          <p:cNvSpPr txBox="1"/>
          <p:nvPr/>
        </p:nvSpPr>
        <p:spPr>
          <a:xfrm>
            <a:off x="3130305" y="2791963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2800" b="1" dirty="0">
                <a:solidFill>
                  <a:schemeClr val="accent5">
                    <a:lumMod val="75000"/>
                  </a:schemeClr>
                </a:solidFill>
              </a:rPr>
              <a:t>Hallo</a:t>
            </a:r>
            <a:endParaRPr lang="zh-CN" altLang="en-US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F282D6-D5A2-4B6B-A66D-E2634739FF17}"/>
              </a:ext>
            </a:extLst>
          </p:cNvPr>
          <p:cNvSpPr txBox="1"/>
          <p:nvPr/>
        </p:nvSpPr>
        <p:spPr>
          <a:xfrm>
            <a:off x="-135878" y="3363545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3000" b="1" dirty="0">
                <a:solidFill>
                  <a:schemeClr val="accent6">
                    <a:lumMod val="75000"/>
                  </a:schemeClr>
                </a:solidFill>
              </a:rPr>
              <a:t>Hola</a:t>
            </a:r>
            <a:endParaRPr lang="zh-CN" alt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FC2583-5D06-4521-AD5F-7560B65FC53B}"/>
              </a:ext>
            </a:extLst>
          </p:cNvPr>
          <p:cNvSpPr txBox="1"/>
          <p:nvPr/>
        </p:nvSpPr>
        <p:spPr>
          <a:xfrm>
            <a:off x="5276569" y="2500895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az-Cyrl-AZ" altLang="ja-JP" sz="2800" b="1" dirty="0">
                <a:solidFill>
                  <a:srgbClr val="2B6A6C"/>
                </a:solidFill>
              </a:rPr>
              <a:t>Привет</a:t>
            </a:r>
            <a:endParaRPr lang="zh-CN" altLang="en-US" sz="2800" b="1" dirty="0">
              <a:solidFill>
                <a:srgbClr val="2B6A6C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F379E3-8CDA-4178-9AF9-FE3042EEE6FE}"/>
              </a:ext>
            </a:extLst>
          </p:cNvPr>
          <p:cNvSpPr txBox="1"/>
          <p:nvPr/>
        </p:nvSpPr>
        <p:spPr>
          <a:xfrm>
            <a:off x="2425572" y="1932471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你好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BA9CC0-10BD-47BD-A922-A70C41440583}"/>
              </a:ext>
            </a:extLst>
          </p:cNvPr>
          <p:cNvSpPr txBox="1"/>
          <p:nvPr/>
        </p:nvSpPr>
        <p:spPr>
          <a:xfrm>
            <a:off x="4141995" y="1932471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ko-KR" altLang="en-US" sz="2800" b="1" dirty="0">
                <a:solidFill>
                  <a:srgbClr val="C00000"/>
                </a:solidFill>
              </a:rPr>
              <a:t>여보세요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26109C2-A8C0-4B46-BC51-63B6B376C3BD}"/>
              </a:ext>
            </a:extLst>
          </p:cNvPr>
          <p:cNvSpPr txBox="1"/>
          <p:nvPr/>
        </p:nvSpPr>
        <p:spPr>
          <a:xfrm>
            <a:off x="1844950" y="2791963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2800" b="1" dirty="0">
                <a:solidFill>
                  <a:srgbClr val="002060"/>
                </a:solidFill>
              </a:rPr>
              <a:t>H</a:t>
            </a:r>
            <a:r>
              <a:rPr lang="en-US" altLang="zh-CN" sz="2800" b="1" dirty="0">
                <a:solidFill>
                  <a:srgbClr val="002060"/>
                </a:solidFill>
              </a:rPr>
              <a:t>el</a:t>
            </a:r>
            <a:r>
              <a:rPr lang="en-GB" altLang="ja-JP" sz="2800" b="1" dirty="0">
                <a:solidFill>
                  <a:srgbClr val="002060"/>
                </a:solidFill>
              </a:rPr>
              <a:t>l</a:t>
            </a:r>
            <a:r>
              <a:rPr lang="en-US" altLang="zh-CN" sz="2800" b="1" dirty="0">
                <a:solidFill>
                  <a:srgbClr val="002060"/>
                </a:solidFill>
              </a:rPr>
              <a:t>o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1B036C-CBAF-4BB6-BFD3-69417085892C}"/>
              </a:ext>
            </a:extLst>
          </p:cNvPr>
          <p:cNvSpPr txBox="1"/>
          <p:nvPr/>
        </p:nvSpPr>
        <p:spPr>
          <a:xfrm>
            <a:off x="-135878" y="2656588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3000" b="1" dirty="0">
                <a:solidFill>
                  <a:schemeClr val="accent6"/>
                </a:solidFill>
              </a:rPr>
              <a:t>S</a:t>
            </a:r>
            <a:r>
              <a:rPr lang="en-GB" altLang="ja-JP" sz="3000" b="1" dirty="0" err="1">
                <a:solidFill>
                  <a:schemeClr val="accent6"/>
                </a:solidFill>
              </a:rPr>
              <a:t>alut</a:t>
            </a:r>
            <a:endParaRPr lang="zh-CN" altLang="en-US" sz="3000" b="1" dirty="0">
              <a:solidFill>
                <a:schemeClr val="accent6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FBDE65D-3CAC-49D1-9C8E-99F4740C7185}"/>
              </a:ext>
            </a:extLst>
          </p:cNvPr>
          <p:cNvSpPr txBox="1"/>
          <p:nvPr/>
        </p:nvSpPr>
        <p:spPr>
          <a:xfrm>
            <a:off x="4165033" y="3483147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2800" b="1" dirty="0">
                <a:solidFill>
                  <a:srgbClr val="00B050"/>
                </a:solidFill>
              </a:rPr>
              <a:t>aloha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66FEED-CD37-4962-98C6-F07D78B5B392}"/>
              </a:ext>
            </a:extLst>
          </p:cNvPr>
          <p:cNvSpPr txBox="1"/>
          <p:nvPr/>
        </p:nvSpPr>
        <p:spPr>
          <a:xfrm>
            <a:off x="5104574" y="3207913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ar-AE" altLang="ja-JP" sz="2800" b="1" dirty="0">
                <a:solidFill>
                  <a:schemeClr val="tx1"/>
                </a:solidFill>
              </a:rPr>
              <a:t>مرحبا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7BCD1D-F6B5-4906-9A9A-66F1A8CA5D44}"/>
              </a:ext>
            </a:extLst>
          </p:cNvPr>
          <p:cNvSpPr txBox="1"/>
          <p:nvPr/>
        </p:nvSpPr>
        <p:spPr>
          <a:xfrm>
            <a:off x="1807764" y="3577611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2800" b="1" dirty="0" err="1">
                <a:solidFill>
                  <a:srgbClr val="3D556B"/>
                </a:solidFill>
              </a:rPr>
              <a:t>Halò</a:t>
            </a:r>
            <a:endParaRPr lang="zh-CN" altLang="en-US" sz="2800" b="1" dirty="0">
              <a:solidFill>
                <a:srgbClr val="3D556B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C51533E-D99A-41C5-99D6-B7968380714E}"/>
              </a:ext>
            </a:extLst>
          </p:cNvPr>
          <p:cNvSpPr txBox="1"/>
          <p:nvPr/>
        </p:nvSpPr>
        <p:spPr>
          <a:xfrm>
            <a:off x="846960" y="3115332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2800" b="1" dirty="0" err="1">
                <a:solidFill>
                  <a:srgbClr val="0070C0"/>
                </a:solidFill>
              </a:rPr>
              <a:t>Hej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DAA5EC3-0A0B-4E91-B009-E10F5776C710}"/>
              </a:ext>
            </a:extLst>
          </p:cNvPr>
          <p:cNvSpPr txBox="1"/>
          <p:nvPr/>
        </p:nvSpPr>
        <p:spPr>
          <a:xfrm>
            <a:off x="3077082" y="4023147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2800" b="1" dirty="0" err="1">
                <a:solidFill>
                  <a:schemeClr val="accent4">
                    <a:lumMod val="75000"/>
                  </a:schemeClr>
                </a:solidFill>
              </a:rPr>
              <a:t>Merhaba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BDBD2E-4A99-49A4-8AC9-BC56CBCEC43A}"/>
              </a:ext>
            </a:extLst>
          </p:cNvPr>
          <p:cNvSpPr txBox="1"/>
          <p:nvPr/>
        </p:nvSpPr>
        <p:spPr>
          <a:xfrm>
            <a:off x="5276569" y="4023147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th-TH" altLang="ja-JP" sz="2800" b="1" dirty="0">
                <a:solidFill>
                  <a:schemeClr val="accent2">
                    <a:lumMod val="75000"/>
                  </a:schemeClr>
                </a:solidFill>
              </a:rPr>
              <a:t>สวัสดี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940DA61-12C6-40C4-9D4C-1C943DE142EE}"/>
              </a:ext>
            </a:extLst>
          </p:cNvPr>
          <p:cNvSpPr txBox="1"/>
          <p:nvPr/>
        </p:nvSpPr>
        <p:spPr>
          <a:xfrm>
            <a:off x="601351" y="3985349"/>
            <a:ext cx="21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altLang="ja-JP" sz="2800" b="1" dirty="0">
                <a:solidFill>
                  <a:srgbClr val="00B0F0"/>
                </a:solidFill>
              </a:rPr>
              <a:t>Kia </a:t>
            </a:r>
            <a:r>
              <a:rPr lang="en-GB" altLang="ja-JP" sz="2800" b="1" dirty="0" err="1">
                <a:solidFill>
                  <a:srgbClr val="00B0F0"/>
                </a:solidFill>
              </a:rPr>
              <a:t>ora</a:t>
            </a:r>
            <a:endParaRPr lang="zh-CN" altLang="en-US" sz="2800" b="1" dirty="0">
              <a:solidFill>
                <a:srgbClr val="00B0F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6EB6F67-D3C9-4E60-AEB2-042196A01D06}"/>
              </a:ext>
            </a:extLst>
          </p:cNvPr>
          <p:cNvSpPr txBox="1"/>
          <p:nvPr/>
        </p:nvSpPr>
        <p:spPr>
          <a:xfrm>
            <a:off x="6077893" y="1932471"/>
            <a:ext cx="3060000" cy="54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az-Cyrl-AZ" altLang="ja-JP" sz="2800" b="1" dirty="0">
                <a:solidFill>
                  <a:srgbClr val="F59E1D"/>
                </a:solidFill>
              </a:rPr>
              <a:t>Здравствуйте</a:t>
            </a:r>
            <a:endParaRPr lang="zh-CN" altLang="en-US" sz="2800" b="1" dirty="0">
              <a:solidFill>
                <a:srgbClr val="F59E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314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F166DC-2C4B-4851-B122-B3AE34788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92161"/>
            <a:ext cx="8882400" cy="821400"/>
          </a:xfrm>
        </p:spPr>
        <p:txBody>
          <a:bodyPr/>
          <a:lstStyle/>
          <a:p>
            <a:r>
              <a:rPr lang="en-US" altLang="zh-CN" dirty="0"/>
              <a:t>Programming Language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88D72B-6D7A-4E52-9F91-6BCDA7C4330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06297" y="1430086"/>
            <a:ext cx="8520600" cy="33027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en-US" altLang="zh-CN" dirty="0"/>
              <a:t>Text- and block-based</a:t>
            </a:r>
          </a:p>
          <a:p>
            <a:pPr>
              <a:lnSpc>
                <a:spcPct val="100000"/>
              </a:lnSpc>
            </a:pPr>
            <a:r>
              <a:rPr lang="en-US" altLang="zh-CN" dirty="0"/>
              <a:t>Should be precise and logical 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ACD73D7-782A-4A99-89B5-E299622C6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071" y="1457682"/>
            <a:ext cx="2990850" cy="7239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163B2CF-258A-402B-A23D-243C025378EC}"/>
              </a:ext>
            </a:extLst>
          </p:cNvPr>
          <p:cNvGrpSpPr/>
          <p:nvPr/>
        </p:nvGrpSpPr>
        <p:grpSpPr>
          <a:xfrm>
            <a:off x="1664655" y="2869209"/>
            <a:ext cx="5954172" cy="1951125"/>
            <a:chOff x="870334" y="2858192"/>
            <a:chExt cx="5954172" cy="195112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3B5CA8D-0168-4246-9DEF-3A4EB5596B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8352" t="16785" r="50000" b="34351"/>
            <a:stretch/>
          </p:blipFill>
          <p:spPr>
            <a:xfrm>
              <a:off x="1533883" y="3475202"/>
              <a:ext cx="878122" cy="1114369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C93AEAB-8F3C-4AEE-AB01-2924E7F8875B}"/>
                </a:ext>
              </a:extLst>
            </p:cNvPr>
            <p:cNvGrpSpPr/>
            <p:nvPr/>
          </p:nvGrpSpPr>
          <p:grpSpPr>
            <a:xfrm>
              <a:off x="870334" y="2858192"/>
              <a:ext cx="5954172" cy="1951125"/>
              <a:chOff x="848300" y="2902260"/>
              <a:chExt cx="5954172" cy="1951125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4CB9BF92-3FB7-4BDC-95FC-4608AEC777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511" y="2966129"/>
                <a:ext cx="1967961" cy="1887256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92D81E-16D6-4E32-9E2C-DCEB9B298D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51827" y="3967823"/>
                <a:ext cx="1399736" cy="540000"/>
              </a:xfrm>
              <a:prstGeom prst="rect">
                <a:avLst/>
              </a:prstGeom>
            </p:spPr>
          </p:pic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D2644B5-D717-45F3-9C51-A822DD0F2A37}"/>
                  </a:ext>
                </a:extLst>
              </p:cNvPr>
              <p:cNvSpPr txBox="1"/>
              <p:nvPr/>
            </p:nvSpPr>
            <p:spPr>
              <a:xfrm>
                <a:off x="981482" y="3020766"/>
                <a:ext cx="3780000" cy="540000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altLang="zh-CN" sz="3000" dirty="0">
                    <a:solidFill>
                      <a:srgbClr val="504F46"/>
                    </a:solidFill>
                  </a:rPr>
                  <a:t>Which one is precise </a:t>
                </a:r>
                <a:endParaRPr lang="zh-CN" altLang="en-US" sz="3000" dirty="0">
                  <a:solidFill>
                    <a:srgbClr val="504F46"/>
                  </a:solidFill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E5D520E4-9C23-4DEA-8D5A-6AF19F1657DE}"/>
                  </a:ext>
                </a:extLst>
              </p:cNvPr>
              <p:cNvSpPr/>
              <p:nvPr/>
            </p:nvSpPr>
            <p:spPr>
              <a:xfrm>
                <a:off x="848300" y="2902260"/>
                <a:ext cx="5927074" cy="1800000"/>
              </a:xfrm>
              <a:prstGeom prst="roundRect">
                <a:avLst/>
              </a:prstGeom>
              <a:noFill/>
              <a:ln w="38100">
                <a:solidFill>
                  <a:srgbClr val="F59E1D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4000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83C194-1BF9-4855-ABCB-178C91679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95915"/>
            <a:ext cx="8882400" cy="821400"/>
          </a:xfrm>
        </p:spPr>
        <p:txBody>
          <a:bodyPr/>
          <a:lstStyle/>
          <a:p>
            <a:r>
              <a:rPr lang="en-US" altLang="zh-CN" dirty="0"/>
              <a:t>Task 3 Compare the Code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6BFDF5-608F-463F-8980-27727E6E548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92600" y="1408972"/>
            <a:ext cx="8520600" cy="3302700"/>
          </a:xfrm>
        </p:spPr>
        <p:txBody>
          <a:bodyPr/>
          <a:lstStyle/>
          <a:p>
            <a:r>
              <a:rPr lang="en-US" altLang="zh-CN" dirty="0"/>
              <a:t>Run the two programs below;</a:t>
            </a:r>
            <a:br>
              <a:rPr lang="en-US" altLang="zh-CN" dirty="0"/>
            </a:br>
            <a:r>
              <a:rPr lang="en-US" altLang="zh-CN" dirty="0"/>
              <a:t>See what is different:</a:t>
            </a:r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5DBDC48-E4CB-4C12-918C-FF14D1BF8B11}"/>
              </a:ext>
            </a:extLst>
          </p:cNvPr>
          <p:cNvGrpSpPr/>
          <p:nvPr/>
        </p:nvGrpSpPr>
        <p:grpSpPr>
          <a:xfrm>
            <a:off x="630000" y="2515672"/>
            <a:ext cx="7884000" cy="2224357"/>
            <a:chOff x="737280" y="2504655"/>
            <a:chExt cx="7884000" cy="222435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466D3E5-B829-47B8-856E-31AA5E761E52}"/>
                </a:ext>
              </a:extLst>
            </p:cNvPr>
            <p:cNvGrpSpPr/>
            <p:nvPr/>
          </p:nvGrpSpPr>
          <p:grpSpPr>
            <a:xfrm>
              <a:off x="3744350" y="2504656"/>
              <a:ext cx="4876930" cy="2220278"/>
              <a:chOff x="3558999" y="2504656"/>
              <a:chExt cx="4876930" cy="2220278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9EEEB2B3-8501-4D4D-B44C-2D1DFB5658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58999" y="2504656"/>
                <a:ext cx="2240280" cy="2220278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C9C7A29B-7DA2-478D-9666-8A3C3A782A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95649" y="2504656"/>
                <a:ext cx="2240280" cy="2220278"/>
              </a:xfrm>
              <a:prstGeom prst="rect">
                <a:avLst/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9923999-2542-441D-A1C3-A1406FB167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8352" t="16785" r="50000" b="34351"/>
            <a:stretch/>
          </p:blipFill>
          <p:spPr>
            <a:xfrm>
              <a:off x="1658962" y="3433597"/>
              <a:ext cx="1020786" cy="129541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5402351-DC0A-4FD4-8862-981B93ED367E}"/>
                </a:ext>
              </a:extLst>
            </p:cNvPr>
            <p:cNvSpPr txBox="1"/>
            <p:nvPr/>
          </p:nvSpPr>
          <p:spPr>
            <a:xfrm>
              <a:off x="877246" y="2741213"/>
              <a:ext cx="3780000" cy="54000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r>
                <a:rPr lang="en-US" altLang="zh-CN" sz="3000" dirty="0">
                  <a:solidFill>
                    <a:srgbClr val="504F46"/>
                  </a:solidFill>
                </a:rPr>
                <a:t>Pay attention to</a:t>
              </a:r>
              <a:br>
                <a:rPr lang="en-US" altLang="zh-CN" sz="3000" dirty="0">
                  <a:solidFill>
                    <a:srgbClr val="504F46"/>
                  </a:solidFill>
                </a:rPr>
              </a:br>
              <a:r>
                <a:rPr lang="en-US" altLang="zh-CN" sz="3000" dirty="0">
                  <a:solidFill>
                    <a:srgbClr val="504F46"/>
                  </a:solidFill>
                </a:rPr>
                <a:t>the logical order</a:t>
              </a:r>
              <a:endParaRPr lang="zh-CN" altLang="en-US" sz="3000" dirty="0">
                <a:solidFill>
                  <a:srgbClr val="504F46"/>
                </a:solidFill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5D8ADF9-1C26-473B-AD99-7754A69015A4}"/>
                </a:ext>
              </a:extLst>
            </p:cNvPr>
            <p:cNvSpPr/>
            <p:nvPr/>
          </p:nvSpPr>
          <p:spPr>
            <a:xfrm>
              <a:off x="737280" y="2504655"/>
              <a:ext cx="7884000" cy="2196000"/>
            </a:xfrm>
            <a:prstGeom prst="roundRect">
              <a:avLst/>
            </a:prstGeom>
            <a:noFill/>
            <a:ln w="38100">
              <a:solidFill>
                <a:srgbClr val="F59E1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8211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5DBADA8-3FDE-4A7E-A0E3-1593F953E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318" y="1190720"/>
            <a:ext cx="4686900" cy="1792800"/>
          </a:xfrm>
        </p:spPr>
        <p:txBody>
          <a:bodyPr/>
          <a:lstStyle/>
          <a:p>
            <a:r>
              <a:rPr lang="en-US" altLang="zh-CN" dirty="0"/>
              <a:t>Practice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7386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B14D9B-2418-453C-90D2-90EEDE8A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95042"/>
            <a:ext cx="8882400" cy="821400"/>
          </a:xfrm>
        </p:spPr>
        <p:txBody>
          <a:bodyPr/>
          <a:lstStyle/>
          <a:p>
            <a:r>
              <a:rPr lang="en-US" altLang="zh-CN" sz="4400" dirty="0"/>
              <a:t>Task 4 Program Your Partner</a:t>
            </a:r>
            <a:endParaRPr lang="zh-CN" altLang="en-US" sz="4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DEABCE-99E5-4777-82A0-1407DA014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4024" y="1887512"/>
            <a:ext cx="2750989" cy="2750989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54D875-0660-4A1D-9A53-348B5C03B7B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543076"/>
            <a:ext cx="8520600" cy="33027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Work in pair and “program” each other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dirty="0"/>
              <a:t>Instruct to perform:</a:t>
            </a:r>
          </a:p>
          <a:p>
            <a:pPr lvl="1">
              <a:lnSpc>
                <a:spcPct val="100000"/>
              </a:lnSpc>
              <a:spcBef>
                <a:spcPts val="800"/>
              </a:spcBef>
            </a:pPr>
            <a:r>
              <a:rPr lang="en-US" altLang="zh-CN" sz="3000" dirty="0"/>
              <a:t>Walk in space;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GB" altLang="zh-CN" sz="3000" dirty="0"/>
              <a:t>Ride a horse;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3000" dirty="0"/>
              <a:t>Row a boat;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3000" dirty="0"/>
              <a:t>…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313376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39ADE5-F1F8-49BC-847C-B1D0F00F5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23142"/>
            <a:ext cx="8882400" cy="821400"/>
          </a:xfrm>
        </p:spPr>
        <p:txBody>
          <a:bodyPr/>
          <a:lstStyle/>
          <a:p>
            <a:r>
              <a:rPr lang="en-US" altLang="zh-CN" dirty="0"/>
              <a:t>Tasks in this lesson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C034AF-EF34-4DAF-A2D2-C90A406A3509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23400" y="1506549"/>
            <a:ext cx="8520600" cy="33027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Discuss: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n"/>
            </a:pPr>
            <a:r>
              <a:rPr lang="en-US" altLang="zh-CN" sz="3000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000" i="1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a robot think and feel?</a:t>
            </a:r>
          </a:p>
          <a:p>
            <a:pPr lvl="1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n"/>
            </a:pPr>
            <a:r>
              <a:rPr lang="en-US" altLang="zh-CN" sz="3000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000" i="1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make a robot “alive”?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en-US" altLang="zh-CN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Understand the meaning of </a:t>
            </a:r>
            <a:br>
              <a:rPr lang="en-US" altLang="zh-CN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dirty="0">
                <a:solidFill>
                  <a:srgbClr val="504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programming language</a:t>
            </a:r>
            <a:endParaRPr lang="zh-CN" altLang="en-US" dirty="0">
              <a:solidFill>
                <a:srgbClr val="504F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D0B653-460B-46FF-A0E1-B74A4BAFE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108438" y="3057979"/>
            <a:ext cx="1187910" cy="180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61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569B1B-7C22-43E4-97A4-4E9024701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575" y="1213943"/>
            <a:ext cx="4686900" cy="1792800"/>
          </a:xfrm>
        </p:spPr>
        <p:txBody>
          <a:bodyPr/>
          <a:lstStyle/>
          <a:p>
            <a:r>
              <a:rPr lang="en-US" altLang="zh-CN" dirty="0"/>
              <a:t>Wrap 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1299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058C66B0-B298-4472-AC13-EC92F8CE59FD}"/>
              </a:ext>
            </a:extLst>
          </p:cNvPr>
          <p:cNvSpPr/>
          <p:nvPr/>
        </p:nvSpPr>
        <p:spPr>
          <a:xfrm>
            <a:off x="547182" y="965697"/>
            <a:ext cx="3780000" cy="810000"/>
          </a:xfrm>
          <a:prstGeom prst="roundRect">
            <a:avLst/>
          </a:prstGeom>
          <a:solidFill>
            <a:srgbClr val="2B6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Human World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C9126EE-B93B-4A1F-979D-81921364FFF2}"/>
              </a:ext>
            </a:extLst>
          </p:cNvPr>
          <p:cNvSpPr/>
          <p:nvPr/>
        </p:nvSpPr>
        <p:spPr>
          <a:xfrm>
            <a:off x="4888818" y="965697"/>
            <a:ext cx="3780000" cy="810000"/>
          </a:xfrm>
          <a:prstGeom prst="roundRect">
            <a:avLst/>
          </a:prstGeom>
          <a:solidFill>
            <a:srgbClr val="F59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Robot World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87E4F4-39C9-43CB-8D75-39EB5FC9BE55}"/>
              </a:ext>
            </a:extLst>
          </p:cNvPr>
          <p:cNvSpPr txBox="1"/>
          <p:nvPr/>
        </p:nvSpPr>
        <p:spPr>
          <a:xfrm>
            <a:off x="367182" y="2038483"/>
            <a:ext cx="4140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B6A6C"/>
                </a:solidFill>
                <a:latin typeface="Arial Black" panose="020B0A04020102020204" pitchFamily="34" charset="0"/>
              </a:rPr>
              <a:t>body and mind</a:t>
            </a:r>
            <a:endParaRPr lang="zh-CN" altLang="en-US" sz="2800" b="1" dirty="0">
              <a:solidFill>
                <a:srgbClr val="2B6A6C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5AC116-ABFE-4AEA-88B8-2E3BD3F2E337}"/>
              </a:ext>
            </a:extLst>
          </p:cNvPr>
          <p:cNvSpPr txBox="1"/>
          <p:nvPr/>
        </p:nvSpPr>
        <p:spPr>
          <a:xfrm>
            <a:off x="4780818" y="2038483"/>
            <a:ext cx="3996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F59E1D"/>
                </a:solidFill>
                <a:latin typeface="Arial Black" panose="020B0A04020102020204" pitchFamily="34" charset="0"/>
              </a:rPr>
              <a:t>I/O System</a:t>
            </a:r>
            <a:endParaRPr lang="zh-CN" altLang="en-US" sz="2800" b="1" dirty="0">
              <a:solidFill>
                <a:srgbClr val="F59E1D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0A1372-2339-4931-9349-A32592CD5434}"/>
              </a:ext>
            </a:extLst>
          </p:cNvPr>
          <p:cNvSpPr txBox="1"/>
          <p:nvPr/>
        </p:nvSpPr>
        <p:spPr>
          <a:xfrm>
            <a:off x="367182" y="2617132"/>
            <a:ext cx="4140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2B6A6C"/>
                </a:solidFill>
                <a:latin typeface="Arial Black" panose="020B0A04020102020204" pitchFamily="34" charset="0"/>
              </a:rPr>
              <a:t>vocabulary</a:t>
            </a:r>
            <a:endParaRPr lang="zh-CN" altLang="en-US" sz="2800" dirty="0">
              <a:solidFill>
                <a:srgbClr val="2B6A6C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CE7A6A-08A5-455C-BF08-4C17C4C6915F}"/>
              </a:ext>
            </a:extLst>
          </p:cNvPr>
          <p:cNvSpPr txBox="1"/>
          <p:nvPr/>
        </p:nvSpPr>
        <p:spPr>
          <a:xfrm>
            <a:off x="4780818" y="2617132"/>
            <a:ext cx="3996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59E1D"/>
                </a:solidFill>
                <a:latin typeface="Arial Black" panose="020B0A04020102020204" pitchFamily="34" charset="0"/>
              </a:rPr>
              <a:t>computer code</a:t>
            </a:r>
            <a:endParaRPr lang="zh-CN" altLang="en-US" sz="2800" dirty="0">
              <a:solidFill>
                <a:srgbClr val="F59E1D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D834DD-8FEA-485D-9F19-7E61CCD3CA98}"/>
              </a:ext>
            </a:extLst>
          </p:cNvPr>
          <p:cNvSpPr txBox="1"/>
          <p:nvPr/>
        </p:nvSpPr>
        <p:spPr>
          <a:xfrm>
            <a:off x="367182" y="3193632"/>
            <a:ext cx="4140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2B6A6C"/>
                </a:solidFill>
                <a:latin typeface="Arial Black" panose="020B0A04020102020204" pitchFamily="34" charset="0"/>
              </a:rPr>
              <a:t>speech</a:t>
            </a:r>
            <a:endParaRPr lang="zh-CN" altLang="en-US" sz="2800" dirty="0">
              <a:solidFill>
                <a:srgbClr val="2B6A6C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34D766-4D3B-4F8B-8135-7F4000AD6E5C}"/>
              </a:ext>
            </a:extLst>
          </p:cNvPr>
          <p:cNvSpPr txBox="1"/>
          <p:nvPr/>
        </p:nvSpPr>
        <p:spPr>
          <a:xfrm>
            <a:off x="4780818" y="3193632"/>
            <a:ext cx="3996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59E1D"/>
                </a:solidFill>
                <a:latin typeface="Arial Black" panose="020B0A04020102020204" pitchFamily="34" charset="0"/>
              </a:rPr>
              <a:t>program</a:t>
            </a:r>
            <a:endParaRPr lang="zh-CN" altLang="en-US" sz="2800" dirty="0">
              <a:solidFill>
                <a:srgbClr val="F59E1D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AFA588-2854-4DED-A40E-877333F92B90}"/>
              </a:ext>
            </a:extLst>
          </p:cNvPr>
          <p:cNvSpPr txBox="1"/>
          <p:nvPr/>
        </p:nvSpPr>
        <p:spPr>
          <a:xfrm>
            <a:off x="367182" y="3839963"/>
            <a:ext cx="4140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2B6A6C"/>
                </a:solidFill>
                <a:latin typeface="Arial Black" panose="020B0A04020102020204" pitchFamily="34" charset="0"/>
              </a:rPr>
              <a:t>communicating</a:t>
            </a:r>
            <a:endParaRPr lang="zh-CN" altLang="en-US" sz="2800" dirty="0">
              <a:solidFill>
                <a:srgbClr val="2B6A6C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EF4FE8-E742-4CAA-B78A-B0682DD90C3F}"/>
              </a:ext>
            </a:extLst>
          </p:cNvPr>
          <p:cNvSpPr txBox="1"/>
          <p:nvPr/>
        </p:nvSpPr>
        <p:spPr>
          <a:xfrm>
            <a:off x="4780818" y="3839963"/>
            <a:ext cx="39960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rgbClr val="F59E1D"/>
                </a:solidFill>
                <a:latin typeface="Arial Black" panose="020B0A04020102020204" pitchFamily="34" charset="0"/>
              </a:rPr>
              <a:t>programming</a:t>
            </a:r>
            <a:endParaRPr lang="zh-CN" altLang="en-US" sz="2800" dirty="0">
              <a:solidFill>
                <a:srgbClr val="F59E1D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278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C95606-9B8D-4CDB-8989-776AF7E59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831" y="1190358"/>
            <a:ext cx="4686900" cy="1792800"/>
          </a:xfrm>
        </p:spPr>
        <p:txBody>
          <a:bodyPr/>
          <a:lstStyle/>
          <a:p>
            <a:r>
              <a:rPr lang="en-US" altLang="zh-CN" dirty="0"/>
              <a:t>Warm 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737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1A08567-AF85-4838-9A45-5682E0D0F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6" name="标题 2">
            <a:extLst>
              <a:ext uri="{FF2B5EF4-FFF2-40B4-BE49-F238E27FC236}">
                <a16:creationId xmlns:a16="http://schemas.microsoft.com/office/drawing/2014/main" id="{BA79F123-C961-4B85-9A2C-85533661B185}"/>
              </a:ext>
            </a:extLst>
          </p:cNvPr>
          <p:cNvSpPr txBox="1">
            <a:spLocks/>
          </p:cNvSpPr>
          <p:nvPr/>
        </p:nvSpPr>
        <p:spPr>
          <a:xfrm>
            <a:off x="130800" y="136913"/>
            <a:ext cx="8882400" cy="8214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2B6A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altLang="zh-CN" sz="3600" b="1" dirty="0">
                <a:solidFill>
                  <a:srgbClr val="F5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Time Travel to a Future</a:t>
            </a:r>
            <a:br>
              <a:rPr lang="en-US" altLang="zh-CN" sz="3600" b="1" dirty="0">
                <a:solidFill>
                  <a:srgbClr val="F59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3600" b="1" dirty="0">
                <a:solidFill>
                  <a:srgbClr val="3D55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Robot Society</a:t>
            </a:r>
          </a:p>
        </p:txBody>
      </p:sp>
    </p:spTree>
    <p:extLst>
      <p:ext uri="{BB962C8B-B14F-4D97-AF65-F5344CB8AC3E}">
        <p14:creationId xmlns:p14="http://schemas.microsoft.com/office/powerpoint/2010/main" val="2292018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C8E7C6-4BDD-4981-BFDF-E398B525E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37" y="0"/>
            <a:ext cx="9152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88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6266913-8529-4CEC-8686-5BC82C9FC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890" y="1205235"/>
            <a:ext cx="4686900" cy="1792800"/>
          </a:xfrm>
        </p:spPr>
        <p:txBody>
          <a:bodyPr/>
          <a:lstStyle/>
          <a:p>
            <a:r>
              <a:rPr lang="en-US" altLang="zh-CN" dirty="0"/>
              <a:t>Phase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809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105CE03-368C-488D-ACDC-CA2A8D7D41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8159" y="1403238"/>
            <a:ext cx="1934275" cy="3302700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E331FD74-D62A-4C72-9A7D-50A18E031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82325"/>
            <a:ext cx="8882400" cy="821400"/>
          </a:xfrm>
        </p:spPr>
        <p:txBody>
          <a:bodyPr/>
          <a:lstStyle/>
          <a:p>
            <a:r>
              <a:rPr lang="en-US" altLang="zh-CN" dirty="0"/>
              <a:t>Task 1 Mini-debate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78E4EF2-081B-4913-AA0E-EE94D3BEC91D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044671" y="1608649"/>
            <a:ext cx="8520600" cy="3302700"/>
          </a:xfrm>
        </p:spPr>
        <p:txBody>
          <a:bodyPr/>
          <a:lstStyle/>
          <a:p>
            <a:pPr>
              <a:spcAft>
                <a:spcPts val="32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Run the demo program first: </a:t>
            </a:r>
          </a:p>
          <a:p>
            <a:r>
              <a:rPr lang="en-US" altLang="zh-CN" dirty="0">
                <a:latin typeface="Arial Black" panose="020B0A04020102020204" pitchFamily="34" charset="0"/>
              </a:rPr>
              <a:t>Question 1:</a:t>
            </a:r>
            <a:br>
              <a:rPr lang="en-US" altLang="zh-CN" dirty="0"/>
            </a:br>
            <a:r>
              <a:rPr lang="en-US" altLang="zh-CN" i="1" dirty="0"/>
              <a:t>   Do you think you are chat-</a:t>
            </a:r>
            <a:br>
              <a:rPr lang="en-US" altLang="zh-CN" i="1" dirty="0"/>
            </a:br>
            <a:r>
              <a:rPr lang="en-US" altLang="zh-CN" i="1" dirty="0"/>
              <a:t>   ting with a robot or human?</a:t>
            </a:r>
          </a:p>
        </p:txBody>
      </p:sp>
    </p:spTree>
    <p:extLst>
      <p:ext uri="{BB962C8B-B14F-4D97-AF65-F5344CB8AC3E}">
        <p14:creationId xmlns:p14="http://schemas.microsoft.com/office/powerpoint/2010/main" val="1138900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528872-429E-4D4E-924A-E1A84FF64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81199"/>
            <a:ext cx="8882400" cy="821400"/>
          </a:xfrm>
        </p:spPr>
        <p:txBody>
          <a:bodyPr/>
          <a:lstStyle/>
          <a:p>
            <a:r>
              <a:rPr lang="en-US" altLang="zh-CN" dirty="0"/>
              <a:t>Task 1 Mini-debate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63F927-F2A6-4B0A-A109-34A3F1D2081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07664" y="1609213"/>
            <a:ext cx="8520600" cy="33027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zh-CN" dirty="0">
                <a:latin typeface="Arial Black" panose="020B0A04020102020204" pitchFamily="34" charset="0"/>
              </a:rPr>
              <a:t>Question 2:</a:t>
            </a:r>
            <a:br>
              <a:rPr lang="en-US" altLang="zh-CN" dirty="0"/>
            </a:br>
            <a:r>
              <a:rPr lang="en-US" altLang="zh-CN" dirty="0"/>
              <a:t>   </a:t>
            </a:r>
            <a:r>
              <a:rPr lang="en-US" altLang="zh-CN" i="1" dirty="0"/>
              <a:t>Could a robot think and feel?</a:t>
            </a:r>
          </a:p>
          <a:p>
            <a:r>
              <a:rPr lang="en-US" altLang="zh-CN" dirty="0"/>
              <a:t>What is your opinion? Show it!</a:t>
            </a:r>
          </a:p>
          <a:p>
            <a:r>
              <a:rPr lang="en-US" altLang="zh-CN" dirty="0"/>
              <a:t>What is your argument? 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7D94D7-31EC-425E-9E68-9E579E6128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52" t="16785" r="50000" b="34351"/>
          <a:stretch/>
        </p:blipFill>
        <p:spPr>
          <a:xfrm flipH="1">
            <a:off x="6154056" y="1609213"/>
            <a:ext cx="2389073" cy="30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45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C253A5-3F9F-4EF9-8263-7D7010922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69180"/>
            <a:ext cx="8882400" cy="821400"/>
          </a:xfrm>
        </p:spPr>
        <p:txBody>
          <a:bodyPr/>
          <a:lstStyle/>
          <a:p>
            <a:r>
              <a:rPr lang="en-US" altLang="zh-CN" dirty="0"/>
              <a:t>The Human Senses</a:t>
            </a:r>
            <a:endParaRPr lang="zh-CN" altLang="en-US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02C05A3-8BE8-4415-B462-951EC0246652}"/>
              </a:ext>
            </a:extLst>
          </p:cNvPr>
          <p:cNvGrpSpPr/>
          <p:nvPr/>
        </p:nvGrpSpPr>
        <p:grpSpPr>
          <a:xfrm>
            <a:off x="641223" y="1314238"/>
            <a:ext cx="7861554" cy="3400926"/>
            <a:chOff x="620753" y="1198459"/>
            <a:chExt cx="8030535" cy="347402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45DC661-A50B-40F1-A075-BBA63915D506}"/>
                </a:ext>
              </a:extLst>
            </p:cNvPr>
            <p:cNvGrpSpPr/>
            <p:nvPr/>
          </p:nvGrpSpPr>
          <p:grpSpPr>
            <a:xfrm>
              <a:off x="620753" y="1198459"/>
              <a:ext cx="8030535" cy="2856753"/>
              <a:chOff x="620753" y="1268631"/>
              <a:chExt cx="8030535" cy="2856753"/>
            </a:xfrm>
          </p:grpSpPr>
          <p:sp>
            <p:nvSpPr>
              <p:cNvPr id="8" name="箭头: 下 7">
                <a:extLst>
                  <a:ext uri="{FF2B5EF4-FFF2-40B4-BE49-F238E27FC236}">
                    <a16:creationId xmlns:a16="http://schemas.microsoft.com/office/drawing/2014/main" id="{2B1B44ED-F38E-41E8-8F05-500459E920C8}"/>
                  </a:ext>
                </a:extLst>
              </p:cNvPr>
              <p:cNvSpPr/>
              <p:nvPr/>
            </p:nvSpPr>
            <p:spPr>
              <a:xfrm rot="16200000">
                <a:off x="2636257" y="2440619"/>
                <a:ext cx="540000" cy="720000"/>
              </a:xfrm>
              <a:prstGeom prst="downArrow">
                <a:avLst/>
              </a:prstGeom>
              <a:solidFill>
                <a:srgbClr val="EF6C00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箭头: 下 8">
                <a:extLst>
                  <a:ext uri="{FF2B5EF4-FFF2-40B4-BE49-F238E27FC236}">
                    <a16:creationId xmlns:a16="http://schemas.microsoft.com/office/drawing/2014/main" id="{0BFA43F2-EF13-4075-A5D3-CA21D7D93377}"/>
                  </a:ext>
                </a:extLst>
              </p:cNvPr>
              <p:cNvSpPr/>
              <p:nvPr/>
            </p:nvSpPr>
            <p:spPr>
              <a:xfrm rot="16200000">
                <a:off x="6087954" y="2556311"/>
                <a:ext cx="540000" cy="720000"/>
              </a:xfrm>
              <a:prstGeom prst="downArrow">
                <a:avLst/>
              </a:prstGeom>
              <a:solidFill>
                <a:srgbClr val="EF6C00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40DFC720-2429-4FB2-8DD2-927FC51CF0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90206" y="2166345"/>
                <a:ext cx="2283799" cy="1499932"/>
              </a:xfrm>
              <a:prstGeom prst="rect">
                <a:avLst/>
              </a:prstGeom>
            </p:spPr>
          </p:pic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15373536-7DB9-4DDA-BDF8-466B1DAA5030}"/>
                  </a:ext>
                </a:extLst>
              </p:cNvPr>
              <p:cNvGrpSpPr/>
              <p:nvPr/>
            </p:nvGrpSpPr>
            <p:grpSpPr>
              <a:xfrm>
                <a:off x="620753" y="1268631"/>
                <a:ext cx="1701555" cy="2042909"/>
                <a:chOff x="620753" y="1268631"/>
                <a:chExt cx="1701555" cy="2042909"/>
              </a:xfrm>
            </p:grpSpPr>
            <p:pic>
              <p:nvPicPr>
                <p:cNvPr id="14" name="图片 13">
                  <a:extLst>
                    <a:ext uri="{FF2B5EF4-FFF2-40B4-BE49-F238E27FC236}">
                      <a16:creationId xmlns:a16="http://schemas.microsoft.com/office/drawing/2014/main" id="{AEE9BABD-2EDD-4219-86D9-38394B6EC6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16524" t="55754" r="60199" b="22827"/>
                <a:stretch/>
              </p:blipFill>
              <p:spPr>
                <a:xfrm>
                  <a:off x="1248216" y="2303512"/>
                  <a:ext cx="1074092" cy="1008028"/>
                </a:xfrm>
                <a:prstGeom prst="rect">
                  <a:avLst/>
                </a:prstGeom>
              </p:spPr>
            </p:pic>
            <p:pic>
              <p:nvPicPr>
                <p:cNvPr id="13" name="图片 12">
                  <a:extLst>
                    <a:ext uri="{FF2B5EF4-FFF2-40B4-BE49-F238E27FC236}">
                      <a16:creationId xmlns:a16="http://schemas.microsoft.com/office/drawing/2014/main" id="{7D82CF1B-1BBE-40DC-B631-550EB0E652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r="78062" b="70838"/>
                <a:stretch/>
              </p:blipFill>
              <p:spPr>
                <a:xfrm>
                  <a:off x="620753" y="1268631"/>
                  <a:ext cx="883403" cy="1197699"/>
                </a:xfrm>
                <a:prstGeom prst="rect">
                  <a:avLst/>
                </a:prstGeom>
              </p:spPr>
            </p:pic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9AD89D3-C4ED-4D14-BD74-4F929F64EE06}"/>
                  </a:ext>
                </a:extLst>
              </p:cNvPr>
              <p:cNvGrpSpPr/>
              <p:nvPr/>
            </p:nvGrpSpPr>
            <p:grpSpPr>
              <a:xfrm>
                <a:off x="6941903" y="1428180"/>
                <a:ext cx="1709385" cy="2697204"/>
                <a:chOff x="6941903" y="1428180"/>
                <a:chExt cx="1709385" cy="2697204"/>
              </a:xfrm>
            </p:grpSpPr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1A5A942E-F339-4D5B-BEBE-66F9CB12BA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24442" t="77751" r="35364"/>
                <a:stretch/>
              </p:blipFill>
              <p:spPr>
                <a:xfrm rot="2725380">
                  <a:off x="7377997" y="2852094"/>
                  <a:ext cx="1627689" cy="918892"/>
                </a:xfrm>
                <a:prstGeom prst="rect">
                  <a:avLst/>
                </a:prstGeom>
                <a:effectLst>
                  <a:softEdge rad="31750"/>
                </a:effectLst>
              </p:spPr>
            </p:pic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id="{041CB95E-C204-4C0B-BCC7-925C34AEB0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26532" r="56335" b="45382"/>
                <a:stretch/>
              </p:blipFill>
              <p:spPr>
                <a:xfrm>
                  <a:off x="6941903" y="1428180"/>
                  <a:ext cx="1680497" cy="1102438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CC9EB04-0BA5-4DBB-806C-786EB548C0FC}"/>
                </a:ext>
              </a:extLst>
            </p:cNvPr>
            <p:cNvGrpSpPr/>
            <p:nvPr/>
          </p:nvGrpSpPr>
          <p:grpSpPr>
            <a:xfrm>
              <a:off x="1300576" y="3501734"/>
              <a:ext cx="6642000" cy="1170753"/>
              <a:chOff x="1255680" y="3270377"/>
              <a:chExt cx="6642000" cy="1170753"/>
            </a:xfrm>
          </p:grpSpPr>
          <p:cxnSp>
            <p:nvCxnSpPr>
              <p:cNvPr id="31" name="直接箭头连接符 30">
                <a:extLst>
                  <a:ext uri="{FF2B5EF4-FFF2-40B4-BE49-F238E27FC236}">
                    <a16:creationId xmlns:a16="http://schemas.microsoft.com/office/drawing/2014/main" id="{23BA70D8-EFEC-44B8-AEF4-4FA754523F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10112" y="3270377"/>
                <a:ext cx="0" cy="1170753"/>
              </a:xfrm>
              <a:prstGeom prst="straightConnector1">
                <a:avLst/>
              </a:prstGeom>
              <a:ln w="127000">
                <a:solidFill>
                  <a:srgbClr val="EF6900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49E25716-9F77-4313-8066-9DBC594A99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5680" y="4380170"/>
                <a:ext cx="6642000" cy="0"/>
              </a:xfrm>
              <a:prstGeom prst="line">
                <a:avLst/>
              </a:prstGeom>
              <a:ln w="127000">
                <a:solidFill>
                  <a:srgbClr val="EF69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箭头连接符 32">
                <a:extLst>
                  <a:ext uri="{FF2B5EF4-FFF2-40B4-BE49-F238E27FC236}">
                    <a16:creationId xmlns:a16="http://schemas.microsoft.com/office/drawing/2014/main" id="{FE04BF3A-253F-43A1-AA69-D4A80EEC38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839552" y="3503366"/>
                <a:ext cx="0" cy="937764"/>
              </a:xfrm>
              <a:prstGeom prst="straightConnector1">
                <a:avLst/>
              </a:prstGeom>
              <a:ln w="127000">
                <a:solidFill>
                  <a:srgbClr val="EF6900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40610598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D7B8DB6F5F204C9F0FB1EAC793A34B" ma:contentTypeVersion="29" ma:contentTypeDescription="Create a new document." ma:contentTypeScope="" ma:versionID="6964f1607b912fcc36217ec03ded4be1">
  <xsd:schema xmlns:xsd="http://www.w3.org/2001/XMLSchema" xmlns:xs="http://www.w3.org/2001/XMLSchema" xmlns:p="http://schemas.microsoft.com/office/2006/metadata/properties" xmlns:ns2="e4d70162-ace3-44e7-92ab-2f9373d5bb77" xmlns:ns3="53fe7858-66a6-4f29-b74a-60c7079a3f54" targetNamespace="http://schemas.microsoft.com/office/2006/metadata/properties" ma:root="true" ma:fieldsID="5b5f26e8beb466e3c060feb241a6a910" ns2:_="" ns3:_="">
    <xsd:import namespace="e4d70162-ace3-44e7-92ab-2f9373d5bb77"/>
    <xsd:import namespace="53fe7858-66a6-4f29-b74a-60c7079a3f5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2:lo" minOccurs="0"/>
                <xsd:element ref="ns2:cf6bef2a-12ef-4532-837e-bb831867c9eaCountryOrRegion" minOccurs="0"/>
                <xsd:element ref="ns2:cf6bef2a-12ef-4532-837e-bb831867c9eaState" minOccurs="0"/>
                <xsd:element ref="ns2:cf6bef2a-12ef-4532-837e-bb831867c9eaCity" minOccurs="0"/>
                <xsd:element ref="ns2:cf6bef2a-12ef-4532-837e-bb831867c9eaPostalCode" minOccurs="0"/>
                <xsd:element ref="ns2:cf6bef2a-12ef-4532-837e-bb831867c9eaStreet" minOccurs="0"/>
                <xsd:element ref="ns2:cf6bef2a-12ef-4532-837e-bb831867c9eaGeoLoc" minOccurs="0"/>
                <xsd:element ref="ns2:cf6bef2a-12ef-4532-837e-bb831867c9eaDispName" minOccurs="0"/>
                <xsd:element ref="ns3:SharedWithUsers" minOccurs="0"/>
                <xsd:element ref="ns3:SharedWithDetails" minOccurs="0"/>
                <xsd:element ref="ns2:MediaLengthInSeconds" minOccurs="0"/>
                <xsd:element ref="ns2:Vorschau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d70162-ace3-44e7-92ab-2f9373d5bb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o" ma:index="18" nillable="true" ma:displayName="lo" ma:format="Dropdown" ma:internalName="lo">
      <xsd:simpleType>
        <xsd:restriction base="dms:Unknown"/>
      </xsd:simpleType>
    </xsd:element>
    <xsd:element name="cf6bef2a-12ef-4532-837e-bb831867c9eaCountryOrRegion" ma:index="19" nillable="true" ma:displayName="lo: Country/Region" ma:internalName="CountryOrRegion" ma:readOnly="true">
      <xsd:simpleType>
        <xsd:restriction base="dms:Text"/>
      </xsd:simpleType>
    </xsd:element>
    <xsd:element name="cf6bef2a-12ef-4532-837e-bb831867c9eaState" ma:index="20" nillable="true" ma:displayName="lo: State" ma:internalName="State" ma:readOnly="true">
      <xsd:simpleType>
        <xsd:restriction base="dms:Text"/>
      </xsd:simpleType>
    </xsd:element>
    <xsd:element name="cf6bef2a-12ef-4532-837e-bb831867c9eaCity" ma:index="21" nillable="true" ma:displayName="lo: City" ma:internalName="City" ma:readOnly="true">
      <xsd:simpleType>
        <xsd:restriction base="dms:Text"/>
      </xsd:simpleType>
    </xsd:element>
    <xsd:element name="cf6bef2a-12ef-4532-837e-bb831867c9eaPostalCode" ma:index="22" nillable="true" ma:displayName="lo: Postal Code" ma:internalName="PostalCode" ma:readOnly="true">
      <xsd:simpleType>
        <xsd:restriction base="dms:Text"/>
      </xsd:simpleType>
    </xsd:element>
    <xsd:element name="cf6bef2a-12ef-4532-837e-bb831867c9eaStreet" ma:index="23" nillable="true" ma:displayName="lo: Street" ma:internalName="Street" ma:readOnly="true">
      <xsd:simpleType>
        <xsd:restriction base="dms:Text"/>
      </xsd:simpleType>
    </xsd:element>
    <xsd:element name="cf6bef2a-12ef-4532-837e-bb831867c9eaGeoLoc" ma:index="24" nillable="true" ma:displayName="lo: Coordinates" ma:internalName="GeoLoc" ma:readOnly="true">
      <xsd:simpleType>
        <xsd:restriction base="dms:Unknown"/>
      </xsd:simpleType>
    </xsd:element>
    <xsd:element name="cf6bef2a-12ef-4532-837e-bb831867c9eaDispName" ma:index="25" nillable="true" ma:displayName="lo: Name" ma:internalName="DispName" ma:readOnly="true">
      <xsd:simpleType>
        <xsd:restriction base="dms:Text"/>
      </xsd:simpleType>
    </xsd:element>
    <xsd:element name="MediaLengthInSeconds" ma:index="28" nillable="true" ma:displayName="Length (seconds)" ma:internalName="MediaLengthInSeconds" ma:readOnly="true">
      <xsd:simpleType>
        <xsd:restriction base="dms:Unknown"/>
      </xsd:simpleType>
    </xsd:element>
    <xsd:element name="Vorschau" ma:index="29" nillable="true" ma:displayName="Vorschau" ma:format="Thumbnail" ma:internalName="Vorschau">
      <xsd:simpleType>
        <xsd:restriction base="dms:Unknown"/>
      </xsd:simpleType>
    </xsd:element>
    <xsd:element name="lcf76f155ced4ddcb4097134ff3c332f" ma:index="32" nillable="true" ma:taxonomy="true" ma:internalName="lcf76f155ced4ddcb4097134ff3c332f" ma:taxonomyFieldName="MediaServiceImageTags" ma:displayName="Image Tags" ma:readOnly="false" ma:fieldId="{5cf76f15-5ced-4ddc-b409-7134ff3c332f}" ma:taxonomyMulti="true" ma:sspId="bcc13940-cc23-4f13-a8f1-3cf37e895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fe7858-66a6-4f29-b74a-60c7079a3f54" elementFormDefault="qualified">
    <xsd:import namespace="http://schemas.microsoft.com/office/2006/documentManagement/types"/>
    <xsd:import namespace="http://schemas.microsoft.com/office/infopath/2007/PartnerControls"/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30" nillable="true" ma:displayName="Taxonomy Catch All Column" ma:hidden="true" ma:list="{7bc58483-8b17-41f0-8ffd-8188dc8c11bd}" ma:internalName="TaxCatchAll" ma:showField="CatchAllData" ma:web="53fe7858-66a6-4f29-b74a-60c7079a3f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orschau xmlns="e4d70162-ace3-44e7-92ab-2f9373d5bb77" xsi:nil="true"/>
    <lo xmlns="e4d70162-ace3-44e7-92ab-2f9373d5bb77" xsi:nil="true"/>
    <TaxCatchAll xmlns="53fe7858-66a6-4f29-b74a-60c7079a3f54" xsi:nil="true"/>
    <lcf76f155ced4ddcb4097134ff3c332f xmlns="e4d70162-ace3-44e7-92ab-2f9373d5bb7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5708373-242D-41AD-BEEF-152D3DCF77BB}"/>
</file>

<file path=customXml/itemProps2.xml><?xml version="1.0" encoding="utf-8"?>
<ds:datastoreItem xmlns:ds="http://schemas.openxmlformats.org/officeDocument/2006/customXml" ds:itemID="{3EA9F0EA-2657-4560-AA76-D3E46DAAEF91}"/>
</file>

<file path=customXml/itemProps3.xml><?xml version="1.0" encoding="utf-8"?>
<ds:datastoreItem xmlns:ds="http://schemas.openxmlformats.org/officeDocument/2006/customXml" ds:itemID="{1BEE88AC-13BC-4147-8E57-74441CE8CFEB}"/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1573</Words>
  <Application>Microsoft Office PowerPoint</Application>
  <PresentationFormat>全屏显示(16:9)</PresentationFormat>
  <Paragraphs>148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PT Sans Narrow</vt:lpstr>
      <vt:lpstr>Arial Black</vt:lpstr>
      <vt:lpstr>Arial</vt:lpstr>
      <vt:lpstr>Wingdings</vt:lpstr>
      <vt:lpstr>Tropic</vt:lpstr>
      <vt:lpstr>The Mind of a Robot (Part I) Lesson 1</vt:lpstr>
      <vt:lpstr>Tasks in this lesson</vt:lpstr>
      <vt:lpstr>Warm Up</vt:lpstr>
      <vt:lpstr>PowerPoint 演示文稿</vt:lpstr>
      <vt:lpstr>PowerPoint 演示文稿</vt:lpstr>
      <vt:lpstr>Phase 1</vt:lpstr>
      <vt:lpstr>Task 1 Mini-debate</vt:lpstr>
      <vt:lpstr>Task 1 Mini-debate</vt:lpstr>
      <vt:lpstr>The Human Senses</vt:lpstr>
      <vt:lpstr>The I/O System</vt:lpstr>
      <vt:lpstr>Phase 2</vt:lpstr>
      <vt:lpstr>Task 2 Do as I say</vt:lpstr>
      <vt:lpstr>Task 2 Do as I say</vt:lpstr>
      <vt:lpstr>Programming</vt:lpstr>
      <vt:lpstr>Human Languages</vt:lpstr>
      <vt:lpstr>Programming Language</vt:lpstr>
      <vt:lpstr>Task 3 Compare the Code</vt:lpstr>
      <vt:lpstr>Practice</vt:lpstr>
      <vt:lpstr>Task 4 Program Your Partner</vt:lpstr>
      <vt:lpstr>Wrap Up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mBot Lesson 1</dc:title>
  <dc:creator>刘梓先</dc:creator>
  <cp:lastModifiedBy>胡乐玲</cp:lastModifiedBy>
  <cp:revision>85</cp:revision>
  <dcterms:modified xsi:type="dcterms:W3CDTF">2021-10-25T09:31:13Z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0x01010062D7B8DB6F5F204C9F0FB1EAC793A34B</vt:lpwstr>
  </property>
</Properties>
</file>