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Masters/slideMaster1.xml" ContentType="application/vnd.openxmlformats-officedocument.presentationml.slideMaster+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31"/>
  </p:notesMasterIdLst>
  <p:sldIdLst>
    <p:sldId id="291" r:id="rId2"/>
    <p:sldId id="303" r:id="rId3"/>
    <p:sldId id="302" r:id="rId4"/>
    <p:sldId id="306" r:id="rId5"/>
    <p:sldId id="311" r:id="rId6"/>
    <p:sldId id="312" r:id="rId7"/>
    <p:sldId id="293" r:id="rId8"/>
    <p:sldId id="304" r:id="rId9"/>
    <p:sldId id="308" r:id="rId10"/>
    <p:sldId id="309" r:id="rId11"/>
    <p:sldId id="310" r:id="rId12"/>
    <p:sldId id="313" r:id="rId13"/>
    <p:sldId id="305" r:id="rId14"/>
    <p:sldId id="314" r:id="rId15"/>
    <p:sldId id="319" r:id="rId16"/>
    <p:sldId id="321" r:id="rId17"/>
    <p:sldId id="322" r:id="rId18"/>
    <p:sldId id="271" r:id="rId19"/>
    <p:sldId id="318" r:id="rId20"/>
    <p:sldId id="317" r:id="rId21"/>
    <p:sldId id="323" r:id="rId22"/>
    <p:sldId id="324" r:id="rId23"/>
    <p:sldId id="326" r:id="rId24"/>
    <p:sldId id="325" r:id="rId25"/>
    <p:sldId id="301" r:id="rId26"/>
    <p:sldId id="307" r:id="rId27"/>
    <p:sldId id="315" r:id="rId28"/>
    <p:sldId id="300" r:id="rId29"/>
    <p:sldId id="284" r:id="rId30"/>
  </p:sldIdLst>
  <p:sldSz cx="9144000" cy="5143500" type="screen16x9"/>
  <p:notesSz cx="6858000" cy="9144000"/>
  <p:embeddedFontLst>
    <p:embeddedFont>
      <p:font typeface="Microsoft Yahei" panose="020B0503020204020204" pitchFamily="34" charset="-122"/>
      <p:regular r:id="rId32"/>
      <p:bold r:id="rId33"/>
    </p:embeddedFont>
    <p:embeddedFont>
      <p:font typeface="Arial Black" panose="020B0604020202020204" pitchFamily="34" charset="0"/>
      <p:bold r:id="rId34"/>
    </p:embeddedFont>
    <p:embeddedFont>
      <p:font typeface="Arial Rounded MT Bold" panose="020F0704030504030204" pitchFamily="34" charset="0"/>
      <p:regular r:id="rId35"/>
      <p:bold r:id="rId36"/>
    </p:embeddedFont>
    <p:embeddedFont>
      <p:font typeface="Calibri" panose="020F0502020204030204" pitchFamily="34" charset="0"/>
      <p:regular r:id="rId37"/>
      <p:bold r:id="rId38"/>
      <p:italic r:id="rId39"/>
      <p:boldItalic r:id="rId40"/>
    </p:embeddedFont>
    <p:embeddedFont>
      <p:font typeface="PT Sans Narrow" panose="020B0506020203020204" pitchFamily="3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47"/>
    <a:srgbClr val="2B6A6C"/>
    <a:srgbClr val="F59E1D"/>
    <a:srgbClr val="269BD7"/>
    <a:srgbClr val="3D55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815" autoAdjust="0"/>
    <p:restoredTop sz="55823" autoAdjust="0"/>
  </p:normalViewPr>
  <p:slideViewPr>
    <p:cSldViewPr snapToGrid="0">
      <p:cViewPr varScale="1">
        <p:scale>
          <a:sx n="147" d="100"/>
          <a:sy n="147" d="100"/>
        </p:scale>
        <p:origin x="208" y="6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Lesson 10 will introduce another common control structure in programming – conditionals. This learning activity will start with the game “Red Light, Green Light” and students need to pay special attention to the instruction used in this game. Students will then explore different kinds of conditional programming scripts and constructs to enhance their practical understanding of the concept of the conditional. Students will modify their projects created in the previous lessons by adding conditional algorithms in the original scripts to expand the functions of their code.</a:t>
            </a:r>
            <a:endParaRPr lang="en-US" altLang="zh-CN" dirty="0"/>
          </a:p>
          <a:p>
            <a:pPr marL="158750" indent="0">
              <a:buNone/>
            </a:pPr>
            <a:endParaRPr lang="en-US" altLang="zh-CN" dirty="0"/>
          </a:p>
          <a:p>
            <a:pPr marL="158750" indent="0">
              <a:buNone/>
            </a:pPr>
            <a:r>
              <a:rPr lang="en-US" altLang="zh-CN" dirty="0"/>
              <a:t>Image Source: </a:t>
            </a:r>
            <a:r>
              <a:rPr lang="en" altLang="zh-CN" sz="800" i="0" dirty="0"/>
              <a:t>https://cdn.pixabay.com/photo/2012/04/01/19/26/red-24177_1280.png</a:t>
            </a:r>
            <a:endParaRPr lang="zh-CN" altLang="en-US" i="0" dirty="0"/>
          </a:p>
        </p:txBody>
      </p:sp>
    </p:spTree>
    <p:extLst>
      <p:ext uri="{BB962C8B-B14F-4D97-AF65-F5344CB8AC3E}">
        <p14:creationId xmlns:p14="http://schemas.microsoft.com/office/powerpoint/2010/main" val="2921243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10 to explain the concept of conditionals.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Emphasize that the condition within a conditional algorithm should be reached or happen, the program will then execute the following set of instructions.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33469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Explain what is meant by being true in the conditional algorithm – the condition actually happens.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459318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12 to indicate the common format of a conditional algorithm – for example, the blocks include the term “if” and “until”.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3072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the following slides and ask students to recognize whether the example programming scripts can be viewed as conditional algorithms or not. </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13 and have students make a judgment.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Answer: Yes! If the spacebar is pressed, the sprite would move 10 steps forward.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089412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14 and have students make a judgment.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Answer: Yes! The sprite will repeatedly move 10 steps forward until the spacebar is pressed.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83792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15 and have students make a judgment.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Answer: No. There is no option for anything other than moving forward 10 steps.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536180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16 and have students make a judgment.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Answer: Yes! Nothing happens until the spacebar is pressed; then the sprite moves forward 10 steps and stops.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390052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17 and have students make a judgment.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Answer: No. The sprite moves forward 10 steps and then … waits for nothing – which effectively negates the conditional.</a:t>
            </a:r>
            <a:endParaRPr lang="zh-CN" altLang="en-US" dirty="0"/>
          </a:p>
        </p:txBody>
      </p:sp>
    </p:spTree>
    <p:extLst>
      <p:ext uri="{BB962C8B-B14F-4D97-AF65-F5344CB8AC3E}">
        <p14:creationId xmlns:p14="http://schemas.microsoft.com/office/powerpoint/2010/main" val="2154728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will be introduced to a new kind of programming scripts – the Sensing blocks. Sensing blocks can be used to be the conditions in the conditional algorithms. Students need to combine Sensing blocks and conditional blocks and then apply to the projects completed in the previous activities.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82463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recall the chatbot project they have completed in the previous learning activities.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point out the block that can make the robot sprite ask a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also instruct students to open and revive the chatbot project and view the code inside the project.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03971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674068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20 and 21 to introduce the Sensing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Sensing blocks in Slide 20 can be triggered by touching something, e.g., the mouse pointer or the edge of the stage, or specific color of the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Sensing blocks in Slide 21 can be triggered by the input from the keyboard or the mouse.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consider what the input might be among these Sensing blocks. Discuss and identify the triggering signals if these Sensing blocks are used in conditional algorithms.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205275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20 and 21 to introduce the Sensing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Sensing blocks in Slide 20 can be triggered by touching something, e.g., the mouse pointer or the edge of the stage, or specific color of the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Sensing blocks in Slide 21 can be triggered by the input from the keyboard or the mouse.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consider what the input might be among these Sensing blocks. Discuss and identify the triggering signals if these Sensing blocks are used in conditional algorithms.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80805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complete Task 10-2 by adding conditional algorithms into their previous coursework projects.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5067082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23 to introduce the advanced conditional construct – the “if…, then…, else…” statement for advanced learners.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“if…, then…” statement only leads to one result if the condition is true.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By using the “if…, then…, else…” statement, it can create another pathway of a result, which means if the condition is not true, another result would be triggered instead.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599953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24 to the advanced conditional construct – the “when” statement for advanced learners.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“when” Events blocks can be viewed as the built-in conditional algorithms as there are several default conditions to trigger the blocks connected to them.</a:t>
            </a:r>
            <a:endParaRPr lang="zh-CN" altLang="en-US" dirty="0"/>
          </a:p>
        </p:txBody>
      </p:sp>
    </p:spTree>
    <p:extLst>
      <p:ext uri="{BB962C8B-B14F-4D97-AF65-F5344CB8AC3E}">
        <p14:creationId xmlns:p14="http://schemas.microsoft.com/office/powerpoint/2010/main" val="2562625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encourage students to try some advanced conditional algorithms by nesting two or more conditional constructs together.</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938016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modify and advance their conditional algorithms by using nested conditionals (as well as nested loops if appropriate).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69332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41880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28 to point out the key points of this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also have the class discuss questions, e.g. In what way can conditional algorithms help a computer or machine solve problems more effectively.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encourage students to revive the rest of the previous projects and modify the program with the function of conditional algorithms.</a:t>
            </a:r>
            <a:endParaRPr lang="zh-CN" altLang="en-US" dirty="0"/>
          </a:p>
        </p:txBody>
      </p:sp>
    </p:spTree>
    <p:extLst>
      <p:ext uri="{BB962C8B-B14F-4D97-AF65-F5344CB8AC3E}">
        <p14:creationId xmlns:p14="http://schemas.microsoft.com/office/powerpoint/2010/main" val="588652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Warm Up section begins with a trip down memory lane to the popular game of “Red Light, Green Light”. The playing aims to help facilitate and introduce the concept of the conditionals.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191344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and inform the class about the game they will play “Green Light, Red Light” together as a warm-up activity before programming learning.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for volunteer(s) to recall the game and rules before you show Slide 5 to explain the rules of this game.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play the game: You will play the role of the leader to call out the “Red Light” and “Green Light” instructions.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255942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and inform the class about the game they will play “Green Light, Red Light” together as a warm-up activity before programming learning.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for volunteer(s) to recall the game and rules before you show Slide 5 to explain the rules of this game.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play the game: You will play the role of the leader to call out the “Red Light” and “Green Light” instructions.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15206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reflect on and summarize the feature of the rules of this game.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highlight the keywords that “trigger” the act of the players.</a:t>
            </a:r>
            <a:endParaRPr lang="zh-CN" altLang="en-US" dirty="0"/>
          </a:p>
        </p:txBody>
      </p:sp>
    </p:spTree>
    <p:extLst>
      <p:ext uri="{BB962C8B-B14F-4D97-AF65-F5344CB8AC3E}">
        <p14:creationId xmlns:p14="http://schemas.microsoft.com/office/powerpoint/2010/main" val="663627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be introduced to one of the three control structures – conditionals. Students will also recognize and identify what kinds of programming scripts are conditionals to deepen their understanding of conditional algorithms.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35720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Introduce the story about a panda making a decision according to the weather circumstances.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also invite student volunteers to take turns reading aloud according to the pictures that they view in the slideshow.</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classes with a wide range of abilities, you can post the slides on your class website or on the board using a bit.ly. Then, students that need extra help can read with you in a small group, and other students can read in pairs.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students read in pairs, they should have one computer open to ensure they are working at the same pace.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230215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Introduce the story about a panda making a decision according to the weather circumstances.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also invite student volunteers to take turns reading aloud according to the pictures that they view in the slideshow.</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classes with a wide range of abilities, you can post the slides on your class website or on the board using a bit.ly. Then, students that need extra help can read with you in a small group, and other students can read in pairs.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students read in pairs, they should have one computer open to ensure they are working at the same pace.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67984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EE3A2226-0BDA-9445-A3BE-959BB11BB215}"/>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D94272CA-0BDC-8C4A-A640-6F154085EB84}"/>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9749C197-D07D-D24F-B9F0-B298E724C25A}"/>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66B8B136-4E9D-C94B-A784-32E72C834EF8}"/>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CAEFA7FF-D95E-F54E-8EB2-260BDF4C26AF}"/>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B82E0920-5A48-6B4B-ABAC-DEE97C9E5888}"/>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C0BC2C10-DA14-2A44-9515-A503B91FAD26}"/>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C779010A-8EDA-E74B-BCC7-7B1052DACC77}"/>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8D77F3BD-366C-8748-9CCB-0A00170A9810}"/>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7EFC814A-3DF6-194C-BB65-8135182944E5}"/>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122BBD4A-FF01-BA4B-9F2B-0789398948EB}"/>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ocabulary Word">
  <p:cSld name="ONE_COLUMN_TEXT">
    <p:spTree>
      <p:nvGrpSpPr>
        <p:cNvPr id="1" name="Shape 52"/>
        <p:cNvGrpSpPr/>
        <p:nvPr/>
      </p:nvGrpSpPr>
      <p:grpSpPr>
        <a:xfrm>
          <a:off x="0" y="0"/>
          <a:ext cx="0" cy="0"/>
          <a:chOff x="0" y="0"/>
          <a:chExt cx="0" cy="0"/>
        </a:xfrm>
      </p:grpSpPr>
      <p:pic>
        <p:nvPicPr>
          <p:cNvPr id="10" name="图片 9">
            <a:extLst>
              <a:ext uri="{FF2B5EF4-FFF2-40B4-BE49-F238E27FC236}">
                <a16:creationId xmlns:a16="http://schemas.microsoft.com/office/drawing/2014/main" id="{9C7BE181-6F2D-5044-A5FE-820ADB6D55EE}"/>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11" name="Google Shape;55;p8">
            <a:extLst>
              <a:ext uri="{FF2B5EF4-FFF2-40B4-BE49-F238E27FC236}">
                <a16:creationId xmlns:a16="http://schemas.microsoft.com/office/drawing/2014/main" id="{6018AAD4-BBF8-744D-B528-9A33BC506601}"/>
              </a:ext>
            </a:extLst>
          </p:cNvPr>
          <p:cNvPicPr preferRelativeResize="0"/>
          <p:nvPr userDrawn="1"/>
        </p:nvPicPr>
        <p:blipFill rotWithShape="1">
          <a:blip r:embed="rId3">
            <a:alphaModFix/>
            <a:extLst>
              <a:ext uri="{28A0092B-C50C-407E-A947-70E740481C1C}">
                <a14:useLocalDpi xmlns:a14="http://schemas.microsoft.com/office/drawing/2010/main" val="0"/>
              </a:ext>
            </a:extLst>
          </a:blip>
          <a:srcRect/>
          <a:stretch/>
        </p:blipFill>
        <p:spPr>
          <a:xfrm>
            <a:off x="2483938" y="609908"/>
            <a:ext cx="4277724" cy="4097281"/>
          </a:xfrm>
          <a:prstGeom prst="rect">
            <a:avLst/>
          </a:prstGeom>
          <a:noFill/>
          <a:ln>
            <a:noFill/>
          </a:ln>
        </p:spPr>
      </p:pic>
      <p:sp>
        <p:nvSpPr>
          <p:cNvPr id="12" name="Google Shape;57;p8">
            <a:extLst>
              <a:ext uri="{FF2B5EF4-FFF2-40B4-BE49-F238E27FC236}">
                <a16:creationId xmlns:a16="http://schemas.microsoft.com/office/drawing/2014/main" id="{11B8C851-8836-DD47-BD27-278EAD2CAD17}"/>
              </a:ext>
            </a:extLst>
          </p:cNvPr>
          <p:cNvSpPr txBox="1"/>
          <p:nvPr userDrawn="1"/>
        </p:nvSpPr>
        <p:spPr>
          <a:xfrm>
            <a:off x="3024366"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pic>
        <p:nvPicPr>
          <p:cNvPr id="13" name="图片 12">
            <a:extLst>
              <a:ext uri="{FF2B5EF4-FFF2-40B4-BE49-F238E27FC236}">
                <a16:creationId xmlns:a16="http://schemas.microsoft.com/office/drawing/2014/main" id="{5B896E0F-2D0E-EE43-9F90-A307D17569A8}"/>
              </a:ext>
            </a:extLst>
          </p:cNvPr>
          <p:cNvPicPr>
            <a:picLocks noChangeAspect="1"/>
          </p:cNvPicPr>
          <p:nvPr userDrawn="1"/>
        </p:nvPicPr>
        <p:blipFill>
          <a:blip r:embed="rId4"/>
          <a:stretch>
            <a:fillRect/>
          </a:stretch>
        </p:blipFill>
        <p:spPr>
          <a:xfrm>
            <a:off x="3843843" y="136996"/>
            <a:ext cx="1470827" cy="23033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F9A1D07B-90A6-3843-B99D-C559243C7F04}"/>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D2743033-0F68-6A47-918B-D98B5CFA035C}"/>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7BF8BBBD-C7DC-7947-B150-56350C7751A6}"/>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4BF5ACEE-0E28-2E43-9D3A-9D46C2EC90CC}"/>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ith border" type="titleOnly">
  <p:cSld name="TITLE_ONLY">
    <p:spTree>
      <p:nvGrpSpPr>
        <p:cNvPr id="1" name="Shape 47"/>
        <p:cNvGrpSpPr/>
        <p:nvPr/>
      </p:nvGrpSpPr>
      <p:grpSpPr>
        <a:xfrm>
          <a:off x="0" y="0"/>
          <a:ext cx="0" cy="0"/>
          <a:chOff x="0" y="0"/>
          <a:chExt cx="0" cy="0"/>
        </a:xfrm>
      </p:grpSpPr>
      <p:sp>
        <p:nvSpPr>
          <p:cNvPr id="7" name="Google Shape;48;p7">
            <a:extLst>
              <a:ext uri="{FF2B5EF4-FFF2-40B4-BE49-F238E27FC236}">
                <a16:creationId xmlns:a16="http://schemas.microsoft.com/office/drawing/2014/main" id="{3A29B222-8331-D248-85A6-73A63B94F660}"/>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b="0" i="0">
                <a:latin typeface="Arial" panose="020B0604020202020204" pitchFamily="34" charset="0"/>
                <a:ea typeface="Yuanti SC" panose="02010600040101010101" pitchFamily="2" charset="-122"/>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pic>
        <p:nvPicPr>
          <p:cNvPr id="8" name="图片 7">
            <a:extLst>
              <a:ext uri="{FF2B5EF4-FFF2-40B4-BE49-F238E27FC236}">
                <a16:creationId xmlns:a16="http://schemas.microsoft.com/office/drawing/2014/main" id="{B3FB9C3F-AFB4-374D-B53B-A1D126C9E56A}"/>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9" name="图片 8">
            <a:extLst>
              <a:ext uri="{FF2B5EF4-FFF2-40B4-BE49-F238E27FC236}">
                <a16:creationId xmlns:a16="http://schemas.microsoft.com/office/drawing/2014/main" id="{C165961B-48B2-2F46-8512-19E0E7B6A64D}"/>
              </a:ext>
            </a:extLst>
          </p:cNvPr>
          <p:cNvPicPr>
            <a:picLocks noChangeAspect="1"/>
          </p:cNvPicPr>
          <p:nvPr userDrawn="1"/>
        </p:nvPicPr>
        <p:blipFill>
          <a:blip r:embed="rId3"/>
          <a:stretch>
            <a:fillRect/>
          </a:stretch>
        </p:blipFill>
        <p:spPr>
          <a:xfrm>
            <a:off x="3843843" y="136996"/>
            <a:ext cx="1470827" cy="23033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7D8E4D0F-CD4C-6A47-B7A0-2B38084D6548}"/>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61728EB6-5D6F-F246-A8E6-185C3DB09756}"/>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04A50727-5287-8743-B574-ED9C91218652}"/>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0AAB2DD1-84B2-494B-92CA-3F8E001D5D85}"/>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89AD0761-CA7F-3349-8C8C-4E0E6C34358F}"/>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0" r:id="rId4"/>
    <p:sldLayoutId id="2147483653" r:id="rId5"/>
    <p:sldLayoutId id="2147483658" r:id="rId6"/>
    <p:sldLayoutId id="214748365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Red Light, Green Light </a:t>
            </a:r>
            <a:br>
              <a:rPr lang="en-US" altLang="zh-CN" dirty="0"/>
            </a:br>
            <a:r>
              <a:rPr lang="en-US" altLang="zh-CN" dirty="0"/>
              <a:t>Lesson 10</a:t>
            </a:r>
            <a:endParaRPr lang="zh-CN" altLang="en-US" dirty="0"/>
          </a:p>
        </p:txBody>
      </p:sp>
      <p:pic>
        <p:nvPicPr>
          <p:cNvPr id="4" name="Google Shape;73;p11">
            <a:extLst>
              <a:ext uri="{FF2B5EF4-FFF2-40B4-BE49-F238E27FC236}">
                <a16:creationId xmlns:a16="http://schemas.microsoft.com/office/drawing/2014/main" id="{0A823FC9-6C18-489F-82B7-109FE9BD0173}"/>
              </a:ext>
            </a:extLst>
          </p:cNvPr>
          <p:cNvPicPr preferRelativeResize="0"/>
          <p:nvPr/>
        </p:nvPicPr>
        <p:blipFill>
          <a:blip r:embed="rId3">
            <a:alphaModFix/>
          </a:blip>
          <a:stretch>
            <a:fillRect/>
          </a:stretch>
        </p:blipFill>
        <p:spPr>
          <a:xfrm>
            <a:off x="3415980" y="95569"/>
            <a:ext cx="2312040" cy="2714440"/>
          </a:xfrm>
          <a:prstGeom prst="rect">
            <a:avLst/>
          </a:prstGeom>
          <a:noFill/>
          <a:ln>
            <a:noFill/>
          </a:ln>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8CFB70-D203-4741-8ACC-8CEE27C09AAF}"/>
              </a:ext>
            </a:extLst>
          </p:cNvPr>
          <p:cNvSpPr>
            <a:spLocks noGrp="1"/>
          </p:cNvSpPr>
          <p:nvPr>
            <p:ph type="title"/>
          </p:nvPr>
        </p:nvSpPr>
        <p:spPr>
          <a:xfrm>
            <a:off x="130800" y="644913"/>
            <a:ext cx="8882400" cy="821400"/>
          </a:xfrm>
        </p:spPr>
        <p:txBody>
          <a:bodyPr/>
          <a:lstStyle/>
          <a:p>
            <a:r>
              <a:rPr lang="en-US" altLang="zh-CN" dirty="0"/>
              <a:t>Conditionals</a:t>
            </a:r>
            <a:endParaRPr lang="zh-CN" altLang="en-US" dirty="0"/>
          </a:p>
        </p:txBody>
      </p:sp>
      <p:sp>
        <p:nvSpPr>
          <p:cNvPr id="3" name="文本占位符 2">
            <a:extLst>
              <a:ext uri="{FF2B5EF4-FFF2-40B4-BE49-F238E27FC236}">
                <a16:creationId xmlns:a16="http://schemas.microsoft.com/office/drawing/2014/main" id="{BC2B906E-B43B-4DD3-879F-3024B41DD6ED}"/>
              </a:ext>
            </a:extLst>
          </p:cNvPr>
          <p:cNvSpPr>
            <a:spLocks noGrp="1"/>
          </p:cNvSpPr>
          <p:nvPr>
            <p:ph type="body" idx="4294967295"/>
          </p:nvPr>
        </p:nvSpPr>
        <p:spPr>
          <a:xfrm>
            <a:off x="311700" y="1375182"/>
            <a:ext cx="8520600" cy="3302700"/>
          </a:xfrm>
        </p:spPr>
        <p:txBody>
          <a:bodyPr/>
          <a:lstStyle/>
          <a:p>
            <a:pPr>
              <a:lnSpc>
                <a:spcPct val="100000"/>
              </a:lnSpc>
              <a:spcAft>
                <a:spcPts val="2400"/>
              </a:spcAft>
            </a:pPr>
            <a:r>
              <a:rPr lang="en-US" altLang="zh-CN" sz="3200" dirty="0"/>
              <a:t>A conditional is a statement that helps a computer make a decision.</a:t>
            </a:r>
          </a:p>
          <a:p>
            <a:pPr>
              <a:lnSpc>
                <a:spcPct val="100000"/>
              </a:lnSpc>
            </a:pPr>
            <a:r>
              <a:rPr lang="en-US" altLang="zh-CN" sz="3200" dirty="0"/>
              <a:t>If the conditional statement is true,</a:t>
            </a:r>
            <a:br>
              <a:rPr lang="en-US" altLang="zh-CN" sz="3200" dirty="0"/>
            </a:br>
            <a:r>
              <a:rPr lang="en-US" altLang="zh-CN" sz="3200" dirty="0"/>
              <a:t>the computer executes the action.</a:t>
            </a:r>
            <a:endParaRPr lang="zh-CN" altLang="en-US" sz="3200" dirty="0"/>
          </a:p>
        </p:txBody>
      </p:sp>
    </p:spTree>
    <p:extLst>
      <p:ext uri="{BB962C8B-B14F-4D97-AF65-F5344CB8AC3E}">
        <p14:creationId xmlns:p14="http://schemas.microsoft.com/office/powerpoint/2010/main" val="2873342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8CFB70-D203-4741-8ACC-8CEE27C09AAF}"/>
              </a:ext>
            </a:extLst>
          </p:cNvPr>
          <p:cNvSpPr>
            <a:spLocks noGrp="1"/>
          </p:cNvSpPr>
          <p:nvPr>
            <p:ph type="title"/>
          </p:nvPr>
        </p:nvSpPr>
        <p:spPr>
          <a:xfrm>
            <a:off x="130800" y="649123"/>
            <a:ext cx="8882400" cy="821400"/>
          </a:xfrm>
        </p:spPr>
        <p:txBody>
          <a:bodyPr/>
          <a:lstStyle/>
          <a:p>
            <a:r>
              <a:rPr lang="en-US" altLang="zh-CN" dirty="0"/>
              <a:t>Conditionals</a:t>
            </a:r>
            <a:endParaRPr lang="zh-CN" altLang="en-US" dirty="0"/>
          </a:p>
        </p:txBody>
      </p:sp>
      <p:sp>
        <p:nvSpPr>
          <p:cNvPr id="3" name="文本占位符 2">
            <a:extLst>
              <a:ext uri="{FF2B5EF4-FFF2-40B4-BE49-F238E27FC236}">
                <a16:creationId xmlns:a16="http://schemas.microsoft.com/office/drawing/2014/main" id="{BC2B906E-B43B-4DD3-879F-3024B41DD6ED}"/>
              </a:ext>
            </a:extLst>
          </p:cNvPr>
          <p:cNvSpPr>
            <a:spLocks noGrp="1"/>
          </p:cNvSpPr>
          <p:nvPr>
            <p:ph type="body" idx="4294967295"/>
          </p:nvPr>
        </p:nvSpPr>
        <p:spPr>
          <a:xfrm>
            <a:off x="311700" y="1470523"/>
            <a:ext cx="8520600" cy="3302700"/>
          </a:xfrm>
        </p:spPr>
        <p:txBody>
          <a:bodyPr/>
          <a:lstStyle/>
          <a:p>
            <a:pPr>
              <a:lnSpc>
                <a:spcPct val="100000"/>
              </a:lnSpc>
              <a:spcAft>
                <a:spcPts val="2400"/>
              </a:spcAft>
            </a:pPr>
            <a:r>
              <a:rPr lang="en-US" altLang="zh-CN" sz="3200" dirty="0"/>
              <a:t>The conditional statement is </a:t>
            </a:r>
            <a:r>
              <a:rPr lang="en-US" altLang="zh-CN" sz="3200" dirty="0">
                <a:latin typeface="Arial Black" panose="020B0A04020102020204" pitchFamily="34" charset="0"/>
              </a:rPr>
              <a:t>true</a:t>
            </a:r>
            <a:r>
              <a:rPr lang="en-US" altLang="zh-CN" sz="3200" dirty="0"/>
              <a:t>:</a:t>
            </a:r>
          </a:p>
          <a:p>
            <a:pPr>
              <a:lnSpc>
                <a:spcPct val="100000"/>
              </a:lnSpc>
              <a:spcAft>
                <a:spcPts val="2400"/>
              </a:spcAft>
            </a:pPr>
            <a:r>
              <a:rPr lang="en-US" altLang="zh-CN" sz="3200" dirty="0"/>
              <a:t>If it is raining,</a:t>
            </a:r>
            <a:br>
              <a:rPr lang="en-US" altLang="zh-CN" sz="3200" dirty="0"/>
            </a:br>
            <a:r>
              <a:rPr lang="en-US" altLang="zh-CN" sz="3200" dirty="0"/>
              <a:t>the panda takes</a:t>
            </a:r>
            <a:br>
              <a:rPr lang="en-US" altLang="zh-CN" sz="3200" dirty="0"/>
            </a:br>
            <a:r>
              <a:rPr lang="en-US" altLang="zh-CN" sz="3200" dirty="0"/>
              <a:t>on its raincoat</a:t>
            </a:r>
            <a:endParaRPr lang="zh-CN" altLang="en-US" sz="3200" dirty="0"/>
          </a:p>
        </p:txBody>
      </p:sp>
      <p:grpSp>
        <p:nvGrpSpPr>
          <p:cNvPr id="4" name="组合 3">
            <a:extLst>
              <a:ext uri="{FF2B5EF4-FFF2-40B4-BE49-F238E27FC236}">
                <a16:creationId xmlns:a16="http://schemas.microsoft.com/office/drawing/2014/main" id="{BCEE7F3F-53B5-4F22-95AF-A8C0AD9128C1}"/>
              </a:ext>
            </a:extLst>
          </p:cNvPr>
          <p:cNvGrpSpPr/>
          <p:nvPr/>
        </p:nvGrpSpPr>
        <p:grpSpPr>
          <a:xfrm>
            <a:off x="6947961" y="2050896"/>
            <a:ext cx="1736400" cy="1825927"/>
            <a:chOff x="2950342" y="621014"/>
            <a:chExt cx="3160922" cy="3323895"/>
          </a:xfrm>
        </p:grpSpPr>
        <p:pic>
          <p:nvPicPr>
            <p:cNvPr id="5" name="Google Shape;129;p17" descr="http://imglf4.nosdn.127.net/img/UFZwMjNIL2V0aHRjdXNxNHhVQkk3aG9YTjBJV3RWS3FKcGNhYWxNeUNRdz0.png?imageView&amp;thumbnail=500x0&amp;quality=96&amp;stripmeta=0">
              <a:extLst>
                <a:ext uri="{FF2B5EF4-FFF2-40B4-BE49-F238E27FC236}">
                  <a16:creationId xmlns:a16="http://schemas.microsoft.com/office/drawing/2014/main" id="{718E191A-80B9-483B-97D8-AA7C62D80A7E}"/>
                </a:ext>
              </a:extLst>
            </p:cNvPr>
            <p:cNvPicPr preferRelativeResize="0"/>
            <p:nvPr/>
          </p:nvPicPr>
          <p:blipFill rotWithShape="1">
            <a:blip r:embed="rId3">
              <a:alphaModFix/>
            </a:blip>
            <a:srcRect/>
            <a:stretch/>
          </p:blipFill>
          <p:spPr>
            <a:xfrm>
              <a:off x="2950342" y="1330652"/>
              <a:ext cx="1905434" cy="2614257"/>
            </a:xfrm>
            <a:prstGeom prst="rect">
              <a:avLst/>
            </a:prstGeom>
            <a:noFill/>
            <a:ln>
              <a:noFill/>
            </a:ln>
          </p:spPr>
        </p:pic>
        <p:pic>
          <p:nvPicPr>
            <p:cNvPr id="6" name="Google Shape;130;p17" descr="http://imglf5.nosdn.127.net/img/NkdaNWVCTC80bkdiSDZnRnZpcXM3dzBJL0VtSEd5K0dlR2UrZ29mVGg5ajlXU0JFa25LRkhBPT0.png?imageView&amp;thumbnail=500x0&amp;quality=96&amp;stripmeta=0">
              <a:extLst>
                <a:ext uri="{FF2B5EF4-FFF2-40B4-BE49-F238E27FC236}">
                  <a16:creationId xmlns:a16="http://schemas.microsoft.com/office/drawing/2014/main" id="{C5CB03EE-4327-4B16-B098-611725BFDD1A}"/>
                </a:ext>
              </a:extLst>
            </p:cNvPr>
            <p:cNvPicPr preferRelativeResize="0"/>
            <p:nvPr/>
          </p:nvPicPr>
          <p:blipFill rotWithShape="1">
            <a:blip r:embed="rId4">
              <a:alphaModFix/>
            </a:blip>
            <a:srcRect/>
            <a:stretch/>
          </p:blipFill>
          <p:spPr>
            <a:xfrm>
              <a:off x="4459888" y="621014"/>
              <a:ext cx="1651376" cy="1542385"/>
            </a:xfrm>
            <a:prstGeom prst="rect">
              <a:avLst/>
            </a:prstGeom>
            <a:noFill/>
            <a:ln>
              <a:noFill/>
            </a:ln>
          </p:spPr>
        </p:pic>
      </p:grpSp>
      <p:pic>
        <p:nvPicPr>
          <p:cNvPr id="8" name="图片 7">
            <a:extLst>
              <a:ext uri="{FF2B5EF4-FFF2-40B4-BE49-F238E27FC236}">
                <a16:creationId xmlns:a16="http://schemas.microsoft.com/office/drawing/2014/main" id="{BDC21D19-6210-4628-894C-3FEC8BF54972}"/>
              </a:ext>
            </a:extLst>
          </p:cNvPr>
          <p:cNvPicPr>
            <a:picLocks noChangeAspect="1"/>
          </p:cNvPicPr>
          <p:nvPr/>
        </p:nvPicPr>
        <p:blipFill>
          <a:blip r:embed="rId5"/>
          <a:stretch>
            <a:fillRect/>
          </a:stretch>
        </p:blipFill>
        <p:spPr>
          <a:xfrm>
            <a:off x="4251790" y="2216085"/>
            <a:ext cx="2504165" cy="1834036"/>
          </a:xfrm>
          <a:prstGeom prst="rect">
            <a:avLst/>
          </a:prstGeom>
        </p:spPr>
      </p:pic>
    </p:spTree>
    <p:extLst>
      <p:ext uri="{BB962C8B-B14F-4D97-AF65-F5344CB8AC3E}">
        <p14:creationId xmlns:p14="http://schemas.microsoft.com/office/powerpoint/2010/main" val="2460356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8CFB70-D203-4741-8ACC-8CEE27C09AAF}"/>
              </a:ext>
            </a:extLst>
          </p:cNvPr>
          <p:cNvSpPr>
            <a:spLocks noGrp="1"/>
          </p:cNvSpPr>
          <p:nvPr>
            <p:ph type="title"/>
          </p:nvPr>
        </p:nvSpPr>
        <p:spPr>
          <a:xfrm>
            <a:off x="130800" y="652170"/>
            <a:ext cx="8882400" cy="821400"/>
          </a:xfrm>
        </p:spPr>
        <p:txBody>
          <a:bodyPr/>
          <a:lstStyle/>
          <a:p>
            <a:r>
              <a:rPr lang="en-US" altLang="zh-CN" dirty="0"/>
              <a:t>Conditionals</a:t>
            </a:r>
            <a:endParaRPr lang="zh-CN" altLang="en-US" dirty="0"/>
          </a:p>
        </p:txBody>
      </p:sp>
      <p:sp>
        <p:nvSpPr>
          <p:cNvPr id="3" name="文本占位符 2">
            <a:extLst>
              <a:ext uri="{FF2B5EF4-FFF2-40B4-BE49-F238E27FC236}">
                <a16:creationId xmlns:a16="http://schemas.microsoft.com/office/drawing/2014/main" id="{BC2B906E-B43B-4DD3-879F-3024B41DD6ED}"/>
              </a:ext>
            </a:extLst>
          </p:cNvPr>
          <p:cNvSpPr>
            <a:spLocks noGrp="1"/>
          </p:cNvSpPr>
          <p:nvPr>
            <p:ph type="body" idx="4294967295"/>
          </p:nvPr>
        </p:nvSpPr>
        <p:spPr>
          <a:xfrm>
            <a:off x="311700" y="1473570"/>
            <a:ext cx="8520600" cy="3302700"/>
          </a:xfrm>
        </p:spPr>
        <p:txBody>
          <a:bodyPr/>
          <a:lstStyle/>
          <a:p>
            <a:pPr>
              <a:lnSpc>
                <a:spcPct val="100000"/>
              </a:lnSpc>
              <a:spcAft>
                <a:spcPts val="2400"/>
              </a:spcAft>
            </a:pPr>
            <a:r>
              <a:rPr lang="en-US" altLang="zh-CN" sz="3200" dirty="0"/>
              <a:t>The “sentence structure” of conditional algorithms can be:</a:t>
            </a:r>
          </a:p>
          <a:p>
            <a:pPr>
              <a:lnSpc>
                <a:spcPct val="100000"/>
              </a:lnSpc>
              <a:spcAft>
                <a:spcPts val="2400"/>
              </a:spcAft>
            </a:pPr>
            <a:r>
              <a:rPr lang="en-US" altLang="zh-CN" sz="3200" dirty="0"/>
              <a:t>If… then…</a:t>
            </a:r>
          </a:p>
          <a:p>
            <a:pPr>
              <a:lnSpc>
                <a:spcPct val="100000"/>
              </a:lnSpc>
              <a:spcAft>
                <a:spcPts val="2400"/>
              </a:spcAft>
            </a:pPr>
            <a:r>
              <a:rPr lang="en-US" altLang="zh-CN" sz="3200" dirty="0"/>
              <a:t>… until …</a:t>
            </a:r>
            <a:endParaRPr lang="zh-CN" altLang="en-US" sz="3200" dirty="0"/>
          </a:p>
        </p:txBody>
      </p:sp>
      <p:pic>
        <p:nvPicPr>
          <p:cNvPr id="9" name="图片 8">
            <a:extLst>
              <a:ext uri="{FF2B5EF4-FFF2-40B4-BE49-F238E27FC236}">
                <a16:creationId xmlns:a16="http://schemas.microsoft.com/office/drawing/2014/main" id="{8A348905-59F2-45EC-853D-1CC6D955DDF2}"/>
              </a:ext>
            </a:extLst>
          </p:cNvPr>
          <p:cNvPicPr>
            <a:picLocks noChangeAspect="1"/>
          </p:cNvPicPr>
          <p:nvPr/>
        </p:nvPicPr>
        <p:blipFill>
          <a:blip r:embed="rId3">
            <a:duotone>
              <a:schemeClr val="accent4">
                <a:shade val="45000"/>
                <a:satMod val="135000"/>
              </a:schemeClr>
              <a:prstClr val="white"/>
            </a:duotone>
          </a:blip>
          <a:stretch>
            <a:fillRect/>
          </a:stretch>
        </p:blipFill>
        <p:spPr>
          <a:xfrm>
            <a:off x="6026586" y="1919580"/>
            <a:ext cx="2571750" cy="2571750"/>
          </a:xfrm>
          <a:prstGeom prst="rect">
            <a:avLst/>
          </a:prstGeom>
        </p:spPr>
      </p:pic>
    </p:spTree>
    <p:extLst>
      <p:ext uri="{BB962C8B-B14F-4D97-AF65-F5344CB8AC3E}">
        <p14:creationId xmlns:p14="http://schemas.microsoft.com/office/powerpoint/2010/main" val="3661912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1909"/>
            <a:ext cx="8882400" cy="821400"/>
          </a:xfrm>
        </p:spPr>
        <p:txBody>
          <a:bodyPr/>
          <a:lstStyle/>
          <a:p>
            <a:r>
              <a:rPr lang="en-US" altLang="zh-CN" dirty="0"/>
              <a:t>Task 1 Is this a</a:t>
            </a:r>
            <a:r>
              <a:rPr lang="zh-CN" altLang="en-US" dirty="0"/>
              <a:t> </a:t>
            </a:r>
            <a:r>
              <a:rPr lang="en-US" altLang="zh-CN" dirty="0"/>
              <a:t>conditional</a:t>
            </a:r>
            <a:endParaRPr lang="zh-CN" altLang="en-US" dirty="0"/>
          </a:p>
        </p:txBody>
      </p:sp>
      <p:sp>
        <p:nvSpPr>
          <p:cNvPr id="2" name="文本占位符 1">
            <a:extLst>
              <a:ext uri="{FF2B5EF4-FFF2-40B4-BE49-F238E27FC236}">
                <a16:creationId xmlns:a16="http://schemas.microsoft.com/office/drawing/2014/main" id="{285ADC7D-6CCF-4DDC-AB39-CFCA716F8FEE}"/>
              </a:ext>
            </a:extLst>
          </p:cNvPr>
          <p:cNvSpPr>
            <a:spLocks noGrp="1"/>
          </p:cNvSpPr>
          <p:nvPr>
            <p:ph type="body" idx="4294967295"/>
          </p:nvPr>
        </p:nvSpPr>
        <p:spPr>
          <a:xfrm>
            <a:off x="311700" y="3098625"/>
            <a:ext cx="8520600" cy="1781758"/>
          </a:xfrm>
        </p:spPr>
        <p:txBody>
          <a:bodyPr/>
          <a:lstStyle/>
          <a:p>
            <a:pPr marL="76200" indent="0">
              <a:lnSpc>
                <a:spcPct val="100000"/>
              </a:lnSpc>
              <a:buNone/>
            </a:pPr>
            <a:r>
              <a:rPr lang="en-US" altLang="zh-CN" sz="3000" dirty="0"/>
              <a:t>Yes! If the spacebar is pressed, the sprite would move 10 steps forward.</a:t>
            </a:r>
          </a:p>
          <a:p>
            <a:pPr marL="76200" indent="0">
              <a:lnSpc>
                <a:spcPct val="100000"/>
              </a:lnSpc>
              <a:buNone/>
            </a:pPr>
            <a:endParaRPr lang="zh-CN" altLang="en-US" sz="3000" dirty="0"/>
          </a:p>
        </p:txBody>
      </p:sp>
      <p:pic>
        <p:nvPicPr>
          <p:cNvPr id="5" name="Google Shape;127;p20">
            <a:extLst>
              <a:ext uri="{FF2B5EF4-FFF2-40B4-BE49-F238E27FC236}">
                <a16:creationId xmlns:a16="http://schemas.microsoft.com/office/drawing/2014/main" id="{402BA5B5-937C-47A6-BCBE-A15CA2B3718A}"/>
              </a:ext>
            </a:extLst>
          </p:cNvPr>
          <p:cNvPicPr preferRelativeResize="0"/>
          <p:nvPr/>
        </p:nvPicPr>
        <p:blipFill>
          <a:blip r:embed="rId3">
            <a:alphaModFix/>
          </a:blip>
          <a:stretch>
            <a:fillRect/>
          </a:stretch>
        </p:blipFill>
        <p:spPr>
          <a:xfrm>
            <a:off x="2547651" y="1397733"/>
            <a:ext cx="4114800" cy="1657350"/>
          </a:xfrm>
          <a:prstGeom prst="rect">
            <a:avLst/>
          </a:prstGeom>
          <a:noFill/>
          <a:ln>
            <a:noFill/>
          </a:ln>
        </p:spPr>
      </p:pic>
    </p:spTree>
    <p:extLst>
      <p:ext uri="{BB962C8B-B14F-4D97-AF65-F5344CB8AC3E}">
        <p14:creationId xmlns:p14="http://schemas.microsoft.com/office/powerpoint/2010/main" val="414233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1909"/>
            <a:ext cx="8882400" cy="821400"/>
          </a:xfrm>
        </p:spPr>
        <p:txBody>
          <a:bodyPr/>
          <a:lstStyle/>
          <a:p>
            <a:r>
              <a:rPr lang="en-US" altLang="zh-CN" dirty="0"/>
              <a:t>Task 1 Is this a</a:t>
            </a:r>
            <a:r>
              <a:rPr lang="zh-CN" altLang="en-US" dirty="0"/>
              <a:t> </a:t>
            </a:r>
            <a:r>
              <a:rPr lang="en-US" altLang="zh-CN" dirty="0"/>
              <a:t>conditional</a:t>
            </a:r>
            <a:endParaRPr lang="zh-CN" altLang="en-US" dirty="0"/>
          </a:p>
        </p:txBody>
      </p:sp>
      <p:sp>
        <p:nvSpPr>
          <p:cNvPr id="2" name="文本占位符 1">
            <a:extLst>
              <a:ext uri="{FF2B5EF4-FFF2-40B4-BE49-F238E27FC236}">
                <a16:creationId xmlns:a16="http://schemas.microsoft.com/office/drawing/2014/main" id="{285ADC7D-6CCF-4DDC-AB39-CFCA716F8FEE}"/>
              </a:ext>
            </a:extLst>
          </p:cNvPr>
          <p:cNvSpPr>
            <a:spLocks noGrp="1"/>
          </p:cNvSpPr>
          <p:nvPr>
            <p:ph type="body" idx="4294967295"/>
          </p:nvPr>
        </p:nvSpPr>
        <p:spPr>
          <a:xfrm>
            <a:off x="311700" y="3115000"/>
            <a:ext cx="8520600" cy="1781758"/>
          </a:xfrm>
        </p:spPr>
        <p:txBody>
          <a:bodyPr/>
          <a:lstStyle/>
          <a:p>
            <a:pPr marL="76200" indent="0">
              <a:lnSpc>
                <a:spcPct val="100000"/>
              </a:lnSpc>
              <a:buNone/>
            </a:pPr>
            <a:r>
              <a:rPr lang="en-US" altLang="zh-CN" sz="3000" dirty="0"/>
              <a:t>Yes! The sprite will repeatedly move 10 steps forward until the spacebar is pressed.</a:t>
            </a:r>
          </a:p>
          <a:p>
            <a:pPr marL="76200" indent="0">
              <a:lnSpc>
                <a:spcPct val="100000"/>
              </a:lnSpc>
              <a:buNone/>
            </a:pPr>
            <a:endParaRPr lang="zh-CN" altLang="en-US" sz="3000" dirty="0"/>
          </a:p>
        </p:txBody>
      </p:sp>
      <p:pic>
        <p:nvPicPr>
          <p:cNvPr id="6" name="Google Shape;133;p21">
            <a:extLst>
              <a:ext uri="{FF2B5EF4-FFF2-40B4-BE49-F238E27FC236}">
                <a16:creationId xmlns:a16="http://schemas.microsoft.com/office/drawing/2014/main" id="{B32B0F5F-ACF2-4CF5-B5F6-989C2CDD7F67}"/>
              </a:ext>
            </a:extLst>
          </p:cNvPr>
          <p:cNvPicPr preferRelativeResize="0"/>
          <p:nvPr/>
        </p:nvPicPr>
        <p:blipFill>
          <a:blip r:embed="rId3">
            <a:alphaModFix/>
          </a:blip>
          <a:stretch>
            <a:fillRect/>
          </a:stretch>
        </p:blipFill>
        <p:spPr>
          <a:xfrm>
            <a:off x="2376708" y="1356043"/>
            <a:ext cx="4390583" cy="1683057"/>
          </a:xfrm>
          <a:prstGeom prst="rect">
            <a:avLst/>
          </a:prstGeom>
          <a:noFill/>
          <a:ln>
            <a:noFill/>
          </a:ln>
        </p:spPr>
      </p:pic>
    </p:spTree>
    <p:extLst>
      <p:ext uri="{BB962C8B-B14F-4D97-AF65-F5344CB8AC3E}">
        <p14:creationId xmlns:p14="http://schemas.microsoft.com/office/powerpoint/2010/main" val="3874306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1909"/>
            <a:ext cx="8882400" cy="821400"/>
          </a:xfrm>
        </p:spPr>
        <p:txBody>
          <a:bodyPr/>
          <a:lstStyle/>
          <a:p>
            <a:r>
              <a:rPr lang="en-US" altLang="zh-CN" dirty="0"/>
              <a:t>Task 1 Is this a</a:t>
            </a:r>
            <a:r>
              <a:rPr lang="zh-CN" altLang="en-US" dirty="0"/>
              <a:t> </a:t>
            </a:r>
            <a:r>
              <a:rPr lang="en-US" altLang="zh-CN" dirty="0"/>
              <a:t>conditional</a:t>
            </a:r>
            <a:endParaRPr lang="zh-CN" altLang="en-US" dirty="0"/>
          </a:p>
        </p:txBody>
      </p:sp>
      <p:sp>
        <p:nvSpPr>
          <p:cNvPr id="2" name="文本占位符 1">
            <a:extLst>
              <a:ext uri="{FF2B5EF4-FFF2-40B4-BE49-F238E27FC236}">
                <a16:creationId xmlns:a16="http://schemas.microsoft.com/office/drawing/2014/main" id="{285ADC7D-6CCF-4DDC-AB39-CFCA716F8FEE}"/>
              </a:ext>
            </a:extLst>
          </p:cNvPr>
          <p:cNvSpPr>
            <a:spLocks noGrp="1"/>
          </p:cNvSpPr>
          <p:nvPr>
            <p:ph type="body" idx="4294967295"/>
          </p:nvPr>
        </p:nvSpPr>
        <p:spPr>
          <a:xfrm>
            <a:off x="311700" y="3138572"/>
            <a:ext cx="8520600" cy="1781758"/>
          </a:xfrm>
        </p:spPr>
        <p:txBody>
          <a:bodyPr/>
          <a:lstStyle/>
          <a:p>
            <a:pPr marL="76200" indent="0">
              <a:lnSpc>
                <a:spcPct val="100000"/>
              </a:lnSpc>
              <a:buNone/>
            </a:pPr>
            <a:r>
              <a:rPr lang="en-US" altLang="zh-CN" sz="3000" dirty="0"/>
              <a:t>No. There is no option for anything other than moving forward 10 steps.</a:t>
            </a:r>
          </a:p>
          <a:p>
            <a:pPr marL="76200" indent="0">
              <a:lnSpc>
                <a:spcPct val="100000"/>
              </a:lnSpc>
              <a:buNone/>
            </a:pPr>
            <a:endParaRPr lang="zh-CN" altLang="en-US" sz="3000" dirty="0"/>
          </a:p>
        </p:txBody>
      </p:sp>
      <p:pic>
        <p:nvPicPr>
          <p:cNvPr id="5" name="Google Shape;139;p22">
            <a:extLst>
              <a:ext uri="{FF2B5EF4-FFF2-40B4-BE49-F238E27FC236}">
                <a16:creationId xmlns:a16="http://schemas.microsoft.com/office/drawing/2014/main" id="{3C1143F4-1318-44EF-B490-97B944B4FA8E}"/>
              </a:ext>
            </a:extLst>
          </p:cNvPr>
          <p:cNvPicPr preferRelativeResize="0"/>
          <p:nvPr/>
        </p:nvPicPr>
        <p:blipFill>
          <a:blip r:embed="rId3">
            <a:alphaModFix/>
          </a:blip>
          <a:stretch>
            <a:fillRect/>
          </a:stretch>
        </p:blipFill>
        <p:spPr>
          <a:xfrm>
            <a:off x="3384359" y="1430805"/>
            <a:ext cx="2419350" cy="1809750"/>
          </a:xfrm>
          <a:prstGeom prst="rect">
            <a:avLst/>
          </a:prstGeom>
          <a:noFill/>
          <a:ln>
            <a:noFill/>
          </a:ln>
        </p:spPr>
      </p:pic>
    </p:spTree>
    <p:extLst>
      <p:ext uri="{BB962C8B-B14F-4D97-AF65-F5344CB8AC3E}">
        <p14:creationId xmlns:p14="http://schemas.microsoft.com/office/powerpoint/2010/main" val="1240062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85ADC7D-6CCF-4DDC-AB39-CFCA716F8FEE}"/>
              </a:ext>
            </a:extLst>
          </p:cNvPr>
          <p:cNvSpPr>
            <a:spLocks noGrp="1"/>
          </p:cNvSpPr>
          <p:nvPr>
            <p:ph type="body" idx="4294967295"/>
          </p:nvPr>
        </p:nvSpPr>
        <p:spPr>
          <a:xfrm>
            <a:off x="623758" y="2687801"/>
            <a:ext cx="8832300" cy="1781758"/>
          </a:xfrm>
        </p:spPr>
        <p:txBody>
          <a:bodyPr/>
          <a:lstStyle/>
          <a:p>
            <a:pPr marL="76200" indent="0">
              <a:lnSpc>
                <a:spcPct val="100000"/>
              </a:lnSpc>
              <a:buNone/>
            </a:pPr>
            <a:r>
              <a:rPr lang="en-US" altLang="zh-CN" sz="3000" dirty="0"/>
              <a:t>Yes! Nothing happens until the spacebar is pressed; then the sprite moves forward 10</a:t>
            </a:r>
            <a:br>
              <a:rPr lang="en-US" altLang="zh-CN" sz="3000" dirty="0"/>
            </a:br>
            <a:r>
              <a:rPr lang="en-US" altLang="zh-CN" sz="3000" dirty="0"/>
              <a:t>steps and stops.</a:t>
            </a:r>
            <a:endParaRPr lang="zh-CN" altLang="en-US" sz="3000" dirty="0"/>
          </a:p>
        </p:txBody>
      </p:sp>
      <p:pic>
        <p:nvPicPr>
          <p:cNvPr id="6" name="Google Shape;145;p23">
            <a:extLst>
              <a:ext uri="{FF2B5EF4-FFF2-40B4-BE49-F238E27FC236}">
                <a16:creationId xmlns:a16="http://schemas.microsoft.com/office/drawing/2014/main" id="{BFE7E3AC-91D4-4578-BCFA-C51E1E6B6B2B}"/>
              </a:ext>
            </a:extLst>
          </p:cNvPr>
          <p:cNvPicPr preferRelativeResize="0"/>
          <p:nvPr/>
        </p:nvPicPr>
        <p:blipFill>
          <a:blip r:embed="rId3">
            <a:alphaModFix/>
          </a:blip>
          <a:stretch>
            <a:fillRect/>
          </a:stretch>
        </p:blipFill>
        <p:spPr>
          <a:xfrm>
            <a:off x="2460434" y="1175502"/>
            <a:ext cx="4267200" cy="1619250"/>
          </a:xfrm>
          <a:prstGeom prst="rect">
            <a:avLst/>
          </a:prstGeom>
          <a:noFill/>
          <a:ln>
            <a:noFill/>
          </a:ln>
        </p:spPr>
      </p:pic>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4913"/>
            <a:ext cx="8882400" cy="821400"/>
          </a:xfrm>
        </p:spPr>
        <p:txBody>
          <a:bodyPr/>
          <a:lstStyle/>
          <a:p>
            <a:r>
              <a:rPr lang="en-US" altLang="zh-CN" dirty="0"/>
              <a:t>Task 1 Is this a</a:t>
            </a:r>
            <a:r>
              <a:rPr lang="zh-CN" altLang="en-US" dirty="0"/>
              <a:t> </a:t>
            </a:r>
            <a:r>
              <a:rPr lang="en-US" altLang="zh-CN" dirty="0"/>
              <a:t>conditional</a:t>
            </a:r>
            <a:endParaRPr lang="zh-CN" altLang="en-US" dirty="0"/>
          </a:p>
        </p:txBody>
      </p:sp>
    </p:spTree>
    <p:extLst>
      <p:ext uri="{BB962C8B-B14F-4D97-AF65-F5344CB8AC3E}">
        <p14:creationId xmlns:p14="http://schemas.microsoft.com/office/powerpoint/2010/main" val="337818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9035"/>
            <a:ext cx="8882400" cy="821400"/>
          </a:xfrm>
        </p:spPr>
        <p:txBody>
          <a:bodyPr/>
          <a:lstStyle/>
          <a:p>
            <a:r>
              <a:rPr lang="en-US" altLang="zh-CN" dirty="0"/>
              <a:t>Task 1 Is this a</a:t>
            </a:r>
            <a:r>
              <a:rPr lang="zh-CN" altLang="en-US" dirty="0"/>
              <a:t> </a:t>
            </a:r>
            <a:r>
              <a:rPr lang="en-US" altLang="zh-CN" dirty="0"/>
              <a:t>conditional</a:t>
            </a:r>
            <a:endParaRPr lang="zh-CN" altLang="en-US" dirty="0"/>
          </a:p>
        </p:txBody>
      </p:sp>
      <p:sp>
        <p:nvSpPr>
          <p:cNvPr id="2" name="文本占位符 1">
            <a:extLst>
              <a:ext uri="{FF2B5EF4-FFF2-40B4-BE49-F238E27FC236}">
                <a16:creationId xmlns:a16="http://schemas.microsoft.com/office/drawing/2014/main" id="{285ADC7D-6CCF-4DDC-AB39-CFCA716F8FEE}"/>
              </a:ext>
            </a:extLst>
          </p:cNvPr>
          <p:cNvSpPr>
            <a:spLocks noGrp="1"/>
          </p:cNvSpPr>
          <p:nvPr>
            <p:ph type="body" idx="4294967295"/>
          </p:nvPr>
        </p:nvSpPr>
        <p:spPr>
          <a:xfrm>
            <a:off x="551186" y="2871260"/>
            <a:ext cx="8520600" cy="1781758"/>
          </a:xfrm>
        </p:spPr>
        <p:txBody>
          <a:bodyPr/>
          <a:lstStyle/>
          <a:p>
            <a:pPr marL="76200" indent="0">
              <a:lnSpc>
                <a:spcPct val="100000"/>
              </a:lnSpc>
              <a:buNone/>
            </a:pPr>
            <a:r>
              <a:rPr lang="en-US" altLang="zh-CN" sz="3000" dirty="0"/>
              <a:t>No. The sprite moves forward 10 steps and then…. waits for nothing - which effectively negates the conditional.</a:t>
            </a:r>
          </a:p>
        </p:txBody>
      </p:sp>
      <p:pic>
        <p:nvPicPr>
          <p:cNvPr id="5" name="Google Shape;151;p24">
            <a:extLst>
              <a:ext uri="{FF2B5EF4-FFF2-40B4-BE49-F238E27FC236}">
                <a16:creationId xmlns:a16="http://schemas.microsoft.com/office/drawing/2014/main" id="{9EC53997-1557-421C-B128-82478A6BAFC2}"/>
              </a:ext>
            </a:extLst>
          </p:cNvPr>
          <p:cNvPicPr preferRelativeResize="0"/>
          <p:nvPr/>
        </p:nvPicPr>
        <p:blipFill>
          <a:blip r:embed="rId3">
            <a:alphaModFix/>
          </a:blip>
          <a:stretch>
            <a:fillRect/>
          </a:stretch>
        </p:blipFill>
        <p:spPr>
          <a:xfrm>
            <a:off x="2310044" y="1362811"/>
            <a:ext cx="4584200" cy="1457650"/>
          </a:xfrm>
          <a:prstGeom prst="rect">
            <a:avLst/>
          </a:prstGeom>
          <a:noFill/>
          <a:ln>
            <a:noFill/>
          </a:ln>
        </p:spPr>
      </p:pic>
    </p:spTree>
    <p:extLst>
      <p:ext uri="{BB962C8B-B14F-4D97-AF65-F5344CB8AC3E}">
        <p14:creationId xmlns:p14="http://schemas.microsoft.com/office/powerpoint/2010/main" val="77718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2" y="1184912"/>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3D486D-2A31-450D-BB6E-E082EDEB5B24}"/>
              </a:ext>
            </a:extLst>
          </p:cNvPr>
          <p:cNvSpPr>
            <a:spLocks noGrp="1"/>
          </p:cNvSpPr>
          <p:nvPr>
            <p:ph type="title"/>
          </p:nvPr>
        </p:nvSpPr>
        <p:spPr>
          <a:xfrm>
            <a:off x="130800" y="652170"/>
            <a:ext cx="8882400" cy="821400"/>
          </a:xfrm>
        </p:spPr>
        <p:txBody>
          <a:bodyPr/>
          <a:lstStyle/>
          <a:p>
            <a:r>
              <a:rPr lang="en-US" altLang="zh-CN" dirty="0"/>
              <a:t>Sensing Blocks</a:t>
            </a:r>
            <a:endParaRPr lang="zh-CN" altLang="en-US" dirty="0"/>
          </a:p>
        </p:txBody>
      </p:sp>
      <p:sp>
        <p:nvSpPr>
          <p:cNvPr id="3" name="文本占位符 2">
            <a:extLst>
              <a:ext uri="{FF2B5EF4-FFF2-40B4-BE49-F238E27FC236}">
                <a16:creationId xmlns:a16="http://schemas.microsoft.com/office/drawing/2014/main" id="{2CDC7293-D159-410C-B868-3A7C85090CA5}"/>
              </a:ext>
            </a:extLst>
          </p:cNvPr>
          <p:cNvSpPr>
            <a:spLocks noGrp="1"/>
          </p:cNvSpPr>
          <p:nvPr>
            <p:ph type="body" idx="4294967295"/>
          </p:nvPr>
        </p:nvSpPr>
        <p:spPr>
          <a:xfrm>
            <a:off x="826600" y="1451799"/>
            <a:ext cx="8520600" cy="3302700"/>
          </a:xfrm>
        </p:spPr>
        <p:txBody>
          <a:bodyPr/>
          <a:lstStyle/>
          <a:p>
            <a:pPr>
              <a:lnSpc>
                <a:spcPct val="100000"/>
              </a:lnSpc>
            </a:pPr>
            <a:r>
              <a:rPr lang="en-US" altLang="zh-CN" sz="3200" dirty="0"/>
              <a:t>Remember the chatbot?</a:t>
            </a:r>
          </a:p>
          <a:p>
            <a:pPr>
              <a:lnSpc>
                <a:spcPct val="100000"/>
              </a:lnSpc>
            </a:pPr>
            <a:endParaRPr lang="en-US" altLang="zh-CN" sz="3200" dirty="0"/>
          </a:p>
          <a:p>
            <a:pPr>
              <a:lnSpc>
                <a:spcPct val="100000"/>
              </a:lnSpc>
            </a:pPr>
            <a:r>
              <a:rPr lang="en-US" altLang="zh-CN" sz="3200" dirty="0"/>
              <a:t>There is a</a:t>
            </a:r>
            <a:r>
              <a:rPr lang="zh-CN" altLang="en-US" sz="3200" dirty="0"/>
              <a:t> </a:t>
            </a:r>
            <a:r>
              <a:rPr lang="en-US" altLang="zh-CN" sz="3200" dirty="0"/>
              <a:t>Sensing</a:t>
            </a:r>
            <a:r>
              <a:rPr lang="zh-CN" altLang="en-US" sz="3200" dirty="0"/>
              <a:t> </a:t>
            </a:r>
            <a:r>
              <a:rPr lang="en-US" altLang="zh-CN" sz="3200" dirty="0"/>
              <a:t>block</a:t>
            </a:r>
            <a:br>
              <a:rPr lang="en-US" altLang="zh-CN" sz="3200" dirty="0"/>
            </a:br>
            <a:r>
              <a:rPr lang="en-US" altLang="zh-CN" sz="3200" dirty="0"/>
              <a:t>you need to use to fulfill</a:t>
            </a:r>
            <a:br>
              <a:rPr lang="en-US" altLang="zh-CN" sz="3200" dirty="0"/>
            </a:br>
            <a:r>
              <a:rPr lang="en-US" altLang="zh-CN" sz="3200" dirty="0"/>
              <a:t>the function: </a:t>
            </a:r>
            <a:endParaRPr lang="zh-CN" altLang="en-US" sz="3200" dirty="0"/>
          </a:p>
        </p:txBody>
      </p:sp>
      <p:pic>
        <p:nvPicPr>
          <p:cNvPr id="6" name="图片 5">
            <a:extLst>
              <a:ext uri="{FF2B5EF4-FFF2-40B4-BE49-F238E27FC236}">
                <a16:creationId xmlns:a16="http://schemas.microsoft.com/office/drawing/2014/main" id="{C175A6D9-15BA-4DC3-90FC-2F766BC53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4942" y="4018713"/>
            <a:ext cx="3371850" cy="723900"/>
          </a:xfrm>
          <a:prstGeom prst="rect">
            <a:avLst/>
          </a:prstGeom>
        </p:spPr>
      </p:pic>
      <p:pic>
        <p:nvPicPr>
          <p:cNvPr id="9" name="图片 8">
            <a:extLst>
              <a:ext uri="{FF2B5EF4-FFF2-40B4-BE49-F238E27FC236}">
                <a16:creationId xmlns:a16="http://schemas.microsoft.com/office/drawing/2014/main" id="{B6BCF274-598F-4ED5-9837-8504F2C27C9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flipH="1">
            <a:off x="6118402" y="1394230"/>
            <a:ext cx="1702098" cy="2160025"/>
          </a:xfrm>
          <a:prstGeom prst="rect">
            <a:avLst/>
          </a:prstGeom>
        </p:spPr>
      </p:pic>
      <p:pic>
        <p:nvPicPr>
          <p:cNvPr id="11" name="图片 10">
            <a:extLst>
              <a:ext uri="{FF2B5EF4-FFF2-40B4-BE49-F238E27FC236}">
                <a16:creationId xmlns:a16="http://schemas.microsoft.com/office/drawing/2014/main" id="{BA184FE3-5610-491F-BE1E-A09F33EB7A6A}"/>
              </a:ext>
            </a:extLst>
          </p:cNvPr>
          <p:cNvPicPr>
            <a:picLocks noChangeAspect="1"/>
          </p:cNvPicPr>
          <p:nvPr/>
        </p:nvPicPr>
        <p:blipFill>
          <a:blip r:embed="rId5"/>
          <a:stretch>
            <a:fillRect/>
          </a:stretch>
        </p:blipFill>
        <p:spPr>
          <a:xfrm>
            <a:off x="7820500" y="4094913"/>
            <a:ext cx="1019175" cy="571500"/>
          </a:xfrm>
          <a:prstGeom prst="rect">
            <a:avLst/>
          </a:prstGeom>
        </p:spPr>
      </p:pic>
    </p:spTree>
    <p:extLst>
      <p:ext uri="{BB962C8B-B14F-4D97-AF65-F5344CB8AC3E}">
        <p14:creationId xmlns:p14="http://schemas.microsoft.com/office/powerpoint/2010/main" val="1025474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9CFE4AF3-7C32-4452-A382-E3C61F8B907A}"/>
              </a:ext>
            </a:extLst>
          </p:cNvPr>
          <p:cNvSpPr>
            <a:spLocks noGrp="1"/>
          </p:cNvSpPr>
          <p:nvPr>
            <p:ph type="title"/>
          </p:nvPr>
        </p:nvSpPr>
        <p:spPr>
          <a:xfrm>
            <a:off x="130800" y="637655"/>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3D081B60-81EC-42B9-A58B-4B15AD824C1B}"/>
              </a:ext>
            </a:extLst>
          </p:cNvPr>
          <p:cNvSpPr>
            <a:spLocks noGrp="1"/>
          </p:cNvSpPr>
          <p:nvPr>
            <p:ph type="body" idx="4294967295"/>
          </p:nvPr>
        </p:nvSpPr>
        <p:spPr>
          <a:xfrm>
            <a:off x="311700" y="1430027"/>
            <a:ext cx="8520600" cy="3302700"/>
          </a:xfrm>
        </p:spPr>
        <p:txBody>
          <a:bodyPr/>
          <a:lstStyle/>
          <a:p>
            <a:pPr>
              <a:lnSpc>
                <a:spcPct val="100000"/>
              </a:lnSpc>
              <a:spcAft>
                <a:spcPts val="2400"/>
              </a:spcAft>
              <a:buFont typeface="Wingdings" panose="05000000000000000000" pitchFamily="2" charset="2"/>
              <a:buChar char="p"/>
            </a:pPr>
            <a:r>
              <a:rPr lang="en-US" altLang="zh-CN" sz="3600" dirty="0">
                <a:latin typeface="Arial" panose="020B0604020202020204" pitchFamily="34" charset="0"/>
                <a:cs typeface="Arial" panose="020B0604020202020204" pitchFamily="34" charset="0"/>
              </a:rPr>
              <a:t> Understand the meaning and use of</a:t>
            </a:r>
            <a:br>
              <a:rPr lang="en-US" altLang="zh-CN" sz="3600" dirty="0">
                <a:latin typeface="Arial" panose="020B0604020202020204" pitchFamily="34" charset="0"/>
                <a:cs typeface="Arial" panose="020B0604020202020204" pitchFamily="34" charset="0"/>
              </a:rPr>
            </a:br>
            <a:r>
              <a:rPr lang="en-US" altLang="zh-CN" sz="3600" dirty="0">
                <a:latin typeface="Arial" panose="020B0604020202020204" pitchFamily="34" charset="0"/>
                <a:cs typeface="Arial" panose="020B0604020202020204" pitchFamily="34" charset="0"/>
              </a:rPr>
              <a:t> conditional algorithms</a:t>
            </a:r>
            <a:endParaRPr lang="en-US" altLang="zh-CN" sz="3600" i="1" dirty="0">
              <a:latin typeface="Arial" panose="020B0604020202020204" pitchFamily="34" charset="0"/>
              <a:cs typeface="Arial" panose="020B0604020202020204" pitchFamily="34" charset="0"/>
            </a:endParaRPr>
          </a:p>
          <a:p>
            <a:pPr>
              <a:lnSpc>
                <a:spcPct val="100000"/>
              </a:lnSpc>
              <a:spcAft>
                <a:spcPts val="2400"/>
              </a:spcAft>
              <a:buFont typeface="Wingdings" panose="05000000000000000000" pitchFamily="2" charset="2"/>
              <a:buChar char="p"/>
            </a:pPr>
            <a:r>
              <a:rPr lang="en-US" altLang="zh-CN" sz="3600" dirty="0">
                <a:latin typeface="Arial" panose="020B0604020202020204" pitchFamily="34" charset="0"/>
                <a:cs typeface="Arial" panose="020B0604020202020204" pitchFamily="34" charset="0"/>
              </a:rPr>
              <a:t> Create sequential algorithms of their</a:t>
            </a:r>
            <a:br>
              <a:rPr lang="en-US" altLang="zh-CN" sz="3600" dirty="0">
                <a:latin typeface="Arial" panose="020B0604020202020204" pitchFamily="34" charset="0"/>
                <a:cs typeface="Arial" panose="020B0604020202020204" pitchFamily="34" charset="0"/>
              </a:rPr>
            </a:br>
            <a:r>
              <a:rPr lang="en-US" altLang="zh-CN" sz="3600" dirty="0">
                <a:latin typeface="Arial" panose="020B0604020202020204" pitchFamily="34" charset="0"/>
                <a:cs typeface="Arial" panose="020B0604020202020204" pitchFamily="34" charset="0"/>
              </a:rPr>
              <a:t> own that include both looping and</a:t>
            </a:r>
            <a:br>
              <a:rPr lang="en-US" altLang="zh-CN" sz="3600" dirty="0">
                <a:latin typeface="Arial" panose="020B0604020202020204" pitchFamily="34" charset="0"/>
                <a:cs typeface="Arial" panose="020B0604020202020204" pitchFamily="34" charset="0"/>
              </a:rPr>
            </a:br>
            <a:r>
              <a:rPr lang="en-US" altLang="zh-CN" sz="3600" dirty="0">
                <a:latin typeface="Arial" panose="020B0604020202020204" pitchFamily="34" charset="0"/>
                <a:cs typeface="Arial" panose="020B0604020202020204" pitchFamily="34" charset="0"/>
              </a:rPr>
              <a:t> conditional algorithms</a:t>
            </a:r>
          </a:p>
        </p:txBody>
      </p:sp>
    </p:spTree>
    <p:extLst>
      <p:ext uri="{BB962C8B-B14F-4D97-AF65-F5344CB8AC3E}">
        <p14:creationId xmlns:p14="http://schemas.microsoft.com/office/powerpoint/2010/main" val="3597230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FA3E070-4BB0-4839-A1B0-6B60E3A7156F}"/>
              </a:ext>
            </a:extLst>
          </p:cNvPr>
          <p:cNvSpPr>
            <a:spLocks noGrp="1"/>
          </p:cNvSpPr>
          <p:nvPr>
            <p:ph type="title"/>
          </p:nvPr>
        </p:nvSpPr>
        <p:spPr>
          <a:xfrm>
            <a:off x="130800" y="644913"/>
            <a:ext cx="8882400" cy="821400"/>
          </a:xfrm>
        </p:spPr>
        <p:txBody>
          <a:bodyPr/>
          <a:lstStyle/>
          <a:p>
            <a:r>
              <a:rPr lang="en-US" altLang="zh-CN" dirty="0"/>
              <a:t>Sensing Blocks</a:t>
            </a:r>
            <a:endParaRPr lang="zh-CN" altLang="en-US" dirty="0"/>
          </a:p>
        </p:txBody>
      </p:sp>
      <p:pic>
        <p:nvPicPr>
          <p:cNvPr id="6" name="图片 5">
            <a:extLst>
              <a:ext uri="{FF2B5EF4-FFF2-40B4-BE49-F238E27FC236}">
                <a16:creationId xmlns:a16="http://schemas.microsoft.com/office/drawing/2014/main" id="{1C06E069-1B58-4363-947F-E0F8DC7FD5D2}"/>
              </a:ext>
            </a:extLst>
          </p:cNvPr>
          <p:cNvPicPr>
            <a:picLocks noChangeAspect="1"/>
          </p:cNvPicPr>
          <p:nvPr/>
        </p:nvPicPr>
        <p:blipFill>
          <a:blip r:embed="rId3"/>
          <a:stretch>
            <a:fillRect/>
          </a:stretch>
        </p:blipFill>
        <p:spPr>
          <a:xfrm>
            <a:off x="269842" y="1466313"/>
            <a:ext cx="3238500" cy="571500"/>
          </a:xfrm>
          <a:prstGeom prst="rect">
            <a:avLst/>
          </a:prstGeom>
        </p:spPr>
      </p:pic>
      <p:pic>
        <p:nvPicPr>
          <p:cNvPr id="8" name="图片 7">
            <a:extLst>
              <a:ext uri="{FF2B5EF4-FFF2-40B4-BE49-F238E27FC236}">
                <a16:creationId xmlns:a16="http://schemas.microsoft.com/office/drawing/2014/main" id="{B97F768E-C23C-420E-A6D7-B0081D79666A}"/>
              </a:ext>
            </a:extLst>
          </p:cNvPr>
          <p:cNvPicPr>
            <a:picLocks noChangeAspect="1"/>
          </p:cNvPicPr>
          <p:nvPr/>
        </p:nvPicPr>
        <p:blipFill>
          <a:blip r:embed="rId4"/>
          <a:stretch>
            <a:fillRect/>
          </a:stretch>
        </p:blipFill>
        <p:spPr>
          <a:xfrm>
            <a:off x="269842" y="2411487"/>
            <a:ext cx="2428875" cy="571500"/>
          </a:xfrm>
          <a:prstGeom prst="rect">
            <a:avLst/>
          </a:prstGeom>
        </p:spPr>
      </p:pic>
      <p:pic>
        <p:nvPicPr>
          <p:cNvPr id="10" name="图片 9">
            <a:extLst>
              <a:ext uri="{FF2B5EF4-FFF2-40B4-BE49-F238E27FC236}">
                <a16:creationId xmlns:a16="http://schemas.microsoft.com/office/drawing/2014/main" id="{09D614C0-7A81-40D1-866C-B297863B4969}"/>
              </a:ext>
            </a:extLst>
          </p:cNvPr>
          <p:cNvPicPr>
            <a:picLocks noChangeAspect="1"/>
          </p:cNvPicPr>
          <p:nvPr/>
        </p:nvPicPr>
        <p:blipFill>
          <a:blip r:embed="rId5"/>
          <a:stretch>
            <a:fillRect/>
          </a:stretch>
        </p:blipFill>
        <p:spPr>
          <a:xfrm>
            <a:off x="269842" y="3356660"/>
            <a:ext cx="3095625" cy="571500"/>
          </a:xfrm>
          <a:prstGeom prst="rect">
            <a:avLst/>
          </a:prstGeom>
        </p:spPr>
      </p:pic>
      <p:sp>
        <p:nvSpPr>
          <p:cNvPr id="17" name="文本占位符 2">
            <a:extLst>
              <a:ext uri="{FF2B5EF4-FFF2-40B4-BE49-F238E27FC236}">
                <a16:creationId xmlns:a16="http://schemas.microsoft.com/office/drawing/2014/main" id="{03322E18-6D55-4A05-8122-5E00A9D5E405}"/>
              </a:ext>
            </a:extLst>
          </p:cNvPr>
          <p:cNvSpPr>
            <a:spLocks noGrp="1"/>
          </p:cNvSpPr>
          <p:nvPr>
            <p:ph type="body" idx="4294967295"/>
          </p:nvPr>
        </p:nvSpPr>
        <p:spPr>
          <a:xfrm>
            <a:off x="3474158" y="1466313"/>
            <a:ext cx="5400000" cy="3420000"/>
          </a:xfrm>
        </p:spPr>
        <p:txBody>
          <a:bodyPr/>
          <a:lstStyle/>
          <a:p>
            <a:pPr>
              <a:spcAft>
                <a:spcPts val="1600"/>
              </a:spcAft>
            </a:pPr>
            <a:r>
              <a:rPr lang="en-US" altLang="zh-CN" sz="2800" dirty="0"/>
              <a:t>If the sprite touches…</a:t>
            </a:r>
          </a:p>
          <a:p>
            <a:pPr>
              <a:spcAft>
                <a:spcPts val="1600"/>
              </a:spcAft>
            </a:pPr>
            <a:r>
              <a:rPr lang="en-US" altLang="zh-CN" sz="2800" dirty="0"/>
              <a:t>then an effect will be triggered…</a:t>
            </a:r>
          </a:p>
          <a:p>
            <a:r>
              <a:rPr lang="en-US" altLang="zh-CN" sz="2800" dirty="0">
                <a:latin typeface="Arial Black" panose="020B0A04020102020204" pitchFamily="34" charset="0"/>
              </a:rPr>
              <a:t>Question:</a:t>
            </a:r>
            <a:r>
              <a:rPr lang="en-US" altLang="zh-CN" sz="2800" dirty="0"/>
              <a:t> What is the input device here?</a:t>
            </a:r>
          </a:p>
          <a:p>
            <a:endParaRPr lang="en-US" altLang="zh-CN" sz="2800" dirty="0"/>
          </a:p>
        </p:txBody>
      </p:sp>
    </p:spTree>
    <p:extLst>
      <p:ext uri="{BB962C8B-B14F-4D97-AF65-F5344CB8AC3E}">
        <p14:creationId xmlns:p14="http://schemas.microsoft.com/office/powerpoint/2010/main" val="1429478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FA3E070-4BB0-4839-A1B0-6B60E3A7156F}"/>
              </a:ext>
            </a:extLst>
          </p:cNvPr>
          <p:cNvSpPr>
            <a:spLocks noGrp="1"/>
          </p:cNvSpPr>
          <p:nvPr>
            <p:ph type="title"/>
          </p:nvPr>
        </p:nvSpPr>
        <p:spPr>
          <a:xfrm>
            <a:off x="130800" y="637656"/>
            <a:ext cx="8882400" cy="821400"/>
          </a:xfrm>
        </p:spPr>
        <p:txBody>
          <a:bodyPr/>
          <a:lstStyle/>
          <a:p>
            <a:r>
              <a:rPr lang="en-US" altLang="zh-CN" dirty="0"/>
              <a:t>Sensing Blocks</a:t>
            </a:r>
            <a:endParaRPr lang="zh-CN" altLang="en-US" dirty="0"/>
          </a:p>
        </p:txBody>
      </p:sp>
      <p:pic>
        <p:nvPicPr>
          <p:cNvPr id="12" name="图片 11">
            <a:extLst>
              <a:ext uri="{FF2B5EF4-FFF2-40B4-BE49-F238E27FC236}">
                <a16:creationId xmlns:a16="http://schemas.microsoft.com/office/drawing/2014/main" id="{8938752E-0BDD-4409-8A6B-7538E8432A1E}"/>
              </a:ext>
            </a:extLst>
          </p:cNvPr>
          <p:cNvPicPr>
            <a:picLocks noChangeAspect="1"/>
          </p:cNvPicPr>
          <p:nvPr/>
        </p:nvPicPr>
        <p:blipFill>
          <a:blip r:embed="rId3"/>
          <a:stretch>
            <a:fillRect/>
          </a:stretch>
        </p:blipFill>
        <p:spPr>
          <a:xfrm>
            <a:off x="483431" y="1700893"/>
            <a:ext cx="2647950" cy="571500"/>
          </a:xfrm>
          <a:prstGeom prst="rect">
            <a:avLst/>
          </a:prstGeom>
        </p:spPr>
      </p:pic>
      <p:pic>
        <p:nvPicPr>
          <p:cNvPr id="16" name="图片 15">
            <a:extLst>
              <a:ext uri="{FF2B5EF4-FFF2-40B4-BE49-F238E27FC236}">
                <a16:creationId xmlns:a16="http://schemas.microsoft.com/office/drawing/2014/main" id="{47BCEF00-F364-4079-B48A-4A7754C731C3}"/>
              </a:ext>
            </a:extLst>
          </p:cNvPr>
          <p:cNvPicPr>
            <a:picLocks noChangeAspect="1"/>
          </p:cNvPicPr>
          <p:nvPr/>
        </p:nvPicPr>
        <p:blipFill>
          <a:blip r:embed="rId4"/>
          <a:stretch>
            <a:fillRect/>
          </a:stretch>
        </p:blipFill>
        <p:spPr>
          <a:xfrm>
            <a:off x="483431" y="2732879"/>
            <a:ext cx="1762125" cy="571500"/>
          </a:xfrm>
          <a:prstGeom prst="rect">
            <a:avLst/>
          </a:prstGeom>
        </p:spPr>
      </p:pic>
      <p:sp>
        <p:nvSpPr>
          <p:cNvPr id="9" name="文本占位符 2">
            <a:extLst>
              <a:ext uri="{FF2B5EF4-FFF2-40B4-BE49-F238E27FC236}">
                <a16:creationId xmlns:a16="http://schemas.microsoft.com/office/drawing/2014/main" id="{DB528365-6222-4B67-8E74-6B7A930EF235}"/>
              </a:ext>
            </a:extLst>
          </p:cNvPr>
          <p:cNvSpPr>
            <a:spLocks noGrp="1"/>
          </p:cNvSpPr>
          <p:nvPr>
            <p:ph type="body" idx="4294967295"/>
          </p:nvPr>
        </p:nvSpPr>
        <p:spPr>
          <a:xfrm>
            <a:off x="3245618" y="1505932"/>
            <a:ext cx="5582339" cy="3420000"/>
          </a:xfrm>
        </p:spPr>
        <p:txBody>
          <a:bodyPr/>
          <a:lstStyle/>
          <a:p>
            <a:pPr>
              <a:spcAft>
                <a:spcPts val="1600"/>
              </a:spcAft>
            </a:pPr>
            <a:r>
              <a:rPr lang="en-US" altLang="zh-CN" sz="2800" dirty="0"/>
              <a:t>If                      </a:t>
            </a:r>
            <a:r>
              <a:rPr lang="zh-CN" altLang="en-US" sz="2800" dirty="0"/>
              <a:t>         </a:t>
            </a:r>
            <a:r>
              <a:rPr lang="en-US" altLang="zh-CN" sz="2800" dirty="0"/>
              <a:t> …</a:t>
            </a:r>
          </a:p>
          <a:p>
            <a:pPr>
              <a:spcAft>
                <a:spcPts val="1600"/>
              </a:spcAft>
            </a:pPr>
            <a:r>
              <a:rPr lang="en-US" altLang="zh-CN" sz="2800" dirty="0"/>
              <a:t>then an effect will be triggered…</a:t>
            </a:r>
          </a:p>
          <a:p>
            <a:r>
              <a:rPr lang="en-US" altLang="zh-CN" sz="2800" dirty="0">
                <a:latin typeface="Arial Black" panose="020B0A04020102020204" pitchFamily="34" charset="0"/>
              </a:rPr>
              <a:t>Question:</a:t>
            </a:r>
            <a:r>
              <a:rPr lang="en-US" altLang="zh-CN" sz="2800" dirty="0"/>
              <a:t> What is the input device here?</a:t>
            </a:r>
          </a:p>
          <a:p>
            <a:endParaRPr lang="en-US" altLang="zh-CN" sz="2800" dirty="0"/>
          </a:p>
        </p:txBody>
      </p:sp>
      <p:grpSp>
        <p:nvGrpSpPr>
          <p:cNvPr id="11" name="组合 10">
            <a:extLst>
              <a:ext uri="{FF2B5EF4-FFF2-40B4-BE49-F238E27FC236}">
                <a16:creationId xmlns:a16="http://schemas.microsoft.com/office/drawing/2014/main" id="{C105BEFF-CA69-4FE2-9EF6-2164D4B40011}"/>
              </a:ext>
            </a:extLst>
          </p:cNvPr>
          <p:cNvGrpSpPr/>
          <p:nvPr/>
        </p:nvGrpSpPr>
        <p:grpSpPr>
          <a:xfrm>
            <a:off x="4218529" y="1459056"/>
            <a:ext cx="2632302" cy="794785"/>
            <a:chOff x="5800649" y="1460706"/>
            <a:chExt cx="2632302" cy="794785"/>
          </a:xfrm>
        </p:grpSpPr>
        <p:pic>
          <p:nvPicPr>
            <p:cNvPr id="13" name="图片 12">
              <a:extLst>
                <a:ext uri="{FF2B5EF4-FFF2-40B4-BE49-F238E27FC236}">
                  <a16:creationId xmlns:a16="http://schemas.microsoft.com/office/drawing/2014/main" id="{58430BEF-C5D4-44F2-B62E-2245125988E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00649" y="1460706"/>
              <a:ext cx="1771650" cy="794785"/>
            </a:xfrm>
            <a:prstGeom prst="rect">
              <a:avLst/>
            </a:prstGeom>
          </p:spPr>
        </p:pic>
        <p:pic>
          <p:nvPicPr>
            <p:cNvPr id="14" name="图片 13">
              <a:extLst>
                <a:ext uri="{FF2B5EF4-FFF2-40B4-BE49-F238E27FC236}">
                  <a16:creationId xmlns:a16="http://schemas.microsoft.com/office/drawing/2014/main" id="{878EAABA-38E5-4E51-8EF2-C2621836103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rot="5400000" flipV="1">
              <a:off x="7804258" y="1484891"/>
              <a:ext cx="510971" cy="746414"/>
            </a:xfrm>
            <a:prstGeom prst="rect">
              <a:avLst/>
            </a:prstGeom>
          </p:spPr>
        </p:pic>
      </p:grpSp>
    </p:spTree>
    <p:extLst>
      <p:ext uri="{BB962C8B-B14F-4D97-AF65-F5344CB8AC3E}">
        <p14:creationId xmlns:p14="http://schemas.microsoft.com/office/powerpoint/2010/main" val="4028547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F484A7-758C-40CC-8024-4CA444887613}"/>
              </a:ext>
            </a:extLst>
          </p:cNvPr>
          <p:cNvSpPr>
            <a:spLocks noGrp="1"/>
          </p:cNvSpPr>
          <p:nvPr>
            <p:ph type="title"/>
          </p:nvPr>
        </p:nvSpPr>
        <p:spPr>
          <a:xfrm>
            <a:off x="130800" y="652170"/>
            <a:ext cx="8882400" cy="821400"/>
          </a:xfrm>
        </p:spPr>
        <p:txBody>
          <a:bodyPr/>
          <a:lstStyle/>
          <a:p>
            <a:r>
              <a:rPr lang="en-US" altLang="zh-CN" dirty="0"/>
              <a:t>Task 2 Add a Conditional</a:t>
            </a:r>
            <a:endParaRPr lang="zh-CN" altLang="en-US" dirty="0"/>
          </a:p>
        </p:txBody>
      </p:sp>
      <p:sp>
        <p:nvSpPr>
          <p:cNvPr id="3" name="文本占位符 2">
            <a:extLst>
              <a:ext uri="{FF2B5EF4-FFF2-40B4-BE49-F238E27FC236}">
                <a16:creationId xmlns:a16="http://schemas.microsoft.com/office/drawing/2014/main" id="{87B47E5C-AD8A-4CFD-8E47-79306EF467D2}"/>
              </a:ext>
            </a:extLst>
          </p:cNvPr>
          <p:cNvSpPr>
            <a:spLocks noGrp="1"/>
          </p:cNvSpPr>
          <p:nvPr>
            <p:ph type="body" idx="4294967295"/>
          </p:nvPr>
        </p:nvSpPr>
        <p:spPr>
          <a:xfrm>
            <a:off x="311700" y="1419287"/>
            <a:ext cx="8520600" cy="3302700"/>
          </a:xfrm>
        </p:spPr>
        <p:txBody>
          <a:bodyPr/>
          <a:lstStyle/>
          <a:p>
            <a:r>
              <a:rPr lang="en-US" altLang="zh-CN" dirty="0"/>
              <a:t>Re-visit your previous projects and try to add a conditional algorithm into the program. </a:t>
            </a:r>
            <a:endParaRPr lang="zh-CN" altLang="en-US" dirty="0"/>
          </a:p>
        </p:txBody>
      </p:sp>
      <p:grpSp>
        <p:nvGrpSpPr>
          <p:cNvPr id="11" name="组合 10">
            <a:extLst>
              <a:ext uri="{FF2B5EF4-FFF2-40B4-BE49-F238E27FC236}">
                <a16:creationId xmlns:a16="http://schemas.microsoft.com/office/drawing/2014/main" id="{EEC215C6-0962-4CC9-A43B-574F31BAE866}"/>
              </a:ext>
            </a:extLst>
          </p:cNvPr>
          <p:cNvGrpSpPr/>
          <p:nvPr/>
        </p:nvGrpSpPr>
        <p:grpSpPr>
          <a:xfrm>
            <a:off x="2367095" y="2240687"/>
            <a:ext cx="6105755" cy="2162069"/>
            <a:chOff x="2316855" y="2569839"/>
            <a:chExt cx="6105755" cy="2162069"/>
          </a:xfrm>
        </p:grpSpPr>
        <p:pic>
          <p:nvPicPr>
            <p:cNvPr id="4" name="图片 3">
              <a:extLst>
                <a:ext uri="{FF2B5EF4-FFF2-40B4-BE49-F238E27FC236}">
                  <a16:creationId xmlns:a16="http://schemas.microsoft.com/office/drawing/2014/main" id="{CF9ABED3-683F-47CC-8197-BE1C1B485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6855" y="3474608"/>
              <a:ext cx="1714500" cy="1257300"/>
            </a:xfrm>
            <a:prstGeom prst="rect">
              <a:avLst/>
            </a:prstGeom>
          </p:spPr>
        </p:pic>
        <p:pic>
          <p:nvPicPr>
            <p:cNvPr id="7" name="图片 6">
              <a:extLst>
                <a:ext uri="{FF2B5EF4-FFF2-40B4-BE49-F238E27FC236}">
                  <a16:creationId xmlns:a16="http://schemas.microsoft.com/office/drawing/2014/main" id="{C3799857-40D9-47CA-ADC2-7A425F552933}"/>
                </a:ext>
              </a:extLst>
            </p:cNvPr>
            <p:cNvPicPr>
              <a:picLocks noChangeAspect="1"/>
            </p:cNvPicPr>
            <p:nvPr/>
          </p:nvPicPr>
          <p:blipFill>
            <a:blip r:embed="rId4"/>
            <a:stretch>
              <a:fillRect/>
            </a:stretch>
          </p:blipFill>
          <p:spPr>
            <a:xfrm>
              <a:off x="4441045" y="2941208"/>
              <a:ext cx="1714500" cy="1790700"/>
            </a:xfrm>
            <a:prstGeom prst="rect">
              <a:avLst/>
            </a:prstGeom>
          </p:spPr>
        </p:pic>
        <p:grpSp>
          <p:nvGrpSpPr>
            <p:cNvPr id="10" name="组合 9">
              <a:extLst>
                <a:ext uri="{FF2B5EF4-FFF2-40B4-BE49-F238E27FC236}">
                  <a16:creationId xmlns:a16="http://schemas.microsoft.com/office/drawing/2014/main" id="{A0AF85B6-3EBB-4B08-8D55-35C1CD8EAFDA}"/>
                </a:ext>
              </a:extLst>
            </p:cNvPr>
            <p:cNvGrpSpPr/>
            <p:nvPr/>
          </p:nvGrpSpPr>
          <p:grpSpPr>
            <a:xfrm>
              <a:off x="6565235" y="2569839"/>
              <a:ext cx="1857375" cy="2162069"/>
              <a:chOff x="6565235" y="2569839"/>
              <a:chExt cx="1857375" cy="2162069"/>
            </a:xfrm>
          </p:grpSpPr>
          <p:pic>
            <p:nvPicPr>
              <p:cNvPr id="5" name="图片 4">
                <a:extLst>
                  <a:ext uri="{FF2B5EF4-FFF2-40B4-BE49-F238E27FC236}">
                    <a16:creationId xmlns:a16="http://schemas.microsoft.com/office/drawing/2014/main" id="{968E463D-2F5F-4FAE-AB7B-56C287248F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235" y="2569839"/>
                <a:ext cx="1657350" cy="723900"/>
              </a:xfrm>
              <a:prstGeom prst="rect">
                <a:avLst/>
              </a:prstGeom>
            </p:spPr>
          </p:pic>
          <p:pic>
            <p:nvPicPr>
              <p:cNvPr id="9" name="图片 8">
                <a:extLst>
                  <a:ext uri="{FF2B5EF4-FFF2-40B4-BE49-F238E27FC236}">
                    <a16:creationId xmlns:a16="http://schemas.microsoft.com/office/drawing/2014/main" id="{E594E669-9350-4E4E-A7E2-0E8ABEE2A194}"/>
                  </a:ext>
                </a:extLst>
              </p:cNvPr>
              <p:cNvPicPr>
                <a:picLocks noChangeAspect="1"/>
              </p:cNvPicPr>
              <p:nvPr/>
            </p:nvPicPr>
            <p:blipFill>
              <a:blip r:embed="rId6"/>
              <a:stretch>
                <a:fillRect/>
              </a:stretch>
            </p:blipFill>
            <p:spPr>
              <a:xfrm>
                <a:off x="6565235" y="3474608"/>
                <a:ext cx="1857375" cy="1257300"/>
              </a:xfrm>
              <a:prstGeom prst="rect">
                <a:avLst/>
              </a:prstGeom>
            </p:spPr>
          </p:pic>
        </p:grpSp>
      </p:grpSp>
    </p:spTree>
    <p:extLst>
      <p:ext uri="{BB962C8B-B14F-4D97-AF65-F5344CB8AC3E}">
        <p14:creationId xmlns:p14="http://schemas.microsoft.com/office/powerpoint/2010/main" val="3658615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237B0B-2951-419F-AF2B-B79DBC5E3791}"/>
              </a:ext>
            </a:extLst>
          </p:cNvPr>
          <p:cNvSpPr>
            <a:spLocks noGrp="1"/>
          </p:cNvSpPr>
          <p:nvPr>
            <p:ph type="title"/>
          </p:nvPr>
        </p:nvSpPr>
        <p:spPr>
          <a:xfrm>
            <a:off x="130800" y="659428"/>
            <a:ext cx="8882400" cy="821400"/>
          </a:xfrm>
        </p:spPr>
        <p:txBody>
          <a:bodyPr/>
          <a:lstStyle/>
          <a:p>
            <a:r>
              <a:rPr lang="en-US" altLang="zh-CN" dirty="0"/>
              <a:t>if…</a:t>
            </a:r>
            <a:r>
              <a:rPr lang="zh-CN" altLang="en-US" dirty="0"/>
              <a:t> </a:t>
            </a:r>
            <a:r>
              <a:rPr lang="en-US" altLang="zh-CN" dirty="0"/>
              <a:t>then… else…</a:t>
            </a:r>
            <a:endParaRPr lang="zh-CN" altLang="en-US" dirty="0"/>
          </a:p>
        </p:txBody>
      </p:sp>
      <p:sp>
        <p:nvSpPr>
          <p:cNvPr id="3" name="文本占位符 2">
            <a:extLst>
              <a:ext uri="{FF2B5EF4-FFF2-40B4-BE49-F238E27FC236}">
                <a16:creationId xmlns:a16="http://schemas.microsoft.com/office/drawing/2014/main" id="{E0D05680-A075-4CE4-8CC5-1C5A0ED4C515}"/>
              </a:ext>
            </a:extLst>
          </p:cNvPr>
          <p:cNvSpPr>
            <a:spLocks noGrp="1"/>
          </p:cNvSpPr>
          <p:nvPr>
            <p:ph type="body" idx="4294967295"/>
          </p:nvPr>
        </p:nvSpPr>
        <p:spPr>
          <a:xfrm>
            <a:off x="739343" y="1480828"/>
            <a:ext cx="8520600" cy="3302700"/>
          </a:xfrm>
        </p:spPr>
        <p:txBody>
          <a:bodyPr/>
          <a:lstStyle/>
          <a:p>
            <a:pPr>
              <a:lnSpc>
                <a:spcPct val="100000"/>
              </a:lnSpc>
            </a:pPr>
            <a:r>
              <a:rPr lang="en-US" altLang="zh-CN" sz="3200" dirty="0"/>
              <a:t>If the condition in the block</a:t>
            </a:r>
            <a:br>
              <a:rPr lang="en-US" altLang="zh-CN" sz="3200" dirty="0"/>
            </a:br>
            <a:r>
              <a:rPr lang="en-US" altLang="zh-CN" sz="3200" dirty="0"/>
              <a:t>is not true and we want to</a:t>
            </a:r>
            <a:br>
              <a:rPr lang="en-US" altLang="zh-CN" sz="3200" dirty="0"/>
            </a:br>
            <a:r>
              <a:rPr lang="en-US" altLang="zh-CN" sz="3200" dirty="0"/>
              <a:t>trigger another effect, we</a:t>
            </a:r>
            <a:br>
              <a:rPr lang="en-US" altLang="zh-CN" sz="3200" dirty="0"/>
            </a:br>
            <a:r>
              <a:rPr lang="en-US" altLang="zh-CN" sz="3200" dirty="0"/>
              <a:t>can use this block.</a:t>
            </a:r>
            <a:endParaRPr lang="zh-CN" altLang="en-US" sz="3200" dirty="0"/>
          </a:p>
        </p:txBody>
      </p:sp>
      <p:pic>
        <p:nvPicPr>
          <p:cNvPr id="5" name="图片 4">
            <a:extLst>
              <a:ext uri="{FF2B5EF4-FFF2-40B4-BE49-F238E27FC236}">
                <a16:creationId xmlns:a16="http://schemas.microsoft.com/office/drawing/2014/main" id="{26BB134B-26CF-4E79-A0DF-4C5BC0D7D51C}"/>
              </a:ext>
            </a:extLst>
          </p:cNvPr>
          <p:cNvPicPr>
            <a:picLocks noChangeAspect="1"/>
          </p:cNvPicPr>
          <p:nvPr/>
        </p:nvPicPr>
        <p:blipFill>
          <a:blip r:embed="rId3"/>
          <a:stretch>
            <a:fillRect/>
          </a:stretch>
        </p:blipFill>
        <p:spPr>
          <a:xfrm>
            <a:off x="6326843" y="1574835"/>
            <a:ext cx="1908986" cy="1993830"/>
          </a:xfrm>
          <a:prstGeom prst="rect">
            <a:avLst/>
          </a:prstGeom>
        </p:spPr>
      </p:pic>
      <p:pic>
        <p:nvPicPr>
          <p:cNvPr id="6" name="图片 5">
            <a:extLst>
              <a:ext uri="{FF2B5EF4-FFF2-40B4-BE49-F238E27FC236}">
                <a16:creationId xmlns:a16="http://schemas.microsoft.com/office/drawing/2014/main" id="{2822347E-898C-480B-8A3F-DFA476E0F246}"/>
              </a:ext>
            </a:extLst>
          </p:cNvPr>
          <p:cNvPicPr>
            <a:picLocks noChangeAspect="1"/>
          </p:cNvPicPr>
          <p:nvPr/>
        </p:nvPicPr>
        <p:blipFill>
          <a:blip r:embed="rId4">
            <a:duotone>
              <a:schemeClr val="accent4">
                <a:shade val="45000"/>
                <a:satMod val="135000"/>
              </a:schemeClr>
              <a:prstClr val="white"/>
            </a:duotone>
          </a:blip>
          <a:stretch>
            <a:fillRect/>
          </a:stretch>
        </p:blipFill>
        <p:spPr>
          <a:xfrm>
            <a:off x="4593535" y="3301266"/>
            <a:ext cx="1393672" cy="1393672"/>
          </a:xfrm>
          <a:prstGeom prst="rect">
            <a:avLst/>
          </a:prstGeom>
        </p:spPr>
      </p:pic>
    </p:spTree>
    <p:extLst>
      <p:ext uri="{BB962C8B-B14F-4D97-AF65-F5344CB8AC3E}">
        <p14:creationId xmlns:p14="http://schemas.microsoft.com/office/powerpoint/2010/main" val="1830955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F11A6DF-B707-4E93-95DB-09850502EAC8}"/>
              </a:ext>
            </a:extLst>
          </p:cNvPr>
          <p:cNvSpPr>
            <a:spLocks noGrp="1"/>
          </p:cNvSpPr>
          <p:nvPr>
            <p:ph type="body" idx="4294967295"/>
          </p:nvPr>
        </p:nvSpPr>
        <p:spPr>
          <a:xfrm>
            <a:off x="623400" y="696061"/>
            <a:ext cx="8520600" cy="3302700"/>
          </a:xfrm>
        </p:spPr>
        <p:txBody>
          <a:bodyPr/>
          <a:lstStyle/>
          <a:p>
            <a:pPr>
              <a:lnSpc>
                <a:spcPct val="100000"/>
              </a:lnSpc>
            </a:pPr>
            <a:r>
              <a:rPr lang="en-US" altLang="zh-CN" sz="3200" dirty="0"/>
              <a:t>These block shown below are also conditional blocks,</a:t>
            </a:r>
            <a:br>
              <a:rPr lang="en-US" altLang="zh-CN" sz="3200" dirty="0"/>
            </a:br>
            <a:r>
              <a:rPr lang="en-US" altLang="zh-CN" sz="3200" dirty="0"/>
              <a:t>and the conditions</a:t>
            </a:r>
            <a:br>
              <a:rPr lang="en-US" altLang="zh-CN" sz="3200" dirty="0"/>
            </a:br>
            <a:r>
              <a:rPr lang="en-US" altLang="zh-CN" sz="3200" dirty="0"/>
              <a:t>are the content</a:t>
            </a:r>
            <a:br>
              <a:rPr lang="en-US" altLang="zh-CN" sz="3200" dirty="0"/>
            </a:br>
            <a:r>
              <a:rPr lang="en-US" altLang="zh-CN" sz="3200" dirty="0"/>
              <a:t>after </a:t>
            </a:r>
            <a:r>
              <a:rPr lang="zh-CN" altLang="en-US" sz="3200" dirty="0"/>
              <a:t>“</a:t>
            </a:r>
            <a:r>
              <a:rPr lang="en-US" altLang="zh-CN" sz="3200" dirty="0"/>
              <a:t>when</a:t>
            </a:r>
            <a:r>
              <a:rPr lang="zh-CN" altLang="en-US" sz="3200" dirty="0"/>
              <a:t>”</a:t>
            </a:r>
          </a:p>
        </p:txBody>
      </p:sp>
      <p:pic>
        <p:nvPicPr>
          <p:cNvPr id="4" name="图片 3">
            <a:extLst>
              <a:ext uri="{FF2B5EF4-FFF2-40B4-BE49-F238E27FC236}">
                <a16:creationId xmlns:a16="http://schemas.microsoft.com/office/drawing/2014/main" id="{48D0596B-01F4-4E30-83EA-7881EC924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3384" y="1284513"/>
            <a:ext cx="2937873" cy="3511623"/>
          </a:xfrm>
          <a:prstGeom prst="rect">
            <a:avLst/>
          </a:prstGeom>
        </p:spPr>
      </p:pic>
      <p:pic>
        <p:nvPicPr>
          <p:cNvPr id="5" name="Google Shape;242;p26" descr="http://imglf6.nosdn.127.net/img/NkdaNWVCTC80bkdiT1M0cVZWa0twaTM0c09UVnVvOVVoRjJhQ2dVQXl0bU92aGdFWTl1bTd3PT0.png?imageView&amp;thumbnail=500x0&amp;quality=96&amp;stripmeta=0">
            <a:extLst>
              <a:ext uri="{FF2B5EF4-FFF2-40B4-BE49-F238E27FC236}">
                <a16:creationId xmlns:a16="http://schemas.microsoft.com/office/drawing/2014/main" id="{66827CDB-C55C-4C17-99E7-C0A7B281BFBE}"/>
              </a:ext>
            </a:extLst>
          </p:cNvPr>
          <p:cNvPicPr preferRelativeResize="0"/>
          <p:nvPr/>
        </p:nvPicPr>
        <p:blipFill rotWithShape="1">
          <a:blip r:embed="rId4">
            <a:alphaModFix/>
          </a:blip>
          <a:srcRect/>
          <a:stretch/>
        </p:blipFill>
        <p:spPr>
          <a:xfrm flipH="1">
            <a:off x="4093029" y="2457759"/>
            <a:ext cx="1497204" cy="2275753"/>
          </a:xfrm>
          <a:prstGeom prst="rect">
            <a:avLst/>
          </a:prstGeom>
          <a:noFill/>
          <a:ln>
            <a:noFill/>
          </a:ln>
        </p:spPr>
      </p:pic>
    </p:spTree>
    <p:extLst>
      <p:ext uri="{BB962C8B-B14F-4D97-AF65-F5344CB8AC3E}">
        <p14:creationId xmlns:p14="http://schemas.microsoft.com/office/powerpoint/2010/main" val="4017678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2575" y="1202330"/>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F8253E6-93A7-42FE-BFFE-D89A91F5AD0B}"/>
              </a:ext>
            </a:extLst>
          </p:cNvPr>
          <p:cNvSpPr>
            <a:spLocks noGrp="1"/>
          </p:cNvSpPr>
          <p:nvPr>
            <p:ph type="title"/>
          </p:nvPr>
        </p:nvSpPr>
        <p:spPr>
          <a:xfrm>
            <a:off x="130800" y="661004"/>
            <a:ext cx="8882400" cy="821400"/>
          </a:xfrm>
        </p:spPr>
        <p:txBody>
          <a:bodyPr/>
          <a:lstStyle/>
          <a:p>
            <a:r>
              <a:rPr lang="en-US" altLang="zh-CN" dirty="0"/>
              <a:t>Nest the Loops Together</a:t>
            </a:r>
            <a:endParaRPr lang="zh-CN" altLang="en-US" dirty="0"/>
          </a:p>
        </p:txBody>
      </p:sp>
      <p:sp>
        <p:nvSpPr>
          <p:cNvPr id="4" name="文本占位符 3">
            <a:extLst>
              <a:ext uri="{FF2B5EF4-FFF2-40B4-BE49-F238E27FC236}">
                <a16:creationId xmlns:a16="http://schemas.microsoft.com/office/drawing/2014/main" id="{AAA60CFE-C34B-4417-9EA1-2953B42B849B}"/>
              </a:ext>
            </a:extLst>
          </p:cNvPr>
          <p:cNvSpPr>
            <a:spLocks noGrp="1"/>
          </p:cNvSpPr>
          <p:nvPr>
            <p:ph type="body" idx="4294967295"/>
          </p:nvPr>
        </p:nvSpPr>
        <p:spPr>
          <a:xfrm>
            <a:off x="805186" y="1482404"/>
            <a:ext cx="8520600" cy="3302700"/>
          </a:xfrm>
        </p:spPr>
        <p:txBody>
          <a:bodyPr/>
          <a:lstStyle/>
          <a:p>
            <a:r>
              <a:rPr lang="en-US" altLang="zh-CN" sz="2800" dirty="0"/>
              <a:t>Review your project(s) to see</a:t>
            </a:r>
            <a:br>
              <a:rPr lang="en-US" altLang="zh-CN" sz="2800" dirty="0"/>
            </a:br>
            <a:r>
              <a:rPr lang="en-US" altLang="zh-CN" sz="2800" dirty="0"/>
              <a:t>whether you can make your</a:t>
            </a:r>
            <a:br>
              <a:rPr lang="en-US" altLang="zh-CN" sz="2800" dirty="0"/>
            </a:br>
            <a:r>
              <a:rPr lang="en-US" altLang="zh-CN" sz="2800" dirty="0"/>
              <a:t>program a bit simple by using</a:t>
            </a:r>
            <a:br>
              <a:rPr lang="en-US" altLang="zh-CN" sz="2800" dirty="0"/>
            </a:br>
            <a:r>
              <a:rPr lang="en-US" altLang="zh-CN" sz="2800" dirty="0"/>
              <a:t>this kind of structure:</a:t>
            </a:r>
            <a:endParaRPr lang="zh-CN" altLang="en-US" sz="2800" dirty="0"/>
          </a:p>
        </p:txBody>
      </p:sp>
      <p:pic>
        <p:nvPicPr>
          <p:cNvPr id="5" name="图片 4">
            <a:extLst>
              <a:ext uri="{FF2B5EF4-FFF2-40B4-BE49-F238E27FC236}">
                <a16:creationId xmlns:a16="http://schemas.microsoft.com/office/drawing/2014/main" id="{35700ADC-F5BB-4994-8DEE-45E84FD4DC02}"/>
              </a:ext>
            </a:extLst>
          </p:cNvPr>
          <p:cNvPicPr>
            <a:picLocks noChangeAspect="1"/>
          </p:cNvPicPr>
          <p:nvPr/>
        </p:nvPicPr>
        <p:blipFill>
          <a:blip r:embed="rId3"/>
          <a:stretch>
            <a:fillRect/>
          </a:stretch>
        </p:blipFill>
        <p:spPr>
          <a:xfrm>
            <a:off x="6471914" y="1470611"/>
            <a:ext cx="1866900" cy="3086100"/>
          </a:xfrm>
          <a:prstGeom prst="rect">
            <a:avLst/>
          </a:prstGeom>
        </p:spPr>
      </p:pic>
    </p:spTree>
    <p:extLst>
      <p:ext uri="{BB962C8B-B14F-4D97-AF65-F5344CB8AC3E}">
        <p14:creationId xmlns:p14="http://schemas.microsoft.com/office/powerpoint/2010/main" val="141387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9832" y="1228457"/>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3826457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840152B-9120-4299-9846-D16EB12D12DB}"/>
              </a:ext>
            </a:extLst>
          </p:cNvPr>
          <p:cNvSpPr>
            <a:spLocks noGrp="1"/>
          </p:cNvSpPr>
          <p:nvPr>
            <p:ph type="title"/>
          </p:nvPr>
        </p:nvSpPr>
        <p:spPr>
          <a:xfrm>
            <a:off x="130800" y="659427"/>
            <a:ext cx="8882400" cy="821400"/>
          </a:xfrm>
        </p:spPr>
        <p:txBody>
          <a:bodyPr/>
          <a:lstStyle/>
          <a:p>
            <a:r>
              <a:rPr lang="en-US" altLang="zh-CN" dirty="0"/>
              <a:t>Key Concept: Conditionals</a:t>
            </a:r>
            <a:endParaRPr lang="zh-CN" altLang="en-US" dirty="0"/>
          </a:p>
        </p:txBody>
      </p:sp>
      <p:sp>
        <p:nvSpPr>
          <p:cNvPr id="4" name="文本占位符 3">
            <a:extLst>
              <a:ext uri="{FF2B5EF4-FFF2-40B4-BE49-F238E27FC236}">
                <a16:creationId xmlns:a16="http://schemas.microsoft.com/office/drawing/2014/main" id="{9B313935-C3D0-4364-AA4B-06D1AC082E46}"/>
              </a:ext>
            </a:extLst>
          </p:cNvPr>
          <p:cNvSpPr>
            <a:spLocks noGrp="1"/>
          </p:cNvSpPr>
          <p:nvPr>
            <p:ph type="body" idx="4294967295"/>
          </p:nvPr>
        </p:nvSpPr>
        <p:spPr>
          <a:xfrm>
            <a:off x="536672" y="1459056"/>
            <a:ext cx="8520600" cy="3302700"/>
          </a:xfrm>
        </p:spPr>
        <p:txBody>
          <a:bodyPr/>
          <a:lstStyle/>
          <a:p>
            <a:pPr>
              <a:lnSpc>
                <a:spcPct val="100000"/>
              </a:lnSpc>
              <a:spcAft>
                <a:spcPts val="2400"/>
              </a:spcAft>
            </a:pPr>
            <a:r>
              <a:rPr lang="en-US" altLang="zh-CN" sz="3200" dirty="0"/>
              <a:t>To make a decision or judgement</a:t>
            </a:r>
          </a:p>
          <a:p>
            <a:pPr>
              <a:lnSpc>
                <a:spcPct val="100000"/>
              </a:lnSpc>
              <a:spcAft>
                <a:spcPts val="2400"/>
              </a:spcAft>
            </a:pPr>
            <a:r>
              <a:rPr lang="en-US" altLang="zh-CN" sz="3200" dirty="0"/>
              <a:t>A statement is either true or not</a:t>
            </a:r>
          </a:p>
          <a:p>
            <a:pPr>
              <a:lnSpc>
                <a:spcPct val="100000"/>
              </a:lnSpc>
            </a:pPr>
            <a:r>
              <a:rPr lang="en-US" altLang="zh-CN" sz="3200" dirty="0"/>
              <a:t>if…, then…; if…, then…, else…</a:t>
            </a:r>
            <a:br>
              <a:rPr lang="en-US" altLang="zh-CN" sz="3200" dirty="0"/>
            </a:br>
            <a:r>
              <a:rPr lang="en-US" altLang="zh-CN" sz="3200" dirty="0"/>
              <a:t>… until …; when…</a:t>
            </a:r>
            <a:endParaRPr lang="zh-CN" altLang="en-US" sz="3200" dirty="0"/>
          </a:p>
        </p:txBody>
      </p:sp>
      <p:pic>
        <p:nvPicPr>
          <p:cNvPr id="5" name="图片 4">
            <a:extLst>
              <a:ext uri="{FF2B5EF4-FFF2-40B4-BE49-F238E27FC236}">
                <a16:creationId xmlns:a16="http://schemas.microsoft.com/office/drawing/2014/main" id="{51F374EF-E7B8-46FB-8E7F-2BC95653DB69}"/>
              </a:ext>
            </a:extLst>
          </p:cNvPr>
          <p:cNvPicPr>
            <a:picLocks noChangeAspect="1"/>
          </p:cNvPicPr>
          <p:nvPr/>
        </p:nvPicPr>
        <p:blipFill>
          <a:blip r:embed="rId3">
            <a:duotone>
              <a:schemeClr val="accent4">
                <a:shade val="45000"/>
                <a:satMod val="135000"/>
              </a:schemeClr>
              <a:prstClr val="white"/>
            </a:duotone>
          </a:blip>
          <a:stretch>
            <a:fillRect/>
          </a:stretch>
        </p:blipFill>
        <p:spPr>
          <a:xfrm>
            <a:off x="6782961" y="2778034"/>
            <a:ext cx="1940918" cy="1940918"/>
          </a:xfrm>
          <a:prstGeom prst="rect">
            <a:avLst/>
          </a:prstGeom>
        </p:spPr>
      </p:pic>
    </p:spTree>
    <p:extLst>
      <p:ext uri="{BB962C8B-B14F-4D97-AF65-F5344CB8AC3E}">
        <p14:creationId xmlns:p14="http://schemas.microsoft.com/office/powerpoint/2010/main" val="1517278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184913"/>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D16A4-A7CD-418F-9FFB-5F995540CFB3}"/>
              </a:ext>
            </a:extLst>
          </p:cNvPr>
          <p:cNvSpPr>
            <a:spLocks noGrp="1"/>
          </p:cNvSpPr>
          <p:nvPr>
            <p:ph type="title"/>
          </p:nvPr>
        </p:nvSpPr>
        <p:spPr>
          <a:xfrm>
            <a:off x="1022575" y="1174752"/>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244239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646684-0C64-4D1C-A1C2-B1D117CC8AD8}"/>
              </a:ext>
            </a:extLst>
          </p:cNvPr>
          <p:cNvSpPr>
            <a:spLocks noGrp="1"/>
          </p:cNvSpPr>
          <p:nvPr>
            <p:ph type="title"/>
          </p:nvPr>
        </p:nvSpPr>
        <p:spPr>
          <a:xfrm>
            <a:off x="130800" y="637285"/>
            <a:ext cx="8882400" cy="821400"/>
          </a:xfrm>
        </p:spPr>
        <p:txBody>
          <a:bodyPr/>
          <a:lstStyle/>
          <a:p>
            <a:r>
              <a:rPr lang="en-US" altLang="zh-CN" dirty="0"/>
              <a:t>Red Light, Green Light</a:t>
            </a:r>
            <a:endParaRPr lang="zh-CN" altLang="en-US" dirty="0"/>
          </a:p>
        </p:txBody>
      </p:sp>
      <p:pic>
        <p:nvPicPr>
          <p:cNvPr id="4" name="Google Shape;78;p12">
            <a:extLst>
              <a:ext uri="{FF2B5EF4-FFF2-40B4-BE49-F238E27FC236}">
                <a16:creationId xmlns:a16="http://schemas.microsoft.com/office/drawing/2014/main" id="{11C18F6A-6C3B-476D-B5EF-2AC95037BFFC}"/>
              </a:ext>
            </a:extLst>
          </p:cNvPr>
          <p:cNvPicPr preferRelativeResize="0"/>
          <p:nvPr/>
        </p:nvPicPr>
        <p:blipFill>
          <a:blip r:embed="rId3">
            <a:alphaModFix/>
          </a:blip>
          <a:stretch>
            <a:fillRect/>
          </a:stretch>
        </p:blipFill>
        <p:spPr>
          <a:xfrm>
            <a:off x="1962897" y="1532363"/>
            <a:ext cx="5218206" cy="3261379"/>
          </a:xfrm>
          <a:prstGeom prst="rect">
            <a:avLst/>
          </a:prstGeom>
          <a:noFill/>
          <a:ln>
            <a:noFill/>
          </a:ln>
          <a:effectLst>
            <a:softEdge rad="63500"/>
          </a:effectLst>
        </p:spPr>
      </p:pic>
    </p:spTree>
    <p:extLst>
      <p:ext uri="{BB962C8B-B14F-4D97-AF65-F5344CB8AC3E}">
        <p14:creationId xmlns:p14="http://schemas.microsoft.com/office/powerpoint/2010/main" val="3768935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89404D6-7007-46C0-B304-CF8C6E9AC9A4}"/>
              </a:ext>
            </a:extLst>
          </p:cNvPr>
          <p:cNvSpPr>
            <a:spLocks noGrp="1"/>
          </p:cNvSpPr>
          <p:nvPr>
            <p:ph type="body" idx="4294967295"/>
          </p:nvPr>
        </p:nvSpPr>
        <p:spPr>
          <a:xfrm>
            <a:off x="413300" y="655554"/>
            <a:ext cx="8520600" cy="3302700"/>
          </a:xfrm>
        </p:spPr>
        <p:txBody>
          <a:bodyPr/>
          <a:lstStyle/>
          <a:p>
            <a:pPr marL="76200" indent="0">
              <a:lnSpc>
                <a:spcPct val="150000"/>
              </a:lnSpc>
              <a:spcAft>
                <a:spcPts val="1600"/>
              </a:spcAft>
              <a:buNone/>
            </a:pPr>
            <a:r>
              <a:rPr lang="en-US" altLang="zh-CN" sz="3600" dirty="0"/>
              <a:t>All should wait </a:t>
            </a:r>
            <a:r>
              <a:rPr lang="en-US" altLang="zh-CN" sz="3600" dirty="0">
                <a:latin typeface="Arial Black" panose="020B0A04020102020204" pitchFamily="34" charset="0"/>
              </a:rPr>
              <a:t>until</a:t>
            </a:r>
            <a:r>
              <a:rPr lang="en-US" altLang="zh-CN" sz="3600" dirty="0"/>
              <a:t> the leader says </a:t>
            </a:r>
            <a:r>
              <a:rPr lang="zh-CN" altLang="en-US" sz="3600" b="1" dirty="0">
                <a:solidFill>
                  <a:srgbClr val="00B050"/>
                </a:solidFill>
              </a:rPr>
              <a:t>“</a:t>
            </a:r>
            <a:r>
              <a:rPr lang="en-US" altLang="zh-CN" sz="3600" b="1" dirty="0">
                <a:solidFill>
                  <a:srgbClr val="00B050"/>
                </a:solidFill>
                <a:latin typeface="Arial Rounded MT Bold" panose="020F0704030504030204" pitchFamily="34" charset="0"/>
              </a:rPr>
              <a:t>Green Light</a:t>
            </a:r>
            <a:r>
              <a:rPr lang="zh-CN" altLang="en-US" sz="3600" b="1" dirty="0">
                <a:solidFill>
                  <a:srgbClr val="00B050"/>
                </a:solidFill>
              </a:rPr>
              <a:t>”</a:t>
            </a:r>
            <a:r>
              <a:rPr lang="en-US" altLang="zh-CN" sz="3600" dirty="0"/>
              <a:t> - that’s when everyone moves towards the finish line </a:t>
            </a:r>
            <a:r>
              <a:rPr lang="en-US" altLang="zh-CN" sz="3600" dirty="0">
                <a:latin typeface="Arial Black" panose="020B0A04020102020204" pitchFamily="34" charset="0"/>
              </a:rPr>
              <a:t>until</a:t>
            </a:r>
            <a:r>
              <a:rPr lang="en-US" altLang="zh-CN" sz="3600" dirty="0"/>
              <a:t> the leader says </a:t>
            </a:r>
            <a:r>
              <a:rPr lang="zh-CN" altLang="en-US" sz="3600" b="1" dirty="0">
                <a:solidFill>
                  <a:srgbClr val="C00000"/>
                </a:solidFill>
              </a:rPr>
              <a:t>“</a:t>
            </a:r>
            <a:r>
              <a:rPr lang="en-US" altLang="zh-CN" sz="3600" b="1" dirty="0">
                <a:solidFill>
                  <a:srgbClr val="C00000"/>
                </a:solidFill>
                <a:latin typeface="Arial Rounded MT Bold" panose="020F0704030504030204" pitchFamily="34" charset="0"/>
              </a:rPr>
              <a:t>Red Light</a:t>
            </a:r>
            <a:r>
              <a:rPr lang="zh-CN" altLang="en-US" sz="3600" b="1" dirty="0">
                <a:solidFill>
                  <a:srgbClr val="C00000"/>
                </a:solidFill>
              </a:rPr>
              <a:t>”</a:t>
            </a:r>
            <a:r>
              <a:rPr lang="en-US" altLang="zh-CN" sz="3600" dirty="0"/>
              <a:t> - that’s when everyone must immediately stop.</a:t>
            </a:r>
          </a:p>
          <a:p>
            <a:endParaRPr lang="zh-CN" altLang="en-US" sz="3600" dirty="0"/>
          </a:p>
        </p:txBody>
      </p:sp>
    </p:spTree>
    <p:extLst>
      <p:ext uri="{BB962C8B-B14F-4D97-AF65-F5344CB8AC3E}">
        <p14:creationId xmlns:p14="http://schemas.microsoft.com/office/powerpoint/2010/main" val="1058529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BA98BE-68DE-43D7-B074-966D27D2A437}"/>
              </a:ext>
            </a:extLst>
          </p:cNvPr>
          <p:cNvSpPr>
            <a:spLocks noGrp="1"/>
          </p:cNvSpPr>
          <p:nvPr>
            <p:ph type="title"/>
          </p:nvPr>
        </p:nvSpPr>
        <p:spPr>
          <a:xfrm>
            <a:off x="130800" y="644913"/>
            <a:ext cx="8882400" cy="821400"/>
          </a:xfrm>
        </p:spPr>
        <p:txBody>
          <a:bodyPr/>
          <a:lstStyle/>
          <a:p>
            <a:r>
              <a:rPr lang="en-US" altLang="zh-CN" dirty="0"/>
              <a:t>Discussion</a:t>
            </a:r>
            <a:endParaRPr lang="zh-CN" altLang="en-US" dirty="0"/>
          </a:p>
        </p:txBody>
      </p:sp>
      <p:sp>
        <p:nvSpPr>
          <p:cNvPr id="3" name="文本占位符 2">
            <a:extLst>
              <a:ext uri="{FF2B5EF4-FFF2-40B4-BE49-F238E27FC236}">
                <a16:creationId xmlns:a16="http://schemas.microsoft.com/office/drawing/2014/main" id="{41C11D2E-4E46-4484-AFDB-8E7E517CC428}"/>
              </a:ext>
            </a:extLst>
          </p:cNvPr>
          <p:cNvSpPr>
            <a:spLocks noGrp="1"/>
          </p:cNvSpPr>
          <p:nvPr>
            <p:ph type="body" idx="4294967295"/>
          </p:nvPr>
        </p:nvSpPr>
        <p:spPr>
          <a:xfrm>
            <a:off x="776157" y="1466313"/>
            <a:ext cx="8520600" cy="3302700"/>
          </a:xfrm>
        </p:spPr>
        <p:txBody>
          <a:bodyPr/>
          <a:lstStyle/>
          <a:p>
            <a:pPr>
              <a:lnSpc>
                <a:spcPct val="100000"/>
              </a:lnSpc>
              <a:spcAft>
                <a:spcPts val="3600"/>
              </a:spcAft>
            </a:pPr>
            <a:r>
              <a:rPr lang="en-US" altLang="zh-CN" sz="2800" dirty="0"/>
              <a:t>When should you move?</a:t>
            </a:r>
            <a:br>
              <a:rPr lang="en-US" altLang="zh-CN" sz="2800" dirty="0"/>
            </a:br>
            <a:r>
              <a:rPr lang="en-US" altLang="zh-CN" sz="2800" dirty="0"/>
              <a:t>What’s the instruction?</a:t>
            </a:r>
          </a:p>
          <a:p>
            <a:pPr>
              <a:lnSpc>
                <a:spcPct val="100000"/>
              </a:lnSpc>
            </a:pPr>
            <a:r>
              <a:rPr lang="en-US" altLang="zh-CN" sz="2800" dirty="0"/>
              <a:t>When should you stop?</a:t>
            </a:r>
            <a:br>
              <a:rPr lang="en-US" altLang="zh-CN" sz="2800" dirty="0"/>
            </a:br>
            <a:r>
              <a:rPr lang="en-US" altLang="zh-CN" sz="2800" dirty="0"/>
              <a:t>What’s the instruction?</a:t>
            </a:r>
            <a:endParaRPr lang="zh-CN" altLang="en-US" sz="2800" dirty="0"/>
          </a:p>
        </p:txBody>
      </p:sp>
      <p:pic>
        <p:nvPicPr>
          <p:cNvPr id="4" name="Google Shape;73;p11">
            <a:extLst>
              <a:ext uri="{FF2B5EF4-FFF2-40B4-BE49-F238E27FC236}">
                <a16:creationId xmlns:a16="http://schemas.microsoft.com/office/drawing/2014/main" id="{78F4C9E6-E4B5-481F-B836-C9DCB1B28B49}"/>
              </a:ext>
            </a:extLst>
          </p:cNvPr>
          <p:cNvPicPr preferRelativeResize="0"/>
          <p:nvPr/>
        </p:nvPicPr>
        <p:blipFill>
          <a:blip r:embed="rId3">
            <a:alphaModFix/>
          </a:blip>
          <a:stretch>
            <a:fillRect/>
          </a:stretch>
        </p:blipFill>
        <p:spPr>
          <a:xfrm>
            <a:off x="5593122" y="1241842"/>
            <a:ext cx="2524734" cy="2964152"/>
          </a:xfrm>
          <a:prstGeom prst="rect">
            <a:avLst/>
          </a:prstGeom>
          <a:noFill/>
          <a:ln>
            <a:noFill/>
          </a:ln>
        </p:spPr>
      </p:pic>
    </p:spTree>
    <p:extLst>
      <p:ext uri="{BB962C8B-B14F-4D97-AF65-F5344CB8AC3E}">
        <p14:creationId xmlns:p14="http://schemas.microsoft.com/office/powerpoint/2010/main" val="1295252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93621"/>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1D606B8-40A9-4F4F-B52E-59560D52B8C4}"/>
              </a:ext>
            </a:extLst>
          </p:cNvPr>
          <p:cNvGrpSpPr/>
          <p:nvPr/>
        </p:nvGrpSpPr>
        <p:grpSpPr>
          <a:xfrm>
            <a:off x="384118" y="1782194"/>
            <a:ext cx="2332895" cy="2694283"/>
            <a:chOff x="536732" y="1594908"/>
            <a:chExt cx="2332895" cy="2694283"/>
          </a:xfrm>
        </p:grpSpPr>
        <p:pic>
          <p:nvPicPr>
            <p:cNvPr id="5" name="Google Shape;114;p16" descr="http://imglf5.nosdn.127.net/img/NkdaNWVCTC80bkdiSDZnRnZpcXM3OHR1aXFSaEpwbVhVSEhsZU1LN1RJWFJIOVpURU82d1FnPT0.png?imageView&amp;thumbnail=500x0&amp;quality=96&amp;stripmeta=0">
              <a:extLst>
                <a:ext uri="{FF2B5EF4-FFF2-40B4-BE49-F238E27FC236}">
                  <a16:creationId xmlns:a16="http://schemas.microsoft.com/office/drawing/2014/main" id="{BC707249-202D-4071-8B14-0C9802196885}"/>
                </a:ext>
              </a:extLst>
            </p:cNvPr>
            <p:cNvPicPr preferRelativeResize="0"/>
            <p:nvPr/>
          </p:nvPicPr>
          <p:blipFill rotWithShape="1">
            <a:blip r:embed="rId3">
              <a:alphaModFix/>
            </a:blip>
            <a:srcRect/>
            <a:stretch/>
          </p:blipFill>
          <p:spPr>
            <a:xfrm>
              <a:off x="964193" y="1594908"/>
              <a:ext cx="1905434" cy="2694283"/>
            </a:xfrm>
            <a:prstGeom prst="rect">
              <a:avLst/>
            </a:prstGeom>
            <a:noFill/>
            <a:ln>
              <a:noFill/>
            </a:ln>
          </p:spPr>
        </p:pic>
        <p:pic>
          <p:nvPicPr>
            <p:cNvPr id="6" name="Google Shape;115;p16" descr="http://imglf6.nosdn.127.net/img/NkdaNWVCTC80bkgzT2RkRjhJc3FQdE1zellXRFJPaGg0bFM3UXM4UmU0ZXA5ZWptU3ZsbDdRPT0.png?imageView&amp;thumbnail=500x0&amp;quality=96&amp;stripmeta=0">
              <a:extLst>
                <a:ext uri="{FF2B5EF4-FFF2-40B4-BE49-F238E27FC236}">
                  <a16:creationId xmlns:a16="http://schemas.microsoft.com/office/drawing/2014/main" id="{96B18FBB-1532-4BAC-9DE3-1E4C87875466}"/>
                </a:ext>
              </a:extLst>
            </p:cNvPr>
            <p:cNvPicPr preferRelativeResize="0"/>
            <p:nvPr/>
          </p:nvPicPr>
          <p:blipFill rotWithShape="1">
            <a:blip r:embed="rId4">
              <a:alphaModFix/>
            </a:blip>
            <a:srcRect/>
            <a:stretch/>
          </p:blipFill>
          <p:spPr>
            <a:xfrm>
              <a:off x="536732" y="2525637"/>
              <a:ext cx="1417643" cy="1763162"/>
            </a:xfrm>
            <a:prstGeom prst="rect">
              <a:avLst/>
            </a:prstGeom>
            <a:noFill/>
            <a:ln>
              <a:noFill/>
            </a:ln>
          </p:spPr>
        </p:pic>
      </p:grpSp>
      <p:sp>
        <p:nvSpPr>
          <p:cNvPr id="7" name="Google Shape;116;p16">
            <a:extLst>
              <a:ext uri="{FF2B5EF4-FFF2-40B4-BE49-F238E27FC236}">
                <a16:creationId xmlns:a16="http://schemas.microsoft.com/office/drawing/2014/main" id="{FEE90CB2-D023-46A9-81FB-7F902C0BB673}"/>
              </a:ext>
            </a:extLst>
          </p:cNvPr>
          <p:cNvSpPr txBox="1"/>
          <p:nvPr/>
        </p:nvSpPr>
        <p:spPr>
          <a:xfrm>
            <a:off x="3056339" y="1978304"/>
            <a:ext cx="5940000" cy="252000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Clr>
                <a:srgbClr val="1E4E79"/>
              </a:buClr>
              <a:buSzPts val="2400"/>
              <a:buFont typeface="Microsoft Yahei"/>
              <a:buNone/>
            </a:pPr>
            <a:r>
              <a:rPr lang="en" sz="3600" dirty="0">
                <a:solidFill>
                  <a:srgbClr val="515047"/>
                </a:solidFill>
                <a:latin typeface="Arial" panose="020B0604020202020204" pitchFamily="34" charset="0"/>
                <a:ea typeface="Microsoft Yahei"/>
                <a:cs typeface="Arial" panose="020B0604020202020204" pitchFamily="34" charset="0"/>
                <a:sym typeface="Microsoft Yahei"/>
              </a:rPr>
              <a:t>The panda is going out to buy a cup of tea. It opens the door to see the weather.</a:t>
            </a:r>
            <a:endParaRPr sz="3600" dirty="0">
              <a:solidFill>
                <a:srgbClr val="515047"/>
              </a:solidFill>
              <a:latin typeface="Arial" panose="020B0604020202020204" pitchFamily="34" charset="0"/>
              <a:ea typeface="Microsoft Yahei"/>
              <a:cs typeface="Arial" panose="020B0604020202020204" pitchFamily="34" charset="0"/>
              <a:sym typeface="Microsoft Yahei"/>
            </a:endParaRPr>
          </a:p>
        </p:txBody>
      </p:sp>
      <p:sp>
        <p:nvSpPr>
          <p:cNvPr id="8" name="标题 1">
            <a:extLst>
              <a:ext uri="{FF2B5EF4-FFF2-40B4-BE49-F238E27FC236}">
                <a16:creationId xmlns:a16="http://schemas.microsoft.com/office/drawing/2014/main" id="{BA6AA0F8-BD0E-4DF1-93A9-3048B848F4EB}"/>
              </a:ext>
            </a:extLst>
          </p:cNvPr>
          <p:cNvSpPr>
            <a:spLocks noGrp="1"/>
          </p:cNvSpPr>
          <p:nvPr>
            <p:ph type="title"/>
          </p:nvPr>
        </p:nvSpPr>
        <p:spPr>
          <a:xfrm>
            <a:off x="130800" y="620361"/>
            <a:ext cx="8882400" cy="821400"/>
          </a:xfrm>
        </p:spPr>
        <p:txBody>
          <a:bodyPr/>
          <a:lstStyle/>
          <a:p>
            <a:r>
              <a:rPr lang="en-US" altLang="zh-CN" dirty="0"/>
              <a:t>Conditionals</a:t>
            </a:r>
            <a:endParaRPr lang="zh-CN" altLang="en-US" dirty="0"/>
          </a:p>
        </p:txBody>
      </p:sp>
    </p:spTree>
    <p:extLst>
      <p:ext uri="{BB962C8B-B14F-4D97-AF65-F5344CB8AC3E}">
        <p14:creationId xmlns:p14="http://schemas.microsoft.com/office/powerpoint/2010/main" val="122439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1254469" y="725553"/>
            <a:ext cx="8520600" cy="834734"/>
          </a:xfrm>
        </p:spPr>
        <p:txBody>
          <a:bodyPr/>
          <a:lstStyle/>
          <a:p>
            <a:pPr marL="76200" indent="0">
              <a:buNone/>
            </a:pPr>
            <a:r>
              <a:rPr lang="en-US" altLang="zh-CN" sz="2800" dirty="0">
                <a:solidFill>
                  <a:srgbClr val="515047"/>
                </a:solidFill>
              </a:rPr>
              <a:t>If it is raining …        </a:t>
            </a:r>
            <a:r>
              <a:rPr lang="zh-CN" altLang="en-US" sz="2800" dirty="0">
                <a:solidFill>
                  <a:srgbClr val="515047"/>
                </a:solidFill>
              </a:rPr>
              <a:t>       </a:t>
            </a:r>
            <a:r>
              <a:rPr lang="en-US" altLang="zh-CN" sz="2800" dirty="0">
                <a:solidFill>
                  <a:srgbClr val="515047"/>
                </a:solidFill>
              </a:rPr>
              <a:t> If it is not raining …</a:t>
            </a:r>
            <a:endParaRPr lang="zh-CN" altLang="en-US" sz="2800" dirty="0">
              <a:solidFill>
                <a:srgbClr val="515047"/>
              </a:solidFill>
            </a:endParaRPr>
          </a:p>
        </p:txBody>
      </p:sp>
      <p:grpSp>
        <p:nvGrpSpPr>
          <p:cNvPr id="2" name="组合 1">
            <a:extLst>
              <a:ext uri="{FF2B5EF4-FFF2-40B4-BE49-F238E27FC236}">
                <a16:creationId xmlns:a16="http://schemas.microsoft.com/office/drawing/2014/main" id="{68A0AABA-3475-4ED8-8EC0-B8D2472A647F}"/>
              </a:ext>
            </a:extLst>
          </p:cNvPr>
          <p:cNvGrpSpPr/>
          <p:nvPr/>
        </p:nvGrpSpPr>
        <p:grpSpPr>
          <a:xfrm>
            <a:off x="924000" y="1454331"/>
            <a:ext cx="3108379" cy="3268643"/>
            <a:chOff x="2950342" y="621014"/>
            <a:chExt cx="3160922" cy="3323895"/>
          </a:xfrm>
        </p:grpSpPr>
        <p:pic>
          <p:nvPicPr>
            <p:cNvPr id="5" name="Google Shape;129;p17" descr="http://imglf4.nosdn.127.net/img/UFZwMjNIL2V0aHRjdXNxNHhVQkk3aG9YTjBJV3RWS3FKcGNhYWxNeUNRdz0.png?imageView&amp;thumbnail=500x0&amp;quality=96&amp;stripmeta=0">
              <a:extLst>
                <a:ext uri="{FF2B5EF4-FFF2-40B4-BE49-F238E27FC236}">
                  <a16:creationId xmlns:a16="http://schemas.microsoft.com/office/drawing/2014/main" id="{BFD33C68-93F1-47F4-85C1-597CF9BD23CB}"/>
                </a:ext>
              </a:extLst>
            </p:cNvPr>
            <p:cNvPicPr preferRelativeResize="0"/>
            <p:nvPr/>
          </p:nvPicPr>
          <p:blipFill rotWithShape="1">
            <a:blip r:embed="rId3">
              <a:alphaModFix/>
            </a:blip>
            <a:srcRect/>
            <a:stretch/>
          </p:blipFill>
          <p:spPr>
            <a:xfrm>
              <a:off x="2950342" y="1330652"/>
              <a:ext cx="1905434" cy="2614257"/>
            </a:xfrm>
            <a:prstGeom prst="rect">
              <a:avLst/>
            </a:prstGeom>
            <a:noFill/>
            <a:ln>
              <a:noFill/>
            </a:ln>
          </p:spPr>
        </p:pic>
        <p:pic>
          <p:nvPicPr>
            <p:cNvPr id="6" name="Google Shape;130;p17" descr="http://imglf5.nosdn.127.net/img/NkdaNWVCTC80bkdiSDZnRnZpcXM3dzBJL0VtSEd5K0dlR2UrZ29mVGg5ajlXU0JFa25LRkhBPT0.png?imageView&amp;thumbnail=500x0&amp;quality=96&amp;stripmeta=0">
              <a:extLst>
                <a:ext uri="{FF2B5EF4-FFF2-40B4-BE49-F238E27FC236}">
                  <a16:creationId xmlns:a16="http://schemas.microsoft.com/office/drawing/2014/main" id="{9F53FA74-4DEB-4969-8738-8858B4132CC4}"/>
                </a:ext>
              </a:extLst>
            </p:cNvPr>
            <p:cNvPicPr preferRelativeResize="0"/>
            <p:nvPr/>
          </p:nvPicPr>
          <p:blipFill rotWithShape="1">
            <a:blip r:embed="rId4">
              <a:alphaModFix/>
            </a:blip>
            <a:srcRect/>
            <a:stretch/>
          </p:blipFill>
          <p:spPr>
            <a:xfrm>
              <a:off x="4459888" y="621014"/>
              <a:ext cx="1651376" cy="1542385"/>
            </a:xfrm>
            <a:prstGeom prst="rect">
              <a:avLst/>
            </a:prstGeom>
            <a:noFill/>
            <a:ln>
              <a:noFill/>
            </a:ln>
          </p:spPr>
        </p:pic>
      </p:grpSp>
      <p:grpSp>
        <p:nvGrpSpPr>
          <p:cNvPr id="9" name="组合 8">
            <a:extLst>
              <a:ext uri="{FF2B5EF4-FFF2-40B4-BE49-F238E27FC236}">
                <a16:creationId xmlns:a16="http://schemas.microsoft.com/office/drawing/2014/main" id="{BA45841E-232E-42E4-9C97-A3241340E60F}"/>
              </a:ext>
            </a:extLst>
          </p:cNvPr>
          <p:cNvGrpSpPr/>
          <p:nvPr/>
        </p:nvGrpSpPr>
        <p:grpSpPr>
          <a:xfrm>
            <a:off x="3837944" y="1753221"/>
            <a:ext cx="4454628" cy="2969753"/>
            <a:chOff x="2843455" y="917645"/>
            <a:chExt cx="4572000" cy="3048001"/>
          </a:xfrm>
        </p:grpSpPr>
        <p:pic>
          <p:nvPicPr>
            <p:cNvPr id="7" name="Google Shape;143;p18">
              <a:extLst>
                <a:ext uri="{FF2B5EF4-FFF2-40B4-BE49-F238E27FC236}">
                  <a16:creationId xmlns:a16="http://schemas.microsoft.com/office/drawing/2014/main" id="{380AF3B0-8BD0-4D0E-A67C-D71793BBE999}"/>
                </a:ext>
              </a:extLst>
            </p:cNvPr>
            <p:cNvPicPr preferRelativeResize="0"/>
            <p:nvPr/>
          </p:nvPicPr>
          <p:blipFill rotWithShape="1">
            <a:blip r:embed="rId5">
              <a:alphaModFix/>
            </a:blip>
            <a:srcRect/>
            <a:stretch/>
          </p:blipFill>
          <p:spPr>
            <a:xfrm>
              <a:off x="2843455" y="917645"/>
              <a:ext cx="4572000" cy="3048000"/>
            </a:xfrm>
            <a:prstGeom prst="rect">
              <a:avLst/>
            </a:prstGeom>
            <a:noFill/>
            <a:ln>
              <a:noFill/>
            </a:ln>
          </p:spPr>
        </p:pic>
        <p:pic>
          <p:nvPicPr>
            <p:cNvPr id="8" name="Google Shape;144;p18" descr="http://imglf6.nosdn.127.net/img/NkdaNWVCTC80bkdiT1M0cVZWa0twaTM0c09UVnVvOVVoRjJhQ2dVQXl0bU92aGdFWTl1bTd3PT0.png?imageView&amp;thumbnail=500x0&amp;quality=96&amp;stripmeta=0">
              <a:extLst>
                <a:ext uri="{FF2B5EF4-FFF2-40B4-BE49-F238E27FC236}">
                  <a16:creationId xmlns:a16="http://schemas.microsoft.com/office/drawing/2014/main" id="{CF852CB1-E193-402B-A75B-F4687B36B32A}"/>
                </a:ext>
              </a:extLst>
            </p:cNvPr>
            <p:cNvPicPr preferRelativeResize="0"/>
            <p:nvPr/>
          </p:nvPicPr>
          <p:blipFill rotWithShape="1">
            <a:blip r:embed="rId6">
              <a:alphaModFix/>
            </a:blip>
            <a:srcRect/>
            <a:stretch/>
          </p:blipFill>
          <p:spPr>
            <a:xfrm>
              <a:off x="3083687" y="2034805"/>
              <a:ext cx="1270289" cy="1930841"/>
            </a:xfrm>
            <a:prstGeom prst="rect">
              <a:avLst/>
            </a:prstGeom>
            <a:noFill/>
            <a:ln>
              <a:noFill/>
            </a:ln>
          </p:spPr>
        </p:pic>
      </p:grpSp>
    </p:spTree>
    <p:extLst>
      <p:ext uri="{BB962C8B-B14F-4D97-AF65-F5344CB8AC3E}">
        <p14:creationId xmlns:p14="http://schemas.microsoft.com/office/powerpoint/2010/main" val="688629704"/>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2ACFEF7-5333-47CD-B217-F710AD962272}"/>
</file>

<file path=customXml/itemProps2.xml><?xml version="1.0" encoding="utf-8"?>
<ds:datastoreItem xmlns:ds="http://schemas.openxmlformats.org/officeDocument/2006/customXml" ds:itemID="{65A5B5C1-308D-4EBA-8445-C42292C0265A}"/>
</file>

<file path=customXml/itemProps3.xml><?xml version="1.0" encoding="utf-8"?>
<ds:datastoreItem xmlns:ds="http://schemas.openxmlformats.org/officeDocument/2006/customXml" ds:itemID="{722BF7CC-B976-4F3D-AA31-61393623621B}"/>
</file>

<file path=docProps/app.xml><?xml version="1.0" encoding="utf-8"?>
<Properties xmlns="http://schemas.openxmlformats.org/officeDocument/2006/extended-properties" xmlns:vt="http://schemas.openxmlformats.org/officeDocument/2006/docPropsVTypes">
  <TotalTime>1335</TotalTime>
  <Words>1959</Words>
  <Application>Microsoft Macintosh PowerPoint</Application>
  <PresentationFormat>全屏显示(16:9)</PresentationFormat>
  <Paragraphs>122</Paragraphs>
  <Slides>29</Slides>
  <Notes>28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PT Sans Narrow</vt:lpstr>
      <vt:lpstr>Arial Rounded MT Bold</vt:lpstr>
      <vt:lpstr>Arial Black</vt:lpstr>
      <vt:lpstr>Calibri</vt:lpstr>
      <vt:lpstr>Arial</vt:lpstr>
      <vt:lpstr>Microsoft Yahei</vt:lpstr>
      <vt:lpstr>Wingdings</vt:lpstr>
      <vt:lpstr>Tropic</vt:lpstr>
      <vt:lpstr>Red Light, Green Light  Lesson 10</vt:lpstr>
      <vt:lpstr>Tasks in this lesson</vt:lpstr>
      <vt:lpstr>Warm Up</vt:lpstr>
      <vt:lpstr>Red Light, Green Light</vt:lpstr>
      <vt:lpstr>PowerPoint 演示文稿</vt:lpstr>
      <vt:lpstr>Discussion</vt:lpstr>
      <vt:lpstr>Phase 1</vt:lpstr>
      <vt:lpstr>Conditionals</vt:lpstr>
      <vt:lpstr>PowerPoint 演示文稿</vt:lpstr>
      <vt:lpstr>Conditionals</vt:lpstr>
      <vt:lpstr>Conditionals</vt:lpstr>
      <vt:lpstr>Conditionals</vt:lpstr>
      <vt:lpstr>Task 1 Is this a conditional</vt:lpstr>
      <vt:lpstr>Task 1 Is this a conditional</vt:lpstr>
      <vt:lpstr>Task 1 Is this a conditional</vt:lpstr>
      <vt:lpstr>Task 1 Is this a conditional</vt:lpstr>
      <vt:lpstr>Task 1 Is this a conditional</vt:lpstr>
      <vt:lpstr>Phase 2</vt:lpstr>
      <vt:lpstr>Sensing Blocks</vt:lpstr>
      <vt:lpstr>Sensing Blocks</vt:lpstr>
      <vt:lpstr>Sensing Blocks</vt:lpstr>
      <vt:lpstr>Task 2 Add a Conditional</vt:lpstr>
      <vt:lpstr>if… then… else…</vt:lpstr>
      <vt:lpstr>PowerPoint 演示文稿</vt:lpstr>
      <vt:lpstr>Practice</vt:lpstr>
      <vt:lpstr>Nest the Loops Together</vt:lpstr>
      <vt:lpstr>Wrap Up</vt:lpstr>
      <vt:lpstr>Key Concept: Conditionals</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83</cp:revision>
  <dcterms:modified xsi:type="dcterms:W3CDTF">2019-12-20T02:11:08Z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