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24.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29"/>
  </p:notesMasterIdLst>
  <p:sldIdLst>
    <p:sldId id="291" r:id="rId2"/>
    <p:sldId id="293" r:id="rId3"/>
    <p:sldId id="316" r:id="rId4"/>
    <p:sldId id="344" r:id="rId5"/>
    <p:sldId id="345" r:id="rId6"/>
    <p:sldId id="346" r:id="rId7"/>
    <p:sldId id="347" r:id="rId8"/>
    <p:sldId id="348" r:id="rId9"/>
    <p:sldId id="349" r:id="rId10"/>
    <p:sldId id="305" r:id="rId11"/>
    <p:sldId id="343" r:id="rId12"/>
    <p:sldId id="350" r:id="rId13"/>
    <p:sldId id="351" r:id="rId14"/>
    <p:sldId id="352" r:id="rId15"/>
    <p:sldId id="354" r:id="rId16"/>
    <p:sldId id="355" r:id="rId17"/>
    <p:sldId id="353" r:id="rId18"/>
    <p:sldId id="356" r:id="rId19"/>
    <p:sldId id="357" r:id="rId20"/>
    <p:sldId id="358" r:id="rId21"/>
    <p:sldId id="362" r:id="rId22"/>
    <p:sldId id="363" r:id="rId23"/>
    <p:sldId id="364" r:id="rId24"/>
    <p:sldId id="359" r:id="rId25"/>
    <p:sldId id="360" r:id="rId26"/>
    <p:sldId id="361" r:id="rId27"/>
    <p:sldId id="284" r:id="rId28"/>
  </p:sldIdLst>
  <p:sldSz cx="9144000" cy="5143500" type="screen16x9"/>
  <p:notesSz cx="6858000" cy="9144000"/>
  <p:embeddedFontLst>
    <p:embeddedFont>
      <p:font typeface="Arial Black" panose="020B0A04020102020204" pitchFamily="34" charset="0"/>
      <p:bold r:id="rId30"/>
    </p:embeddedFont>
    <p:embeddedFont>
      <p:font typeface="Arial Rounded MT Bold" panose="020F0704030504030204" pitchFamily="34" charset="0"/>
      <p:regular r:id="rId31"/>
      <p:bold r:id="rId32"/>
    </p:embeddedFont>
    <p:embeddedFont>
      <p:font typeface="Calibri" panose="020F0502020204030204" pitchFamily="34" charset="0"/>
      <p:regular r:id="rId33"/>
      <p:bold r:id="rId34"/>
      <p:italic r:id="rId35"/>
      <p:boldItalic r:id="rId36"/>
    </p:embeddedFont>
    <p:embeddedFont>
      <p:font typeface="PT Sans Narrow" panose="020B0506020203020204" pitchFamily="34" charset="0"/>
      <p:regular r:id="rId37"/>
      <p:bold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BFE6"/>
    <a:srgbClr val="F69522"/>
    <a:srgbClr val="ED5A39"/>
    <a:srgbClr val="F59E1D"/>
    <a:srgbClr val="2B6A6C"/>
    <a:srgbClr val="C846EB"/>
    <a:srgbClr val="FFAB19"/>
    <a:srgbClr val="FFBF00"/>
    <a:srgbClr val="3D556B"/>
    <a:srgbClr val="269B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autoAdjust="0"/>
    <p:restoredTop sz="75231" autoAdjust="0"/>
  </p:normalViewPr>
  <p:slideViewPr>
    <p:cSldViewPr snapToGrid="0">
      <p:cViewPr varScale="1">
        <p:scale>
          <a:sx n="61" d="100"/>
          <a:sy n="61" d="100"/>
        </p:scale>
        <p:origin x="72" y="246"/>
      </p:cViewPr>
      <p:guideLst>
        <p:guide orient="horz" pos="1620"/>
        <p:guide pos="2880"/>
      </p:guideLst>
    </p:cSldViewPr>
  </p:slideViewPr>
  <p:outlineViewPr>
    <p:cViewPr>
      <p:scale>
        <a:sx n="33" d="100"/>
        <a:sy n="33" d="100"/>
      </p:scale>
      <p:origin x="0" y="-520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CN" dirty="0"/>
              <a:t>Overview: </a:t>
            </a:r>
            <a:r>
              <a:rPr lang="en-US" altLang="zh-CN" sz="1100" b="0" i="0" u="none" strike="noStrike" cap="none" dirty="0">
                <a:solidFill>
                  <a:srgbClr val="000000"/>
                </a:solidFill>
                <a:effectLst/>
                <a:latin typeface="Arial"/>
                <a:ea typeface="Arial"/>
                <a:cs typeface="Arial"/>
                <a:sym typeface="Arial"/>
              </a:rPr>
              <a:t>Lesson 4 is a reflective learning activity to recap the previous lessons. Students will imagine their story context of the future Robot World and then create a simple animation to deliver their ideas. First, students will narrate their scenario that a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first met with a robot citizen in the future world. Students will then use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to create a dialogue between the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spite and the robot sprite. During this exercise, students need to create simple sequential algorithms to make the sprites talk to each other. This practice would further facilitate their learning of sequencing in the next lesson.</a:t>
            </a:r>
            <a:endParaRPr lang="en-US" altLang="zh-CN" dirty="0"/>
          </a:p>
          <a:p>
            <a:pPr marL="158750" indent="0">
              <a:buNone/>
            </a:pPr>
            <a:endParaRPr lang="en-US" altLang="zh-CN" dirty="0"/>
          </a:p>
          <a:p>
            <a:pPr marL="158750" indent="0">
              <a:buNone/>
            </a:pPr>
            <a:r>
              <a:rPr lang="en-US" altLang="zh-CN" dirty="0"/>
              <a:t>Image Source: https://pixabay.com/vectors/robots-adorable-characters-cute-159598/</a:t>
            </a:r>
            <a:endParaRPr lang="zh-CN" altLang="en-US" dirty="0"/>
          </a:p>
        </p:txBody>
      </p:sp>
    </p:spTree>
    <p:extLst>
      <p:ext uri="{BB962C8B-B14F-4D97-AF65-F5344CB8AC3E}">
        <p14:creationId xmlns:p14="http://schemas.microsoft.com/office/powerpoint/2010/main" val="943896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need to narrate and create their animation project about a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met with a robot citizen in the future Robot World. Students need to logically place the Looks and “Ask and Answer” Sensing blocks in sequence.</a:t>
            </a:r>
            <a:endParaRPr lang="zh-CN" altLang="zh-CN" sz="1100" b="0" i="0" u="none" strike="noStrike" cap="none" dirty="0">
              <a:solidFill>
                <a:srgbClr val="000000"/>
              </a:solidFill>
              <a:effectLst/>
              <a:latin typeface="Arial"/>
              <a:ea typeface="Arial"/>
              <a:cs typeface="Arial"/>
              <a:sym typeface="Arial"/>
            </a:endParaRPr>
          </a:p>
          <a:p>
            <a:endParaRPr lang="en-US" altLang="zh-CN" dirty="0"/>
          </a:p>
          <a:p>
            <a:r>
              <a:rPr lang="en-US" altLang="zh-CN" dirty="0"/>
              <a:t>Task in Activity Sheet:</a:t>
            </a:r>
          </a:p>
          <a:p>
            <a:r>
              <a:rPr lang="zh-CN" altLang="zh-CN" sz="1100" b="0" i="0" u="none" strike="noStrike" cap="none" dirty="0">
                <a:solidFill>
                  <a:srgbClr val="000000"/>
                </a:solidFill>
                <a:effectLst/>
                <a:latin typeface="Arial"/>
                <a:ea typeface="Arial"/>
                <a:cs typeface="Arial"/>
                <a:sym typeface="Arial"/>
              </a:rPr>
              <a:t>Imagine that you and your partners sent a delegation to the future Robot Society. mBot on your behalf met with the robot citizens there. What would happen when they met each other?</a:t>
            </a:r>
          </a:p>
          <a:p>
            <a:pPr lvl="1"/>
            <a:r>
              <a:rPr lang="zh-CN" altLang="zh-CN" sz="1100" b="0" i="0" u="none" strike="noStrike" cap="none" dirty="0">
                <a:solidFill>
                  <a:srgbClr val="000000"/>
                </a:solidFill>
                <a:effectLst/>
                <a:latin typeface="Arial"/>
                <a:ea typeface="Arial"/>
                <a:cs typeface="Arial"/>
                <a:sym typeface="Arial"/>
              </a:rPr>
              <a:t>You need to develop a short animation in this learning activity:</a:t>
            </a:r>
          </a:p>
          <a:p>
            <a:pPr lvl="1"/>
            <a:r>
              <a:rPr lang="zh-CN" altLang="zh-CN" sz="1100" b="0" i="0" u="none" strike="noStrike" cap="none" dirty="0">
                <a:solidFill>
                  <a:srgbClr val="000000"/>
                </a:solidFill>
                <a:effectLst/>
                <a:latin typeface="Arial"/>
                <a:ea typeface="Arial"/>
                <a:cs typeface="Arial"/>
                <a:sym typeface="Arial"/>
              </a:rPr>
              <a:t>Discuss with your partner(s), outline the story for the animation in the first place – you are welcome to draft this either in a detailed and well-structured format or by doodling the key points;</a:t>
            </a:r>
          </a:p>
          <a:p>
            <a:pPr lvl="1"/>
            <a:r>
              <a:rPr lang="zh-CN" altLang="zh-CN" sz="1100" b="0" i="0" u="none" strike="noStrike" cap="none" dirty="0">
                <a:solidFill>
                  <a:srgbClr val="000000"/>
                </a:solidFill>
                <a:effectLst/>
                <a:latin typeface="Arial"/>
                <a:ea typeface="Arial"/>
                <a:cs typeface="Arial"/>
                <a:sym typeface="Arial"/>
              </a:rPr>
              <a:t>Translate your story the script into a set of instructions that can be transformed into computer code;</a:t>
            </a:r>
          </a:p>
          <a:p>
            <a:pPr lvl="1"/>
            <a:r>
              <a:rPr lang="zh-CN" altLang="zh-CN" sz="1100" b="0" i="0" u="none" strike="noStrike" cap="none" dirty="0">
                <a:solidFill>
                  <a:srgbClr val="000000"/>
                </a:solidFill>
                <a:effectLst/>
                <a:latin typeface="Arial"/>
                <a:ea typeface="Arial"/>
                <a:cs typeface="Arial"/>
                <a:sym typeface="Arial"/>
              </a:rPr>
              <a:t>Design the stage by adding relevant character sprites and backdrops (and interactive effects whatever you think can enrich your animation);</a:t>
            </a:r>
          </a:p>
          <a:p>
            <a:pPr lvl="1"/>
            <a:r>
              <a:rPr lang="zh-CN" altLang="zh-CN" sz="1100" b="0" i="0" u="none" strike="noStrike" cap="none" dirty="0">
                <a:solidFill>
                  <a:srgbClr val="000000"/>
                </a:solidFill>
                <a:effectLst/>
                <a:latin typeface="Arial"/>
                <a:ea typeface="Arial"/>
                <a:cs typeface="Arial"/>
                <a:sym typeface="Arial"/>
              </a:rPr>
              <a:t>Program the elements you used in the stage – remember to utilize the computing knowledge and skills you have learned in the previous lesson;</a:t>
            </a:r>
          </a:p>
          <a:p>
            <a:pPr lvl="1"/>
            <a:r>
              <a:rPr lang="zh-CN" altLang="zh-CN" sz="1100" b="0" i="0" u="none" strike="noStrike" cap="none" dirty="0">
                <a:solidFill>
                  <a:srgbClr val="000000"/>
                </a:solidFill>
                <a:effectLst/>
                <a:latin typeface="Arial"/>
                <a:ea typeface="Arial"/>
                <a:cs typeface="Arial"/>
                <a:sym typeface="Arial"/>
              </a:rPr>
              <a:t>Share and present your work with your classmates and tutor(s). Tell them the amazing story you have created!</a:t>
            </a:r>
          </a:p>
          <a:p>
            <a:endParaRPr lang="zh-CN" altLang="en-US" dirty="0"/>
          </a:p>
        </p:txBody>
      </p:sp>
    </p:spTree>
    <p:extLst>
      <p:ext uri="{BB962C8B-B14F-4D97-AF65-F5344CB8AC3E}">
        <p14:creationId xmlns:p14="http://schemas.microsoft.com/office/powerpoint/2010/main" val="2037630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11 to have students imagine what would happen if a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on your behalf met with a robot citizen in the future robot world.</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Briefly introduce the story context for this project:</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Imagine that you and your partners sent a delegation to the future Robot Society.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on your behalf met with the robot citizens there. What would happen when they met each other?</a:t>
            </a:r>
            <a:endParaRPr lang="en-US" altLang="zh-CN"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altLang="zh-CN"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CN" dirty="0"/>
              <a:t>Image Source:</a:t>
            </a:r>
            <a:r>
              <a:rPr lang="zh-CN" altLang="en-US" dirty="0"/>
              <a:t> </a:t>
            </a:r>
            <a:r>
              <a:rPr lang="en-GB" altLang="zh-CN" dirty="0"/>
              <a:t>https://pixabay.com/vectors/planet-planets-rocket-shuttle-2026998/</a:t>
            </a:r>
            <a:endParaRPr lang="zh-CN" altLang="en-US" dirty="0"/>
          </a:p>
        </p:txBody>
      </p:sp>
    </p:spTree>
    <p:extLst>
      <p:ext uri="{BB962C8B-B14F-4D97-AF65-F5344CB8AC3E}">
        <p14:creationId xmlns:p14="http://schemas.microsoft.com/office/powerpoint/2010/main" val="4234984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create a narration about this story context from their own perspective.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Discuss with your partner(s), outline the story for the animation in the first place – you are welcome to draft this either in a detailed and well-structured format or by doodling the key points.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Translate your story the script into a set of instructions that can be transformed into computer code.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Design the stage by adding relevant character sprites and backdrops (and interactive effects whatever you think can enrich your animation).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Program the elements you used in the stage – remember to utilize the computing knowledge and skills you have learned in the previous lesson.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Share and present your work with your classmates and tutor(s). Tell them the amazing story you have created.</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829285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create a narration about this story context from their own perspective.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Discuss with your partner(s), outline the story for the animation in the first place – you are welcome to draft this either in a detailed and well-structured format or by doodling the key points.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Translate your story the script into a set of instructions that can be transformed into computer code.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Design the stage by adding relevant character sprites and backdrops (and interactive effects whatever you think can enrich your animation).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Program the elements you used in the stage – remember to utilize the computing knowledge and skills you have learned in the previous lesson.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Share and present your work with your classmates and tutor(s). Tell them the amazing story you have created.</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784520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Remind students that they could reference the table of blocks in the activity sheet. Instruct students to select appropriate programming blocks.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Show Slide 14 to ask students to think of the way to change a sprite’s appearance.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1158659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solve the direction of a sprite’s costume.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This question or task is highly related to the previous step of their operation. Students might find that some of the built-in costumes might not suit their design. In this case, for instance, the default “C-mBot7” and “Robot” sprites both face the right-hand side. To make the two sprites have a face-to-face chat, students need to flip the costume of “Robot”.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Slides 15 and 16 to indicate how to make the sprites face-to-face when needed.</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225114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solve the direction of a sprite’s costume.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This question or task is highly related to the previous step of their operation. Students might find that some of the built-in costumes might not suit their design. In this case, for instance, the default “C-mBot7” and “Robot” sprites both face the right-hand side. To make the two sprites have a face-to-face chat, students need to flip the costume of “Robot”.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Slides 15 and 16 to indicate how to make the sprites face-to-face when needed.</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3267476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Encourage students to enrich the project by adding a background image.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17 to pose some questions and have students make a brief discussion: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to add a background image in the stage?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Do you notice the “Background” panel in the information box at the bottom?</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18 to indicate where students can find the “Background” panel.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19 to indicate the Backdrop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there exists a kind of Looks block that can switch the backdrop of the stage. It is similar to the “Switch Costume” blocks. Students can transfer their previous experience and add more interactive effects.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7562000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Encourage students to enrich the project by adding a background image.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17 to pose some questions and have students make a brief discussion: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to add a background image in the stage?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Do you notice the “Background” panel in the information box at the bottom?</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18 to indicate where students can find the “Background” panel.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19 to indicate the Backdrop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there exists a kind of Looks block that can switch the backdrop of the stage. It is similar to the “Switch Costume” blocks. Students can transfer their previous experience and add more interactive effects.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313832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Encourage students to enrich the project by adding a background image.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17 to pose some questions and have students make a brief discussion: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to add a background image in the stage?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Do you notice the “Background” panel in the information box at the bottom?</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18 to indicate where students can find the “Background” panel.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19 to indicate the Backdrop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there exists a kind of Looks block that can switch the backdrop of the stage. It is similar to the “Switch Costume” blocks. Students can transfer their previous experience and add more interactive effects.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625836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aims to help review what has been learned in the previous lesson quickly. Students need to recognize and explain the basic concepts in their own words.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4613795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Encourage students to enrich the project by adding a background image.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17 to pose some questions and have students make a brief discussion: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to add a background image in the stage?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Do you notice the “Background” panel in the information box at the bottom?</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18 to indicate where students can find the “Background” panel.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19 to indicate the Backdrop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there exists a kind of Looks block that can switch the backdrop of the stage. It is similar to the “Switch Costume” blocks. Students can transfer their previous experience and add more interactive effects.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756049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Encourage students to enrich the project by adding a background image.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21 to indicate where students can find the “Sound” panel.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22 to show how to operate the “Sound” panel. When clicking on the play button, students can listen to the clip they choose. Besides, they can also add sound clips if they do not satisfy the default sound clip(s) attached to the sprite.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23 to indicate the Sound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When necessary, instruct students to use the Sound blocks as well as the built-in Sound Library. Remind them that they can use the sound clips in the Sound Library or record their own sound effects.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Instruct students to develop and complete their own projects.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915296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Encourage students to enrich the project by adding a background image.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21 to indicate where students can find the “Sound” panel.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22 to show how to operate the “Sound” panel. When clicking on the play button, students can listen to the clip they choose. Besides, they can also add sound clips if they do not satisfy the default sound clip(s) attached to the sprite.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23 to indicate the Sound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When necessary, instruct students to use the Sound blocks as well as the built-in Sound Library. Remind them that they can use the sound clips in the Sound Library or record their own sound effects.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Instruct students to develop and complete their own projects.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157353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Encourage students to enrich the project by adding a background image.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21 to indicate where students can find the “Sound” panel.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22 to show how to operate the “Sound” panel. When clicking on the play button, students can listen to the clip they choose. Besides, they can also add sound clips if they do not satisfy the default sound clip(s) attached to the sprite.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23 to indicate the Sound Library.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When necessary, instruct students to use the Sound blocks as well as the built-in Sound Library. Remind them that they can use the sound clips in the Sound Library or record their own sound effects.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Instruct students to develop and complete their own projects.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3971568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is to share, peer-review, and reflect upon the tentative animation. Students will evaluate and comment on each other’s work.</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507939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When students complete their projects, ask them to upload the program to the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community and invite peers to play and comment on each other’s work.</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use the evaluation form to review their classmates’ projects.</a:t>
            </a:r>
            <a:endParaRPr lang="zh-CN" altLang="zh-CN" sz="1100" b="0" i="0" u="none" strike="noStrike" cap="none" dirty="0">
              <a:solidFill>
                <a:srgbClr val="000000"/>
              </a:solidFill>
              <a:effectLst/>
              <a:latin typeface="Arial"/>
              <a:ea typeface="Arial"/>
              <a:cs typeface="Arial"/>
              <a:sym typeface="Arial"/>
            </a:endParaRPr>
          </a:p>
          <a:p>
            <a:pPr marL="914400" lvl="1" indent="-298450"/>
            <a:endParaRPr lang="zh-CN" altLang="en-US" dirty="0"/>
          </a:p>
        </p:txBody>
      </p:sp>
    </p:spTree>
    <p:extLst>
      <p:ext uri="{BB962C8B-B14F-4D97-AF65-F5344CB8AC3E}">
        <p14:creationId xmlns:p14="http://schemas.microsoft.com/office/powerpoint/2010/main" val="3697159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100" b="0" i="0" u="none" strike="noStrike" cap="none" dirty="0">
                <a:solidFill>
                  <a:srgbClr val="000000"/>
                </a:solidFill>
                <a:effectLst/>
                <a:latin typeface="Arial"/>
                <a:ea typeface="Arial"/>
                <a:cs typeface="Arial"/>
                <a:sym typeface="Arial"/>
              </a:rPr>
              <a:t>Remind the class that they need to save their projects either on the local store or in the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platform as the project completed in this lesson will be reused in the future activity.</a:t>
            </a:r>
            <a:endParaRPr lang="zh-CN" altLang="en-US" dirty="0"/>
          </a:p>
        </p:txBody>
      </p:sp>
    </p:spTree>
    <p:extLst>
      <p:ext uri="{BB962C8B-B14F-4D97-AF65-F5344CB8AC3E}">
        <p14:creationId xmlns:p14="http://schemas.microsoft.com/office/powerpoint/2010/main" val="2594417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3 to review the concept of the robot and have students discuss the following question: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can and would the robots do at present and in the (near) future?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718760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4 to review the concept of programming: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Programming is a process of creating a specific order of instructions in code to tell a computer or robot or machine what to do and how to do it.</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 https://pixabay.com/illustrations/tea-set-tea-cup-teapot-honey-4462088/ </a:t>
            </a:r>
            <a:endParaRPr lang="zh-CN" altLang="en-US" dirty="0"/>
          </a:p>
        </p:txBody>
      </p:sp>
    </p:spTree>
    <p:extLst>
      <p:ext uri="{BB962C8B-B14F-4D97-AF65-F5344CB8AC3E}">
        <p14:creationId xmlns:p14="http://schemas.microsoft.com/office/powerpoint/2010/main" val="1518362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5 to review the construct of the I/O System.</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141617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6 to review the structure of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point out the three areas in the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interface, for example, if you want to select an “Ask and Answer” block, where can you find it?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789212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recall and reflect upon programming scripts they have learned and used in the previous lesson. Ask them to point out the blocks and briefly explain the use and function in their own words.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8 to summarize the learned Sensing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9 to summarize the learned Events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some of the Events blocks are for sprites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and some are for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Different blocks trigger different kinds of devices.</a:t>
            </a:r>
            <a:endParaRPr lang="zh-CN" altLang="en-US" dirty="0"/>
          </a:p>
        </p:txBody>
      </p:sp>
    </p:spTree>
    <p:extLst>
      <p:ext uri="{BB962C8B-B14F-4D97-AF65-F5344CB8AC3E}">
        <p14:creationId xmlns:p14="http://schemas.microsoft.com/office/powerpoint/2010/main" val="2961643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recall and reflect upon programming scripts they have learned and used in the previous lesson. Ask them to point out the blocks and briefly explain the use and function in their own words.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8 to summarize the learned Sensing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9 to summarize the learned Events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some of the Events blocks are for sprites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and some are for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Different blocks trigger different kinds of devices.</a:t>
            </a:r>
            <a:endParaRPr lang="zh-CN" altLang="en-US" dirty="0"/>
          </a:p>
        </p:txBody>
      </p:sp>
    </p:spTree>
    <p:extLst>
      <p:ext uri="{BB962C8B-B14F-4D97-AF65-F5344CB8AC3E}">
        <p14:creationId xmlns:p14="http://schemas.microsoft.com/office/powerpoint/2010/main" val="783278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recall and reflect upon programming scripts they have learned and used in the previous lesson. Ask them to point out the blocks and briefly explain the use and function in their own words.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8 to summarize the learned Sensing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9 to summarize the learned Events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some of the Events blocks are for sprites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and some are for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Different blocks trigger different kinds of devices.</a:t>
            </a:r>
            <a:endParaRPr lang="zh-CN" altLang="en-US" dirty="0"/>
          </a:p>
        </p:txBody>
      </p:sp>
    </p:spTree>
    <p:extLst>
      <p:ext uri="{BB962C8B-B14F-4D97-AF65-F5344CB8AC3E}">
        <p14:creationId xmlns:p14="http://schemas.microsoft.com/office/powerpoint/2010/main" val="15643349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sp>
        <p:nvSpPr>
          <p:cNvPr id="7" name="矩形 6">
            <a:extLst>
              <a:ext uri="{FF2B5EF4-FFF2-40B4-BE49-F238E27FC236}">
                <a16:creationId xmlns:a16="http://schemas.microsoft.com/office/drawing/2014/main" id="{C3F21752-F6D0-174D-9E1B-D06C0F63814A}"/>
              </a:ext>
            </a:extLst>
          </p:cNvPr>
          <p:cNvSpPr/>
          <p:nvPr userDrawn="1"/>
        </p:nvSpPr>
        <p:spPr>
          <a:xfrm>
            <a:off x="1"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Google Shape;12;p2">
            <a:extLst>
              <a:ext uri="{FF2B5EF4-FFF2-40B4-BE49-F238E27FC236}">
                <a16:creationId xmlns:a16="http://schemas.microsoft.com/office/drawing/2014/main" id="{3B636DC6-9E0F-E74F-8F1C-87BB8A62469A}"/>
              </a:ext>
            </a:extLst>
          </p:cNvPr>
          <p:cNvSpPr/>
          <p:nvPr userDrawn="1"/>
        </p:nvSpPr>
        <p:spPr>
          <a:xfrm>
            <a:off x="273750" y="2902600"/>
            <a:ext cx="8596500" cy="18612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sp>
        <p:nvSpPr>
          <p:cNvPr id="9" name="Google Shape;13;p2">
            <a:extLst>
              <a:ext uri="{FF2B5EF4-FFF2-40B4-BE49-F238E27FC236}">
                <a16:creationId xmlns:a16="http://schemas.microsoft.com/office/drawing/2014/main" id="{378BD310-624C-8242-8C7C-D6A86D7595FD}"/>
              </a:ext>
            </a:extLst>
          </p:cNvPr>
          <p:cNvSpPr txBox="1">
            <a:spLocks noGrp="1"/>
          </p:cNvSpPr>
          <p:nvPr>
            <p:ph type="ctrTitle"/>
          </p:nvPr>
        </p:nvSpPr>
        <p:spPr>
          <a:xfrm>
            <a:off x="273750" y="2902551"/>
            <a:ext cx="8596500" cy="1861249"/>
          </a:xfrm>
          <a:prstGeom prst="rect">
            <a:avLst/>
          </a:prstGeom>
          <a:solidFill>
            <a:schemeClr val="lt1"/>
          </a:solidFill>
        </p:spPr>
        <p:txBody>
          <a:bodyPr spcFirstLastPara="1" wrap="square" lIns="91425" tIns="91425" rIns="91425" bIns="91425" anchor="t" anchorCtr="0"/>
          <a:lstStyle>
            <a:lvl1pPr lvl="0" algn="ctr">
              <a:lnSpc>
                <a:spcPct val="114000"/>
              </a:lnSpc>
              <a:spcBef>
                <a:spcPts val="0"/>
              </a:spcBef>
              <a:spcAft>
                <a:spcPts val="0"/>
              </a:spcAft>
              <a:buClr>
                <a:srgbClr val="073763"/>
              </a:buClr>
              <a:buSzPts val="6000"/>
              <a:buFont typeface="Arial"/>
              <a:buNone/>
              <a:defRPr sz="4800" b="1" i="0">
                <a:ln>
                  <a:solidFill>
                    <a:srgbClr val="06A2E1"/>
                  </a:solidFill>
                </a:ln>
                <a:solidFill>
                  <a:srgbClr val="00A2E0"/>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dirty="0"/>
          </a:p>
        </p:txBody>
      </p:sp>
      <p:pic>
        <p:nvPicPr>
          <p:cNvPr id="10" name="图片 9">
            <a:extLst>
              <a:ext uri="{FF2B5EF4-FFF2-40B4-BE49-F238E27FC236}">
                <a16:creationId xmlns:a16="http://schemas.microsoft.com/office/drawing/2014/main" id="{E1759922-40BD-2C45-A9A8-2BEA477DC914}"/>
              </a:ext>
            </a:extLst>
          </p:cNvPr>
          <p:cNvPicPr>
            <a:picLocks noChangeAspect="1"/>
          </p:cNvPicPr>
          <p:nvPr userDrawn="1"/>
        </p:nvPicPr>
        <p:blipFill>
          <a:blip r:embed="rId2"/>
          <a:stretch>
            <a:fillRect/>
          </a:stretch>
        </p:blipFill>
        <p:spPr>
          <a:xfrm>
            <a:off x="0" y="-94343"/>
            <a:ext cx="1596691" cy="1168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ept/Transition" userDrawn="1">
  <p:cSld name="SECTION_HEADER">
    <p:spTree>
      <p:nvGrpSpPr>
        <p:cNvPr id="1" name="Shape 17"/>
        <p:cNvGrpSpPr/>
        <p:nvPr/>
      </p:nvGrpSpPr>
      <p:grpSpPr>
        <a:xfrm>
          <a:off x="0" y="0"/>
          <a:ext cx="0" cy="0"/>
          <a:chOff x="0" y="0"/>
          <a:chExt cx="0" cy="0"/>
        </a:xfrm>
      </p:grpSpPr>
      <p:sp>
        <p:nvSpPr>
          <p:cNvPr id="10" name="矩形 9">
            <a:extLst>
              <a:ext uri="{FF2B5EF4-FFF2-40B4-BE49-F238E27FC236}">
                <a16:creationId xmlns:a16="http://schemas.microsoft.com/office/drawing/2014/main" id="{4CB3BA5F-D074-7249-9D5B-F2C24D823D45}"/>
              </a:ext>
            </a:extLst>
          </p:cNvPr>
          <p:cNvSpPr/>
          <p:nvPr userDrawn="1"/>
        </p:nvSpPr>
        <p:spPr>
          <a:xfrm>
            <a:off x="0"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2" name="图片 11">
            <a:extLst>
              <a:ext uri="{FF2B5EF4-FFF2-40B4-BE49-F238E27FC236}">
                <a16:creationId xmlns:a16="http://schemas.microsoft.com/office/drawing/2014/main" id="{C34DCDA3-5759-D74B-8B55-7FBAB728CF6B}"/>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3" name="Google Shape;19;p3">
            <a:extLst>
              <a:ext uri="{FF2B5EF4-FFF2-40B4-BE49-F238E27FC236}">
                <a16:creationId xmlns:a16="http://schemas.microsoft.com/office/drawing/2014/main" id="{EA0630AA-652B-5F4C-84AC-073CB830B13E}"/>
              </a:ext>
            </a:extLst>
          </p:cNvPr>
          <p:cNvSpPr/>
          <p:nvPr userDrawn="1"/>
        </p:nvSpPr>
        <p:spPr>
          <a:xfrm rot="-5400000">
            <a:off x="2476883" y="-213600"/>
            <a:ext cx="1792800" cy="4686900"/>
          </a:xfrm>
          <a:prstGeom prst="wedgeRoundRectCallout">
            <a:avLst>
              <a:gd name="adj1" fmla="val -21701"/>
              <a:gd name="adj2" fmla="val 56492"/>
              <a:gd name="adj3" fmla="val 16667"/>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grpSp>
        <p:nvGrpSpPr>
          <p:cNvPr id="14" name="Google Shape;20;p3">
            <a:extLst>
              <a:ext uri="{FF2B5EF4-FFF2-40B4-BE49-F238E27FC236}">
                <a16:creationId xmlns:a16="http://schemas.microsoft.com/office/drawing/2014/main" id="{66D8CC3A-D22A-F643-AD93-E010488B9C81}"/>
              </a:ext>
            </a:extLst>
          </p:cNvPr>
          <p:cNvGrpSpPr/>
          <p:nvPr userDrawn="1"/>
        </p:nvGrpSpPr>
        <p:grpSpPr>
          <a:xfrm>
            <a:off x="5908014" y="1570074"/>
            <a:ext cx="2322269" cy="3152774"/>
            <a:chOff x="5685708" y="1570533"/>
            <a:chExt cx="1861389" cy="2527071"/>
          </a:xfrm>
        </p:grpSpPr>
        <p:sp>
          <p:nvSpPr>
            <p:cNvPr id="15" name="Google Shape;21;p3">
              <a:extLst>
                <a:ext uri="{FF2B5EF4-FFF2-40B4-BE49-F238E27FC236}">
                  <a16:creationId xmlns:a16="http://schemas.microsoft.com/office/drawing/2014/main" id="{12239448-E1AE-2D46-A52E-FEB8E4B6D526}"/>
                </a:ext>
              </a:extLst>
            </p:cNvPr>
            <p:cNvSpPr/>
            <p:nvPr/>
          </p:nvSpPr>
          <p:spPr>
            <a:xfrm>
              <a:off x="5828025" y="3877404"/>
              <a:ext cx="1680300" cy="220200"/>
            </a:xfrm>
            <a:prstGeom prst="ellipse">
              <a:avLst/>
            </a:prstGeom>
            <a:solidFill>
              <a:srgbClr val="000000">
                <a:alpha val="1765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pic>
          <p:nvPicPr>
            <p:cNvPr id="16" name="Google Shape;22;p3">
              <a:extLst>
                <a:ext uri="{FF2B5EF4-FFF2-40B4-BE49-F238E27FC236}">
                  <a16:creationId xmlns:a16="http://schemas.microsoft.com/office/drawing/2014/main" id="{45B60886-DFB2-A14D-A8E1-5F0929A38D90}"/>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flipH="1">
              <a:off x="5685708" y="1570533"/>
              <a:ext cx="1861389" cy="2417031"/>
            </a:xfrm>
            <a:prstGeom prst="rect">
              <a:avLst/>
            </a:prstGeom>
            <a:noFill/>
            <a:ln>
              <a:noFill/>
            </a:ln>
          </p:spPr>
        </p:pic>
      </p:grpSp>
      <p:sp>
        <p:nvSpPr>
          <p:cNvPr id="17" name="Google Shape;23;p3">
            <a:extLst>
              <a:ext uri="{FF2B5EF4-FFF2-40B4-BE49-F238E27FC236}">
                <a16:creationId xmlns:a16="http://schemas.microsoft.com/office/drawing/2014/main" id="{1F2F78A3-D229-7A4E-AC88-4ACE13629BC6}"/>
              </a:ext>
            </a:extLst>
          </p:cNvPr>
          <p:cNvSpPr txBox="1">
            <a:spLocks noGrp="1"/>
          </p:cNvSpPr>
          <p:nvPr>
            <p:ph type="title"/>
          </p:nvPr>
        </p:nvSpPr>
        <p:spPr>
          <a:xfrm>
            <a:off x="1029833" y="1221200"/>
            <a:ext cx="4686900" cy="1792800"/>
          </a:xfrm>
          <a:prstGeom prst="rect">
            <a:avLst/>
          </a:prstGeom>
        </p:spPr>
        <p:txBody>
          <a:bodyPr spcFirstLastPara="1" wrap="square" lIns="91425" tIns="91425" rIns="91425" bIns="91425" anchor="ctr" anchorCtr="0"/>
          <a:lstStyle>
            <a:lvl1pPr lvl="0" algn="ctr">
              <a:spcBef>
                <a:spcPts val="0"/>
              </a:spcBef>
              <a:spcAft>
                <a:spcPts val="0"/>
              </a:spcAft>
              <a:buSzPts val="4800"/>
              <a:buFont typeface="Arial"/>
              <a:buNone/>
              <a:defRPr sz="7200" b="1" i="0">
                <a:solidFill>
                  <a:srgbClr val="00D6FF"/>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27"/>
        <p:cNvGrpSpPr/>
        <p:nvPr/>
      </p:nvGrpSpPr>
      <p:grpSpPr>
        <a:xfrm>
          <a:off x="0" y="0"/>
          <a:ext cx="0" cy="0"/>
          <a:chOff x="0" y="0"/>
          <a:chExt cx="0" cy="0"/>
        </a:xfrm>
      </p:grpSpPr>
      <p:pic>
        <p:nvPicPr>
          <p:cNvPr id="9" name="图片 8">
            <a:extLst>
              <a:ext uri="{FF2B5EF4-FFF2-40B4-BE49-F238E27FC236}">
                <a16:creationId xmlns:a16="http://schemas.microsoft.com/office/drawing/2014/main" id="{0849CCEF-3E39-F54B-B556-02E46B66B174}"/>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0" name="Google Shape;31;p4">
            <a:extLst>
              <a:ext uri="{FF2B5EF4-FFF2-40B4-BE49-F238E27FC236}">
                <a16:creationId xmlns:a16="http://schemas.microsoft.com/office/drawing/2014/main" id="{5F8AC278-BDA4-4E49-8E56-4B91B601CD5F}"/>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06B56EF0-75B0-ED42-AA28-F2A5C62F34C1}"/>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2" name="Google Shape;37;p5">
            <a:extLst>
              <a:ext uri="{FF2B5EF4-FFF2-40B4-BE49-F238E27FC236}">
                <a16:creationId xmlns:a16="http://schemas.microsoft.com/office/drawing/2014/main" id="{8460975F-3A7C-D544-BB7E-29E44DA578F9}"/>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8" name="Google Shape;61;p9">
            <a:extLst>
              <a:ext uri="{FF2B5EF4-FFF2-40B4-BE49-F238E27FC236}">
                <a16:creationId xmlns:a16="http://schemas.microsoft.com/office/drawing/2014/main" id="{686AA580-F882-414A-934C-911062671837}"/>
              </a:ext>
            </a:extLst>
          </p:cNvPr>
          <p:cNvSpPr/>
          <p:nvPr userDrawn="1"/>
        </p:nvSpPr>
        <p:spPr>
          <a:xfrm>
            <a:off x="0" y="0"/>
            <a:ext cx="4572000" cy="5143500"/>
          </a:xfrm>
          <a:prstGeom prst="rect">
            <a:avLst/>
          </a:prstGeom>
          <a:solidFill>
            <a:srgbClr val="1FB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sp>
        <p:nvSpPr>
          <p:cNvPr id="9" name="Google Shape;63;p9">
            <a:extLst>
              <a:ext uri="{FF2B5EF4-FFF2-40B4-BE49-F238E27FC236}">
                <a16:creationId xmlns:a16="http://schemas.microsoft.com/office/drawing/2014/main" id="{3EAEAA52-1456-D948-A24E-794EC0436113}"/>
              </a:ext>
            </a:extLst>
          </p:cNvPr>
          <p:cNvSpPr txBox="1">
            <a:spLocks noGrp="1"/>
          </p:cNvSpPr>
          <p:nvPr>
            <p:ph type="subTitle" idx="1"/>
          </p:nvPr>
        </p:nvSpPr>
        <p:spPr>
          <a:xfrm>
            <a:off x="4738097" y="27268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Arial"/>
              <a:buNone/>
              <a:defRPr sz="3000" b="0" i="0">
                <a:solidFill>
                  <a:schemeClr val="tx1"/>
                </a:solidFill>
                <a:latin typeface="Arial" panose="020B0604020202020204" pitchFamily="34" charset="0"/>
                <a:ea typeface="Yuanti SC" panose="02010600040101010101" pitchFamily="2" charset="-122"/>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10" name="Google Shape;64;p9">
            <a:extLst>
              <a:ext uri="{FF2B5EF4-FFF2-40B4-BE49-F238E27FC236}">
                <a16:creationId xmlns:a16="http://schemas.microsoft.com/office/drawing/2014/main" id="{5E645BD1-B0A1-8642-8EE1-64E12C29E7AF}"/>
              </a:ext>
            </a:extLst>
          </p:cNvPr>
          <p:cNvSpPr txBox="1">
            <a:spLocks noGrp="1"/>
          </p:cNvSpPr>
          <p:nvPr>
            <p:ph type="body" idx="2"/>
          </p:nvPr>
        </p:nvSpPr>
        <p:spPr>
          <a:xfrm>
            <a:off x="367507" y="978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b="0" i="0">
                <a:solidFill>
                  <a:schemeClr val="bg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486A348A-0186-334A-80D8-041DE039445F}"/>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2" name="Google Shape;37;p5">
            <a:extLst>
              <a:ext uri="{FF2B5EF4-FFF2-40B4-BE49-F238E27FC236}">
                <a16:creationId xmlns:a16="http://schemas.microsoft.com/office/drawing/2014/main" id="{D836A648-2E1D-B64D-9D56-ADFE0EF0A7FB}"/>
              </a:ext>
            </a:extLst>
          </p:cNvPr>
          <p:cNvSpPr txBox="1">
            <a:spLocks noGrp="1"/>
          </p:cNvSpPr>
          <p:nvPr>
            <p:ph type="title"/>
          </p:nvPr>
        </p:nvSpPr>
        <p:spPr>
          <a:xfrm>
            <a:off x="4738096" y="688685"/>
            <a:ext cx="4045201" cy="1580381"/>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extLst>
      <p:ext uri="{BB962C8B-B14F-4D97-AF65-F5344CB8AC3E}">
        <p14:creationId xmlns:p14="http://schemas.microsoft.com/office/powerpoint/2010/main" val="14506219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7" name="Google Shape;7;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073763"/>
              </a:buClr>
              <a:buSzPts val="4800"/>
              <a:buNone/>
              <a:defRPr sz="4800" b="1">
                <a:solidFill>
                  <a:srgbClr val="073763"/>
                </a:solidFill>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dirty="0"/>
          </a:p>
        </p:txBody>
      </p:sp>
      <p:sp>
        <p:nvSpPr>
          <p:cNvPr id="8" name="Google Shape;8;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2900">
              <a:lnSpc>
                <a:spcPct val="115000"/>
              </a:lnSpc>
              <a:spcBef>
                <a:spcPts val="1600"/>
              </a:spcBef>
              <a:spcAft>
                <a:spcPts val="0"/>
              </a:spcAft>
              <a:buClr>
                <a:schemeClr val="dk2"/>
              </a:buClr>
              <a:buSzPts val="1800"/>
              <a:buChar char="○"/>
              <a:defRPr sz="1800">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9" name="Google Shape;9;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8"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AF59920-8489-41F1-A3DD-D85E91969CE9}"/>
              </a:ext>
            </a:extLst>
          </p:cNvPr>
          <p:cNvSpPr>
            <a:spLocks noGrp="1"/>
          </p:cNvSpPr>
          <p:nvPr>
            <p:ph type="ctrTitle"/>
          </p:nvPr>
        </p:nvSpPr>
        <p:spPr>
          <a:xfrm>
            <a:off x="273750" y="2902551"/>
            <a:ext cx="8596500" cy="1861249"/>
          </a:xfrm>
        </p:spPr>
        <p:txBody>
          <a:bodyPr/>
          <a:lstStyle/>
          <a:p>
            <a:r>
              <a:rPr lang="en-US" altLang="zh-CN" dirty="0"/>
              <a:t>When </a:t>
            </a:r>
            <a:r>
              <a:rPr lang="en-US" altLang="zh-CN" dirty="0" err="1"/>
              <a:t>mBot</a:t>
            </a:r>
            <a:r>
              <a:rPr lang="en-US" altLang="zh-CN" dirty="0"/>
              <a:t> Meets a Robot</a:t>
            </a:r>
            <a:br>
              <a:rPr lang="en-US" altLang="zh-CN" dirty="0"/>
            </a:br>
            <a:r>
              <a:rPr lang="en-US" altLang="zh-CN" dirty="0"/>
              <a:t>Lesson 4</a:t>
            </a:r>
            <a:endParaRPr lang="zh-CN" altLang="en-US" dirty="0"/>
          </a:p>
        </p:txBody>
      </p:sp>
      <p:pic>
        <p:nvPicPr>
          <p:cNvPr id="4" name="图片 3">
            <a:extLst>
              <a:ext uri="{FF2B5EF4-FFF2-40B4-BE49-F238E27FC236}">
                <a16:creationId xmlns:a16="http://schemas.microsoft.com/office/drawing/2014/main" id="{9074DFE0-E94A-47A7-B867-8337D70DCC9D}"/>
              </a:ext>
            </a:extLst>
          </p:cNvPr>
          <p:cNvPicPr>
            <a:picLocks noChangeAspect="1"/>
          </p:cNvPicPr>
          <p:nvPr/>
        </p:nvPicPr>
        <p:blipFill rotWithShape="1">
          <a:blip r:embed="rId3">
            <a:extLst>
              <a:ext uri="{28A0092B-C50C-407E-A947-70E740481C1C}">
                <a14:useLocalDpi xmlns:a14="http://schemas.microsoft.com/office/drawing/2010/main" val="0"/>
              </a:ext>
            </a:extLst>
          </a:blip>
          <a:srcRect b="15460"/>
          <a:stretch/>
        </p:blipFill>
        <p:spPr>
          <a:xfrm>
            <a:off x="893026" y="0"/>
            <a:ext cx="7357947" cy="3110203"/>
          </a:xfrm>
          <a:prstGeom prst="rect">
            <a:avLst/>
          </a:prstGeom>
        </p:spPr>
      </p:pic>
    </p:spTree>
    <p:extLst>
      <p:ext uri="{BB962C8B-B14F-4D97-AF65-F5344CB8AC3E}">
        <p14:creationId xmlns:p14="http://schemas.microsoft.com/office/powerpoint/2010/main" val="212882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6266913-8529-4CEC-8686-5BC82C9FCBEC}"/>
              </a:ext>
            </a:extLst>
          </p:cNvPr>
          <p:cNvSpPr>
            <a:spLocks noGrp="1"/>
          </p:cNvSpPr>
          <p:nvPr>
            <p:ph type="title"/>
          </p:nvPr>
        </p:nvSpPr>
        <p:spPr>
          <a:xfrm>
            <a:off x="1029832" y="1235714"/>
            <a:ext cx="4686900" cy="1792800"/>
          </a:xfrm>
        </p:spPr>
        <p:txBody>
          <a:bodyPr/>
          <a:lstStyle/>
          <a:p>
            <a:r>
              <a:rPr lang="en-US" altLang="zh-CN" dirty="0"/>
              <a:t>Challenge</a:t>
            </a:r>
            <a:endParaRPr lang="zh-CN" altLang="en-US" dirty="0"/>
          </a:p>
        </p:txBody>
      </p:sp>
    </p:spTree>
    <p:extLst>
      <p:ext uri="{BB962C8B-B14F-4D97-AF65-F5344CB8AC3E}">
        <p14:creationId xmlns:p14="http://schemas.microsoft.com/office/powerpoint/2010/main" val="37698091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98E0D91-B3FE-4320-9EEC-1C17E1229375}"/>
              </a:ext>
            </a:extLst>
          </p:cNvPr>
          <p:cNvSpPr>
            <a:spLocks noGrp="1"/>
          </p:cNvSpPr>
          <p:nvPr>
            <p:ph type="title"/>
          </p:nvPr>
        </p:nvSpPr>
        <p:spPr>
          <a:xfrm>
            <a:off x="130800" y="623141"/>
            <a:ext cx="8882400" cy="821400"/>
          </a:xfrm>
        </p:spPr>
        <p:txBody>
          <a:bodyPr/>
          <a:lstStyle/>
          <a:p>
            <a:r>
              <a:rPr lang="en-US" altLang="zh-CN" dirty="0"/>
              <a:t>When </a:t>
            </a:r>
            <a:r>
              <a:rPr lang="en-US" altLang="zh-CN" dirty="0" err="1"/>
              <a:t>mBot</a:t>
            </a:r>
            <a:r>
              <a:rPr lang="en-US" altLang="zh-CN" dirty="0"/>
              <a:t> meets a robot …</a:t>
            </a:r>
            <a:endParaRPr lang="zh-CN" altLang="en-US" dirty="0"/>
          </a:p>
        </p:txBody>
      </p:sp>
      <p:sp>
        <p:nvSpPr>
          <p:cNvPr id="4" name="文本占位符 3">
            <a:extLst>
              <a:ext uri="{FF2B5EF4-FFF2-40B4-BE49-F238E27FC236}">
                <a16:creationId xmlns:a16="http://schemas.microsoft.com/office/drawing/2014/main" id="{0387E6D3-BF74-4AE7-B25D-901ADEA5C5B9}"/>
              </a:ext>
            </a:extLst>
          </p:cNvPr>
          <p:cNvSpPr>
            <a:spLocks noGrp="1"/>
          </p:cNvSpPr>
          <p:nvPr>
            <p:ph type="body" idx="4294967295"/>
          </p:nvPr>
        </p:nvSpPr>
        <p:spPr>
          <a:xfrm>
            <a:off x="311700" y="1444541"/>
            <a:ext cx="8520600" cy="3302700"/>
          </a:xfrm>
        </p:spPr>
        <p:txBody>
          <a:bodyPr/>
          <a:lstStyle/>
          <a:p>
            <a:r>
              <a:rPr lang="en-US" altLang="zh-CN" dirty="0">
                <a:latin typeface="Arial Black" panose="020B0A04020102020204" pitchFamily="34" charset="0"/>
              </a:rPr>
              <a:t>Imagine:</a:t>
            </a:r>
            <a:r>
              <a:rPr lang="en-US" altLang="zh-CN" dirty="0"/>
              <a:t> </a:t>
            </a:r>
            <a:r>
              <a:rPr lang="en-US" altLang="zh-CN" dirty="0" err="1"/>
              <a:t>mBot</a:t>
            </a:r>
            <a:r>
              <a:rPr lang="en-US" altLang="zh-CN" dirty="0"/>
              <a:t> were sent on your behalf to the future Robot World.</a:t>
            </a:r>
          </a:p>
          <a:p>
            <a:r>
              <a:rPr lang="en-US" altLang="zh-CN" dirty="0"/>
              <a:t>What would happen when </a:t>
            </a:r>
            <a:r>
              <a:rPr lang="en-US" altLang="zh-CN" dirty="0" err="1"/>
              <a:t>mBot</a:t>
            </a:r>
            <a:r>
              <a:rPr lang="en-US" altLang="zh-CN" dirty="0"/>
              <a:t> the Representative met a robot? </a:t>
            </a:r>
            <a:endParaRPr lang="zh-CN" altLang="en-US" dirty="0"/>
          </a:p>
        </p:txBody>
      </p:sp>
      <p:pic>
        <p:nvPicPr>
          <p:cNvPr id="7" name="图片 6">
            <a:extLst>
              <a:ext uri="{FF2B5EF4-FFF2-40B4-BE49-F238E27FC236}">
                <a16:creationId xmlns:a16="http://schemas.microsoft.com/office/drawing/2014/main" id="{7DEAE992-BEF4-4B33-A8B3-659F3AE253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700000" flipH="1">
            <a:off x="7643205" y="3018633"/>
            <a:ext cx="876099" cy="1594418"/>
          </a:xfrm>
          <a:prstGeom prst="rect">
            <a:avLst/>
          </a:prstGeom>
        </p:spPr>
      </p:pic>
    </p:spTree>
    <p:extLst>
      <p:ext uri="{BB962C8B-B14F-4D97-AF65-F5344CB8AC3E}">
        <p14:creationId xmlns:p14="http://schemas.microsoft.com/office/powerpoint/2010/main" val="752644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ACB58F-608A-4F19-9E6D-6CFCEFA6549E}"/>
              </a:ext>
            </a:extLst>
          </p:cNvPr>
          <p:cNvSpPr>
            <a:spLocks noGrp="1"/>
          </p:cNvSpPr>
          <p:nvPr>
            <p:ph type="title"/>
          </p:nvPr>
        </p:nvSpPr>
        <p:spPr>
          <a:xfrm>
            <a:off x="130800" y="630398"/>
            <a:ext cx="8882400" cy="821400"/>
          </a:xfrm>
        </p:spPr>
        <p:txBody>
          <a:bodyPr/>
          <a:lstStyle/>
          <a:p>
            <a:r>
              <a:rPr lang="en-US" altLang="zh-CN" dirty="0"/>
              <a:t>When </a:t>
            </a:r>
            <a:r>
              <a:rPr lang="en-US" altLang="zh-CN" dirty="0" err="1"/>
              <a:t>mBot</a:t>
            </a:r>
            <a:r>
              <a:rPr lang="en-US" altLang="zh-CN" dirty="0"/>
              <a:t> meets a robot …</a:t>
            </a:r>
            <a:endParaRPr lang="zh-CN" altLang="en-US" dirty="0"/>
          </a:p>
        </p:txBody>
      </p:sp>
      <p:sp>
        <p:nvSpPr>
          <p:cNvPr id="3" name="文本占位符 2">
            <a:extLst>
              <a:ext uri="{FF2B5EF4-FFF2-40B4-BE49-F238E27FC236}">
                <a16:creationId xmlns:a16="http://schemas.microsoft.com/office/drawing/2014/main" id="{D1313289-BDC3-43DA-97EA-2C8D07CC749C}"/>
              </a:ext>
            </a:extLst>
          </p:cNvPr>
          <p:cNvSpPr>
            <a:spLocks noGrp="1"/>
          </p:cNvSpPr>
          <p:nvPr>
            <p:ph type="body" idx="4294967295"/>
          </p:nvPr>
        </p:nvSpPr>
        <p:spPr>
          <a:xfrm>
            <a:off x="311700" y="1460999"/>
            <a:ext cx="8520600" cy="3302700"/>
          </a:xfrm>
        </p:spPr>
        <p:txBody>
          <a:bodyPr/>
          <a:lstStyle/>
          <a:p>
            <a:r>
              <a:rPr lang="en-US" altLang="zh-CN" dirty="0">
                <a:latin typeface="Arial Black" panose="020B0A04020102020204" pitchFamily="34" charset="0"/>
              </a:rPr>
              <a:t>Draft:</a:t>
            </a:r>
            <a:r>
              <a:rPr lang="en-US" altLang="zh-CN" dirty="0"/>
              <a:t> Write a narrative about, e.g., what they might be talking about, or what the place would look like, etc.</a:t>
            </a:r>
            <a:endParaRPr lang="zh-CN" altLang="en-US" dirty="0"/>
          </a:p>
        </p:txBody>
      </p:sp>
      <p:grpSp>
        <p:nvGrpSpPr>
          <p:cNvPr id="8" name="组合 7">
            <a:extLst>
              <a:ext uri="{FF2B5EF4-FFF2-40B4-BE49-F238E27FC236}">
                <a16:creationId xmlns:a16="http://schemas.microsoft.com/office/drawing/2014/main" id="{08539530-EC6E-4540-B9CF-C5F0997E2FB1}"/>
              </a:ext>
            </a:extLst>
          </p:cNvPr>
          <p:cNvGrpSpPr/>
          <p:nvPr/>
        </p:nvGrpSpPr>
        <p:grpSpPr>
          <a:xfrm>
            <a:off x="2044578" y="2699657"/>
            <a:ext cx="5354634" cy="2064042"/>
            <a:chOff x="2900921" y="3141346"/>
            <a:chExt cx="4058170" cy="1564296"/>
          </a:xfrm>
        </p:grpSpPr>
        <p:pic>
          <p:nvPicPr>
            <p:cNvPr id="4" name="图片 3">
              <a:extLst>
                <a:ext uri="{FF2B5EF4-FFF2-40B4-BE49-F238E27FC236}">
                  <a16:creationId xmlns:a16="http://schemas.microsoft.com/office/drawing/2014/main" id="{0A9774FE-C7E4-4FD4-896A-D8EFA7C1905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flipH="1">
              <a:off x="5771945" y="3141346"/>
              <a:ext cx="1187146" cy="1506532"/>
            </a:xfrm>
            <a:prstGeom prst="rect">
              <a:avLst/>
            </a:prstGeom>
          </p:spPr>
        </p:pic>
        <p:grpSp>
          <p:nvGrpSpPr>
            <p:cNvPr id="5" name="组合 4">
              <a:extLst>
                <a:ext uri="{FF2B5EF4-FFF2-40B4-BE49-F238E27FC236}">
                  <a16:creationId xmlns:a16="http://schemas.microsoft.com/office/drawing/2014/main" id="{03DA77D5-1A4C-4A74-9984-A16AE4BE6A65}"/>
                </a:ext>
              </a:extLst>
            </p:cNvPr>
            <p:cNvGrpSpPr/>
            <p:nvPr/>
          </p:nvGrpSpPr>
          <p:grpSpPr>
            <a:xfrm>
              <a:off x="2900921" y="3753142"/>
              <a:ext cx="1788261" cy="952500"/>
              <a:chOff x="3495829" y="4040511"/>
              <a:chExt cx="1788261" cy="952500"/>
            </a:xfrm>
          </p:grpSpPr>
          <p:pic>
            <p:nvPicPr>
              <p:cNvPr id="6" name="图片 5">
                <a:extLst>
                  <a:ext uri="{FF2B5EF4-FFF2-40B4-BE49-F238E27FC236}">
                    <a16:creationId xmlns:a16="http://schemas.microsoft.com/office/drawing/2014/main" id="{B2EE8C0D-CECB-4698-8F53-2B0FC1FA64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495829" y="4040511"/>
                <a:ext cx="952500" cy="952500"/>
              </a:xfrm>
              <a:prstGeom prst="rect">
                <a:avLst/>
              </a:prstGeom>
            </p:spPr>
          </p:pic>
          <p:pic>
            <p:nvPicPr>
              <p:cNvPr id="7" name="图片 6">
                <a:extLst>
                  <a:ext uri="{FF2B5EF4-FFF2-40B4-BE49-F238E27FC236}">
                    <a16:creationId xmlns:a16="http://schemas.microsoft.com/office/drawing/2014/main" id="{A7D69FEF-F488-4EBE-842A-E39B44011D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331590" y="4040511"/>
                <a:ext cx="952500" cy="952500"/>
              </a:xfrm>
              <a:prstGeom prst="rect">
                <a:avLst/>
              </a:prstGeom>
            </p:spPr>
          </p:pic>
        </p:grpSp>
      </p:grpSp>
    </p:spTree>
    <p:extLst>
      <p:ext uri="{BB962C8B-B14F-4D97-AF65-F5344CB8AC3E}">
        <p14:creationId xmlns:p14="http://schemas.microsoft.com/office/powerpoint/2010/main" val="280472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1EBCDC-6552-4352-80E8-BA9C709C8A12}"/>
              </a:ext>
            </a:extLst>
          </p:cNvPr>
          <p:cNvSpPr>
            <a:spLocks noGrp="1"/>
          </p:cNvSpPr>
          <p:nvPr>
            <p:ph type="title"/>
          </p:nvPr>
        </p:nvSpPr>
        <p:spPr>
          <a:xfrm>
            <a:off x="130800" y="630400"/>
            <a:ext cx="8882400" cy="821400"/>
          </a:xfrm>
        </p:spPr>
        <p:txBody>
          <a:bodyPr/>
          <a:lstStyle/>
          <a:p>
            <a:r>
              <a:rPr lang="en-US" altLang="zh-CN" dirty="0"/>
              <a:t>When </a:t>
            </a:r>
            <a:r>
              <a:rPr lang="en-US" altLang="zh-CN" dirty="0" err="1"/>
              <a:t>mBot</a:t>
            </a:r>
            <a:r>
              <a:rPr lang="en-US" altLang="zh-CN" dirty="0"/>
              <a:t> meets a robot …</a:t>
            </a:r>
            <a:endParaRPr lang="zh-CN" altLang="en-US" dirty="0"/>
          </a:p>
        </p:txBody>
      </p:sp>
      <p:sp>
        <p:nvSpPr>
          <p:cNvPr id="3" name="文本占位符 2">
            <a:extLst>
              <a:ext uri="{FF2B5EF4-FFF2-40B4-BE49-F238E27FC236}">
                <a16:creationId xmlns:a16="http://schemas.microsoft.com/office/drawing/2014/main" id="{B9E839DB-8297-464A-B5C7-BB485BB9ED09}"/>
              </a:ext>
            </a:extLst>
          </p:cNvPr>
          <p:cNvSpPr>
            <a:spLocks noGrp="1"/>
          </p:cNvSpPr>
          <p:nvPr>
            <p:ph type="body" idx="4294967295"/>
          </p:nvPr>
        </p:nvSpPr>
        <p:spPr>
          <a:xfrm>
            <a:off x="311700" y="1460999"/>
            <a:ext cx="8520600" cy="3302700"/>
          </a:xfrm>
        </p:spPr>
        <p:txBody>
          <a:bodyPr/>
          <a:lstStyle/>
          <a:p>
            <a:r>
              <a:rPr lang="en-US" altLang="zh-CN" dirty="0">
                <a:latin typeface="Arial Black" panose="020B0A04020102020204" pitchFamily="34" charset="0"/>
              </a:rPr>
              <a:t>Interpret:</a:t>
            </a:r>
            <a:r>
              <a:rPr lang="zh-CN" altLang="en-US" dirty="0"/>
              <a:t> </a:t>
            </a:r>
            <a:r>
              <a:rPr lang="en-US" altLang="zh-CN" dirty="0"/>
              <a:t>Add </a:t>
            </a:r>
            <a:r>
              <a:rPr lang="en-US" altLang="zh-CN" dirty="0" err="1"/>
              <a:t>mBot</a:t>
            </a:r>
            <a:r>
              <a:rPr lang="en-US" altLang="zh-CN" dirty="0"/>
              <a:t> and Robot sprites and program</a:t>
            </a:r>
            <a:r>
              <a:rPr lang="zh-CN" altLang="en-US" dirty="0"/>
              <a:t> </a:t>
            </a:r>
            <a:r>
              <a:rPr lang="en-US" altLang="zh-CN" dirty="0"/>
              <a:t>to create the narrative in </a:t>
            </a:r>
            <a:r>
              <a:rPr lang="en-US" altLang="zh-CN" dirty="0" err="1"/>
              <a:t>mBlock</a:t>
            </a:r>
            <a:r>
              <a:rPr lang="en-US" altLang="zh-CN" dirty="0"/>
              <a:t>.</a:t>
            </a:r>
            <a:endParaRPr lang="zh-CN" altLang="en-US" dirty="0"/>
          </a:p>
        </p:txBody>
      </p:sp>
      <p:grpSp>
        <p:nvGrpSpPr>
          <p:cNvPr id="9" name="组合 8">
            <a:extLst>
              <a:ext uri="{FF2B5EF4-FFF2-40B4-BE49-F238E27FC236}">
                <a16:creationId xmlns:a16="http://schemas.microsoft.com/office/drawing/2014/main" id="{990B703D-07BE-D546-B3AE-EB9A50BFE291}"/>
              </a:ext>
            </a:extLst>
          </p:cNvPr>
          <p:cNvGrpSpPr/>
          <p:nvPr/>
        </p:nvGrpSpPr>
        <p:grpSpPr>
          <a:xfrm>
            <a:off x="2044578" y="2699657"/>
            <a:ext cx="5354634" cy="2064042"/>
            <a:chOff x="2900921" y="3141346"/>
            <a:chExt cx="4058170" cy="1564296"/>
          </a:xfrm>
        </p:grpSpPr>
        <p:pic>
          <p:nvPicPr>
            <p:cNvPr id="10" name="图片 9">
              <a:extLst>
                <a:ext uri="{FF2B5EF4-FFF2-40B4-BE49-F238E27FC236}">
                  <a16:creationId xmlns:a16="http://schemas.microsoft.com/office/drawing/2014/main" id="{07C4A8B2-79A4-CD44-BD2A-59118B10065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flipH="1">
              <a:off x="5771945" y="3141346"/>
              <a:ext cx="1187146" cy="1506532"/>
            </a:xfrm>
            <a:prstGeom prst="rect">
              <a:avLst/>
            </a:prstGeom>
          </p:spPr>
        </p:pic>
        <p:grpSp>
          <p:nvGrpSpPr>
            <p:cNvPr id="11" name="组合 10">
              <a:extLst>
                <a:ext uri="{FF2B5EF4-FFF2-40B4-BE49-F238E27FC236}">
                  <a16:creationId xmlns:a16="http://schemas.microsoft.com/office/drawing/2014/main" id="{B7D65C39-5109-554E-AA38-F03FF4FE2ED0}"/>
                </a:ext>
              </a:extLst>
            </p:cNvPr>
            <p:cNvGrpSpPr/>
            <p:nvPr/>
          </p:nvGrpSpPr>
          <p:grpSpPr>
            <a:xfrm>
              <a:off x="2900921" y="3753142"/>
              <a:ext cx="1788261" cy="952500"/>
              <a:chOff x="3495829" y="4040511"/>
              <a:chExt cx="1788261" cy="952500"/>
            </a:xfrm>
          </p:grpSpPr>
          <p:pic>
            <p:nvPicPr>
              <p:cNvPr id="12" name="图片 11">
                <a:extLst>
                  <a:ext uri="{FF2B5EF4-FFF2-40B4-BE49-F238E27FC236}">
                    <a16:creationId xmlns:a16="http://schemas.microsoft.com/office/drawing/2014/main" id="{8062E892-6024-CC46-80F0-9D45C8696E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495829" y="4040511"/>
                <a:ext cx="952500" cy="952500"/>
              </a:xfrm>
              <a:prstGeom prst="rect">
                <a:avLst/>
              </a:prstGeom>
            </p:spPr>
          </p:pic>
          <p:pic>
            <p:nvPicPr>
              <p:cNvPr id="13" name="图片 12">
                <a:extLst>
                  <a:ext uri="{FF2B5EF4-FFF2-40B4-BE49-F238E27FC236}">
                    <a16:creationId xmlns:a16="http://schemas.microsoft.com/office/drawing/2014/main" id="{0F347993-D3A7-1D4B-9E63-4A28E50A67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331590" y="4040511"/>
                <a:ext cx="952500" cy="952500"/>
              </a:xfrm>
              <a:prstGeom prst="rect">
                <a:avLst/>
              </a:prstGeom>
            </p:spPr>
          </p:pic>
        </p:grpSp>
      </p:grpSp>
    </p:spTree>
    <p:extLst>
      <p:ext uri="{BB962C8B-B14F-4D97-AF65-F5344CB8AC3E}">
        <p14:creationId xmlns:p14="http://schemas.microsoft.com/office/powerpoint/2010/main" val="39174444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7574E2-6C82-477B-867A-964E0E13A27A}"/>
              </a:ext>
            </a:extLst>
          </p:cNvPr>
          <p:cNvSpPr>
            <a:spLocks noGrp="1"/>
          </p:cNvSpPr>
          <p:nvPr>
            <p:ph type="title"/>
          </p:nvPr>
        </p:nvSpPr>
        <p:spPr>
          <a:xfrm>
            <a:off x="130800" y="630398"/>
            <a:ext cx="8882400" cy="821400"/>
          </a:xfrm>
        </p:spPr>
        <p:txBody>
          <a:bodyPr/>
          <a:lstStyle/>
          <a:p>
            <a:r>
              <a:rPr lang="en-US" altLang="zh-CN" dirty="0"/>
              <a:t>Tip 1: Switch costumes</a:t>
            </a:r>
            <a:endParaRPr lang="zh-CN" altLang="en-US" dirty="0"/>
          </a:p>
        </p:txBody>
      </p:sp>
      <p:sp>
        <p:nvSpPr>
          <p:cNvPr id="3" name="文本占位符 2">
            <a:extLst>
              <a:ext uri="{FF2B5EF4-FFF2-40B4-BE49-F238E27FC236}">
                <a16:creationId xmlns:a16="http://schemas.microsoft.com/office/drawing/2014/main" id="{B1E812FA-BD25-4F96-AB93-8542ED663D89}"/>
              </a:ext>
            </a:extLst>
          </p:cNvPr>
          <p:cNvSpPr>
            <a:spLocks noGrp="1"/>
          </p:cNvSpPr>
          <p:nvPr>
            <p:ph type="body" idx="4294967295"/>
          </p:nvPr>
        </p:nvSpPr>
        <p:spPr>
          <a:xfrm>
            <a:off x="311700" y="1451798"/>
            <a:ext cx="8520600" cy="3302700"/>
          </a:xfrm>
        </p:spPr>
        <p:txBody>
          <a:bodyPr/>
          <a:lstStyle/>
          <a:p>
            <a:r>
              <a:rPr lang="en-US" altLang="zh-CN" dirty="0"/>
              <a:t>Do you remember how to change the costume of a sprite?</a:t>
            </a:r>
            <a:br>
              <a:rPr lang="en-US" altLang="zh-CN" dirty="0"/>
            </a:br>
            <a:r>
              <a:rPr lang="en-US" altLang="zh-CN" dirty="0"/>
              <a:t>Which script?</a:t>
            </a:r>
            <a:endParaRPr lang="zh-CN" altLang="en-US" dirty="0"/>
          </a:p>
        </p:txBody>
      </p:sp>
      <p:pic>
        <p:nvPicPr>
          <p:cNvPr id="4" name="图片 3">
            <a:extLst>
              <a:ext uri="{FF2B5EF4-FFF2-40B4-BE49-F238E27FC236}">
                <a16:creationId xmlns:a16="http://schemas.microsoft.com/office/drawing/2014/main" id="{5BB0A8B1-DA78-4B7A-AEBE-4E77CACCB3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6530" y="3033553"/>
            <a:ext cx="1485900" cy="723900"/>
          </a:xfrm>
          <a:prstGeom prst="rect">
            <a:avLst/>
          </a:prstGeom>
        </p:spPr>
      </p:pic>
      <p:pic>
        <p:nvPicPr>
          <p:cNvPr id="5" name="图片 4">
            <a:extLst>
              <a:ext uri="{FF2B5EF4-FFF2-40B4-BE49-F238E27FC236}">
                <a16:creationId xmlns:a16="http://schemas.microsoft.com/office/drawing/2014/main" id="{CF06FE43-0E82-4554-B79E-7015EEE941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6530" y="3946197"/>
            <a:ext cx="3019425" cy="723900"/>
          </a:xfrm>
          <a:prstGeom prst="rect">
            <a:avLst/>
          </a:prstGeom>
        </p:spPr>
      </p:pic>
      <p:pic>
        <p:nvPicPr>
          <p:cNvPr id="6" name="图片 5">
            <a:extLst>
              <a:ext uri="{FF2B5EF4-FFF2-40B4-BE49-F238E27FC236}">
                <a16:creationId xmlns:a16="http://schemas.microsoft.com/office/drawing/2014/main" id="{B113E295-6A69-40C0-9BFB-9E84F3522202}"/>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319680" y="2271486"/>
            <a:ext cx="1620780" cy="2389552"/>
          </a:xfrm>
          <a:prstGeom prst="rect">
            <a:avLst/>
          </a:prstGeom>
          <a:effectLst>
            <a:softEdge rad="63500"/>
          </a:effectLst>
        </p:spPr>
      </p:pic>
    </p:spTree>
    <p:extLst>
      <p:ext uri="{BB962C8B-B14F-4D97-AF65-F5344CB8AC3E}">
        <p14:creationId xmlns:p14="http://schemas.microsoft.com/office/powerpoint/2010/main" val="3675571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85BFCC-1BCF-400E-B6A4-B623B4A1BA4A}"/>
              </a:ext>
            </a:extLst>
          </p:cNvPr>
          <p:cNvSpPr>
            <a:spLocks noGrp="1"/>
          </p:cNvSpPr>
          <p:nvPr>
            <p:ph type="title"/>
          </p:nvPr>
        </p:nvSpPr>
        <p:spPr>
          <a:xfrm>
            <a:off x="130800" y="630399"/>
            <a:ext cx="8882400" cy="821400"/>
          </a:xfrm>
        </p:spPr>
        <p:txBody>
          <a:bodyPr/>
          <a:lstStyle/>
          <a:p>
            <a:r>
              <a:rPr lang="en-US" altLang="zh-CN" dirty="0"/>
              <a:t>Tip 2: Make face-to-face</a:t>
            </a:r>
            <a:endParaRPr lang="zh-CN" altLang="en-US" dirty="0"/>
          </a:p>
        </p:txBody>
      </p:sp>
      <p:grpSp>
        <p:nvGrpSpPr>
          <p:cNvPr id="9" name="组合 8">
            <a:extLst>
              <a:ext uri="{FF2B5EF4-FFF2-40B4-BE49-F238E27FC236}">
                <a16:creationId xmlns:a16="http://schemas.microsoft.com/office/drawing/2014/main" id="{7A3334B9-F737-4C23-8B19-C5D8C17D2321}"/>
              </a:ext>
            </a:extLst>
          </p:cNvPr>
          <p:cNvGrpSpPr/>
          <p:nvPr/>
        </p:nvGrpSpPr>
        <p:grpSpPr>
          <a:xfrm>
            <a:off x="1276510" y="1553029"/>
            <a:ext cx="6590980" cy="3152555"/>
            <a:chOff x="702000" y="1039722"/>
            <a:chExt cx="7740000" cy="3702147"/>
          </a:xfrm>
        </p:grpSpPr>
        <p:pic>
          <p:nvPicPr>
            <p:cNvPr id="5" name="图片 4">
              <a:extLst>
                <a:ext uri="{FF2B5EF4-FFF2-40B4-BE49-F238E27FC236}">
                  <a16:creationId xmlns:a16="http://schemas.microsoft.com/office/drawing/2014/main" id="{085D01C2-948D-47AC-9753-DBABF1FBD74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02000" y="1039722"/>
              <a:ext cx="7740000" cy="3702147"/>
            </a:xfrm>
            <a:prstGeom prst="rect">
              <a:avLst/>
            </a:prstGeom>
            <a:effectLst>
              <a:softEdge rad="31750"/>
            </a:effectLst>
          </p:spPr>
        </p:pic>
        <p:sp>
          <p:nvSpPr>
            <p:cNvPr id="6" name="矩形: 圆角 5">
              <a:extLst>
                <a:ext uri="{FF2B5EF4-FFF2-40B4-BE49-F238E27FC236}">
                  <a16:creationId xmlns:a16="http://schemas.microsoft.com/office/drawing/2014/main" id="{885EC5C3-43E5-4CAA-8BC1-1F2371D5D347}"/>
                </a:ext>
              </a:extLst>
            </p:cNvPr>
            <p:cNvSpPr/>
            <p:nvPr/>
          </p:nvSpPr>
          <p:spPr>
            <a:xfrm>
              <a:off x="3690650" y="1905918"/>
              <a:ext cx="2700000" cy="2016000"/>
            </a:xfrm>
            <a:prstGeom prst="roundRect">
              <a:avLst>
                <a:gd name="adj" fmla="val 7095"/>
              </a:avLst>
            </a:prstGeom>
            <a:noFill/>
            <a:ln w="5715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A9E75CF1-52BA-415B-BAD7-327C9EA410DF}"/>
                </a:ext>
              </a:extLst>
            </p:cNvPr>
            <p:cNvSpPr/>
            <p:nvPr/>
          </p:nvSpPr>
          <p:spPr>
            <a:xfrm>
              <a:off x="5695720" y="1454226"/>
              <a:ext cx="504000" cy="324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9AF0CA83-F52A-4628-AD27-175D7A40F158}"/>
                </a:ext>
              </a:extLst>
            </p:cNvPr>
            <p:cNvSpPr/>
            <p:nvPr/>
          </p:nvSpPr>
          <p:spPr>
            <a:xfrm>
              <a:off x="746068" y="1039722"/>
              <a:ext cx="1404000" cy="1044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183324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E8DD1A6E-C419-4A66-AE8B-EC997FA0DD15}"/>
              </a:ext>
            </a:extLst>
          </p:cNvPr>
          <p:cNvGrpSpPr/>
          <p:nvPr/>
        </p:nvGrpSpPr>
        <p:grpSpPr>
          <a:xfrm>
            <a:off x="230963" y="668251"/>
            <a:ext cx="8726567" cy="4121463"/>
            <a:chOff x="162000" y="397853"/>
            <a:chExt cx="8820000" cy="4165590"/>
          </a:xfrm>
        </p:grpSpPr>
        <p:pic>
          <p:nvPicPr>
            <p:cNvPr id="4" name="图片 3">
              <a:extLst>
                <a:ext uri="{FF2B5EF4-FFF2-40B4-BE49-F238E27FC236}">
                  <a16:creationId xmlns:a16="http://schemas.microsoft.com/office/drawing/2014/main" id="{94A31086-2745-482C-90A3-753FC23F05E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2000" y="397853"/>
              <a:ext cx="8820000" cy="4165590"/>
            </a:xfrm>
            <a:prstGeom prst="rect">
              <a:avLst/>
            </a:prstGeom>
            <a:effectLst>
              <a:softEdge rad="31750"/>
            </a:effectLst>
          </p:spPr>
        </p:pic>
        <p:sp>
          <p:nvSpPr>
            <p:cNvPr id="5" name="矩形: 圆角 4">
              <a:extLst>
                <a:ext uri="{FF2B5EF4-FFF2-40B4-BE49-F238E27FC236}">
                  <a16:creationId xmlns:a16="http://schemas.microsoft.com/office/drawing/2014/main" id="{D2ADF169-5D98-4F88-AFD0-0B9FF323F85F}"/>
                </a:ext>
              </a:extLst>
            </p:cNvPr>
            <p:cNvSpPr/>
            <p:nvPr/>
          </p:nvSpPr>
          <p:spPr>
            <a:xfrm>
              <a:off x="3536413" y="1344056"/>
              <a:ext cx="3150000" cy="2376000"/>
            </a:xfrm>
            <a:prstGeom prst="roundRect">
              <a:avLst>
                <a:gd name="adj" fmla="val 7095"/>
              </a:avLst>
            </a:prstGeom>
            <a:noFill/>
            <a:ln w="5715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0EEA1504-A58A-4AD4-B52D-1BBF27112945}"/>
                </a:ext>
              </a:extLst>
            </p:cNvPr>
            <p:cNvSpPr/>
            <p:nvPr/>
          </p:nvSpPr>
          <p:spPr>
            <a:xfrm>
              <a:off x="206068" y="397853"/>
              <a:ext cx="1584000" cy="1224000"/>
            </a:xfrm>
            <a:prstGeom prst="roundRect">
              <a:avLst>
                <a:gd name="adj" fmla="val 9466"/>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8C2E2D01-CD06-49C2-93D1-BDCA6F8D1E0F}"/>
                </a:ext>
              </a:extLst>
            </p:cNvPr>
            <p:cNvSpPr/>
            <p:nvPr/>
          </p:nvSpPr>
          <p:spPr>
            <a:xfrm>
              <a:off x="5860975" y="859312"/>
              <a:ext cx="558000" cy="360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 name="文本框 8">
            <a:extLst>
              <a:ext uri="{FF2B5EF4-FFF2-40B4-BE49-F238E27FC236}">
                <a16:creationId xmlns:a16="http://schemas.microsoft.com/office/drawing/2014/main" id="{7C3DB739-E38A-42D7-854A-18C6A6A4098F}"/>
              </a:ext>
            </a:extLst>
          </p:cNvPr>
          <p:cNvSpPr txBox="1"/>
          <p:nvPr/>
        </p:nvSpPr>
        <p:spPr>
          <a:xfrm>
            <a:off x="3277567" y="4259249"/>
            <a:ext cx="5184000" cy="432000"/>
          </a:xfrm>
          <a:prstGeom prst="rect">
            <a:avLst/>
          </a:prstGeom>
          <a:noFill/>
        </p:spPr>
        <p:txBody>
          <a:bodyPr wrap="square" rtlCol="0">
            <a:noAutofit/>
          </a:bodyPr>
          <a:lstStyle/>
          <a:p>
            <a:r>
              <a:rPr lang="en-US" altLang="zh-CN" sz="2400" dirty="0">
                <a:solidFill>
                  <a:srgbClr val="4CBFE6"/>
                </a:solidFill>
              </a:rPr>
              <a:t>Try it: Flip the costume of the robot-c </a:t>
            </a:r>
            <a:endParaRPr lang="zh-CN" altLang="en-US" sz="2400" dirty="0">
              <a:solidFill>
                <a:srgbClr val="4CBFE6"/>
              </a:solidFill>
            </a:endParaRPr>
          </a:p>
        </p:txBody>
      </p:sp>
    </p:spTree>
    <p:extLst>
      <p:ext uri="{BB962C8B-B14F-4D97-AF65-F5344CB8AC3E}">
        <p14:creationId xmlns:p14="http://schemas.microsoft.com/office/powerpoint/2010/main" val="2086267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6C20C4-C41D-4AAA-8118-59DFEDBBAED7}"/>
              </a:ext>
            </a:extLst>
          </p:cNvPr>
          <p:cNvSpPr>
            <a:spLocks noGrp="1"/>
          </p:cNvSpPr>
          <p:nvPr>
            <p:ph type="title"/>
          </p:nvPr>
        </p:nvSpPr>
        <p:spPr>
          <a:xfrm>
            <a:off x="130800" y="623142"/>
            <a:ext cx="8882400" cy="821400"/>
          </a:xfrm>
        </p:spPr>
        <p:txBody>
          <a:bodyPr/>
          <a:lstStyle/>
          <a:p>
            <a:r>
              <a:rPr lang="en-US" altLang="zh-CN" dirty="0"/>
              <a:t>Tip 3: Background the stage</a:t>
            </a:r>
            <a:endParaRPr lang="zh-CN" altLang="en-US" dirty="0"/>
          </a:p>
        </p:txBody>
      </p:sp>
      <p:sp>
        <p:nvSpPr>
          <p:cNvPr id="3" name="文本占位符 2">
            <a:extLst>
              <a:ext uri="{FF2B5EF4-FFF2-40B4-BE49-F238E27FC236}">
                <a16:creationId xmlns:a16="http://schemas.microsoft.com/office/drawing/2014/main" id="{416ECD2A-32A5-4B77-AB84-4CA8B4199112}"/>
              </a:ext>
            </a:extLst>
          </p:cNvPr>
          <p:cNvSpPr>
            <a:spLocks noGrp="1"/>
          </p:cNvSpPr>
          <p:nvPr>
            <p:ph type="body" idx="4294967295"/>
          </p:nvPr>
        </p:nvSpPr>
        <p:spPr>
          <a:xfrm>
            <a:off x="311700" y="1520074"/>
            <a:ext cx="8520600" cy="3302700"/>
          </a:xfrm>
        </p:spPr>
        <p:txBody>
          <a:bodyPr/>
          <a:lstStyle/>
          <a:p>
            <a:pPr>
              <a:lnSpc>
                <a:spcPct val="100000"/>
              </a:lnSpc>
              <a:spcAft>
                <a:spcPts val="2400"/>
              </a:spcAft>
            </a:pPr>
            <a:r>
              <a:rPr lang="en-US" altLang="zh-CN" dirty="0"/>
              <a:t>How about adding a background image in the stage?</a:t>
            </a:r>
          </a:p>
          <a:p>
            <a:pPr>
              <a:lnSpc>
                <a:spcPct val="100000"/>
              </a:lnSpc>
            </a:pPr>
            <a:r>
              <a:rPr lang="en-US" altLang="zh-CN" dirty="0"/>
              <a:t>Do you notice the “Background” panel in the information box at the bottom?</a:t>
            </a:r>
            <a:endParaRPr lang="zh-CN" altLang="en-US" dirty="0"/>
          </a:p>
        </p:txBody>
      </p:sp>
    </p:spTree>
    <p:extLst>
      <p:ext uri="{BB962C8B-B14F-4D97-AF65-F5344CB8AC3E}">
        <p14:creationId xmlns:p14="http://schemas.microsoft.com/office/powerpoint/2010/main" val="1643947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78E1117-C3AB-4E81-9AEE-E1989F540A3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13912" y="595086"/>
            <a:ext cx="8516176" cy="4052880"/>
          </a:xfrm>
          <a:prstGeom prst="rect">
            <a:avLst/>
          </a:prstGeom>
          <a:effectLst>
            <a:softEdge rad="31750"/>
          </a:effectLst>
        </p:spPr>
      </p:pic>
      <p:sp>
        <p:nvSpPr>
          <p:cNvPr id="6" name="矩形: 圆角 5">
            <a:extLst>
              <a:ext uri="{FF2B5EF4-FFF2-40B4-BE49-F238E27FC236}">
                <a16:creationId xmlns:a16="http://schemas.microsoft.com/office/drawing/2014/main" id="{259616B2-9E75-44C5-93A5-AFDF07A762F4}"/>
              </a:ext>
            </a:extLst>
          </p:cNvPr>
          <p:cNvSpPr/>
          <p:nvPr/>
        </p:nvSpPr>
        <p:spPr>
          <a:xfrm>
            <a:off x="749147" y="3172858"/>
            <a:ext cx="324000" cy="324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66864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97F9F67-07C2-4B3C-A9F6-AC4E8D50984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49085" y="592615"/>
            <a:ext cx="8045829" cy="4148935"/>
          </a:xfrm>
          <a:prstGeom prst="rect">
            <a:avLst/>
          </a:prstGeom>
          <a:effectLst>
            <a:softEdge rad="127000"/>
          </a:effectLst>
        </p:spPr>
      </p:pic>
    </p:spTree>
    <p:extLst>
      <p:ext uri="{BB962C8B-B14F-4D97-AF65-F5344CB8AC3E}">
        <p14:creationId xmlns:p14="http://schemas.microsoft.com/office/powerpoint/2010/main" val="1635603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95606-9B8D-4CDB-8989-776AF7E59180}"/>
              </a:ext>
            </a:extLst>
          </p:cNvPr>
          <p:cNvSpPr>
            <a:spLocks noGrp="1"/>
          </p:cNvSpPr>
          <p:nvPr>
            <p:ph type="title"/>
          </p:nvPr>
        </p:nvSpPr>
        <p:spPr>
          <a:xfrm>
            <a:off x="1029832" y="1174752"/>
            <a:ext cx="4686900" cy="1792800"/>
          </a:xfrm>
        </p:spPr>
        <p:txBody>
          <a:bodyPr/>
          <a:lstStyle/>
          <a:p>
            <a:r>
              <a:rPr lang="en-US" altLang="zh-CN" dirty="0"/>
              <a:t>Recap</a:t>
            </a:r>
            <a:endParaRPr lang="zh-CN" altLang="en-US" dirty="0"/>
          </a:p>
        </p:txBody>
      </p:sp>
    </p:spTree>
    <p:extLst>
      <p:ext uri="{BB962C8B-B14F-4D97-AF65-F5344CB8AC3E}">
        <p14:creationId xmlns:p14="http://schemas.microsoft.com/office/powerpoint/2010/main" val="4292737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47EA35F-EA43-410B-9269-E0EE5F47E88C}"/>
              </a:ext>
            </a:extLst>
          </p:cNvPr>
          <p:cNvSpPr>
            <a:spLocks noGrp="1"/>
          </p:cNvSpPr>
          <p:nvPr>
            <p:ph type="body" idx="4294967295"/>
          </p:nvPr>
        </p:nvSpPr>
        <p:spPr>
          <a:xfrm>
            <a:off x="311700" y="682509"/>
            <a:ext cx="8520600" cy="3302700"/>
          </a:xfrm>
        </p:spPr>
        <p:txBody>
          <a:bodyPr/>
          <a:lstStyle/>
          <a:p>
            <a:pPr>
              <a:spcAft>
                <a:spcPts val="3200"/>
              </a:spcAft>
            </a:pPr>
            <a:r>
              <a:rPr lang="en-US" altLang="zh-CN" dirty="0"/>
              <a:t>Choose a backdrop you like and add it to the stage.</a:t>
            </a:r>
          </a:p>
          <a:p>
            <a:pPr>
              <a:lnSpc>
                <a:spcPct val="150000"/>
              </a:lnSpc>
            </a:pPr>
            <a:r>
              <a:rPr lang="en-US" altLang="zh-CN" dirty="0"/>
              <a:t>You could also switch the backdrop by using</a:t>
            </a:r>
          </a:p>
          <a:p>
            <a:pPr marL="76200" indent="0">
              <a:lnSpc>
                <a:spcPct val="150000"/>
              </a:lnSpc>
              <a:buNone/>
            </a:pPr>
            <a:br>
              <a:rPr lang="en-US" altLang="zh-CN" dirty="0"/>
            </a:br>
            <a:r>
              <a:rPr lang="en-US" altLang="zh-CN" dirty="0"/>
              <a:t>     (and trigger more effects via                                )</a:t>
            </a:r>
            <a:endParaRPr lang="zh-CN" altLang="en-US" dirty="0"/>
          </a:p>
        </p:txBody>
      </p:sp>
      <p:pic>
        <p:nvPicPr>
          <p:cNvPr id="5" name="图片 4">
            <a:extLst>
              <a:ext uri="{FF2B5EF4-FFF2-40B4-BE49-F238E27FC236}">
                <a16:creationId xmlns:a16="http://schemas.microsoft.com/office/drawing/2014/main" id="{8B2EFB26-D947-4267-B161-8B504ED0CB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575" y="2098223"/>
            <a:ext cx="3352800" cy="723900"/>
          </a:xfrm>
          <a:prstGeom prst="rect">
            <a:avLst/>
          </a:prstGeom>
        </p:spPr>
      </p:pic>
      <p:pic>
        <p:nvPicPr>
          <p:cNvPr id="7" name="图片 6">
            <a:extLst>
              <a:ext uri="{FF2B5EF4-FFF2-40B4-BE49-F238E27FC236}">
                <a16:creationId xmlns:a16="http://schemas.microsoft.com/office/drawing/2014/main" id="{8408B56A-EFC5-4E97-83FA-509CCC59D9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7089" y="2098223"/>
            <a:ext cx="1571625" cy="723900"/>
          </a:xfrm>
          <a:prstGeom prst="rect">
            <a:avLst/>
          </a:prstGeom>
        </p:spPr>
      </p:pic>
      <p:pic>
        <p:nvPicPr>
          <p:cNvPr id="9" name="图片 8">
            <a:extLst>
              <a:ext uri="{FF2B5EF4-FFF2-40B4-BE49-F238E27FC236}">
                <a16:creationId xmlns:a16="http://schemas.microsoft.com/office/drawing/2014/main" id="{7F949F13-2FF4-41C7-98D1-57E8800BCA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4797" y="2754385"/>
            <a:ext cx="2182742" cy="477636"/>
          </a:xfrm>
          <a:prstGeom prst="rect">
            <a:avLst/>
          </a:prstGeom>
        </p:spPr>
      </p:pic>
    </p:spTree>
    <p:extLst>
      <p:ext uri="{BB962C8B-B14F-4D97-AF65-F5344CB8AC3E}">
        <p14:creationId xmlns:p14="http://schemas.microsoft.com/office/powerpoint/2010/main" val="4278595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8EC4FF-B339-470D-B9FD-601EA1FCB83E}"/>
              </a:ext>
            </a:extLst>
          </p:cNvPr>
          <p:cNvSpPr>
            <a:spLocks noGrp="1"/>
          </p:cNvSpPr>
          <p:nvPr>
            <p:ph type="title"/>
          </p:nvPr>
        </p:nvSpPr>
        <p:spPr>
          <a:xfrm>
            <a:off x="130800" y="648947"/>
            <a:ext cx="8882400" cy="821400"/>
          </a:xfrm>
        </p:spPr>
        <p:txBody>
          <a:bodyPr/>
          <a:lstStyle/>
          <a:p>
            <a:r>
              <a:rPr lang="en-US" altLang="zh-CN" dirty="0"/>
              <a:t>Tip 4: Add some sound </a:t>
            </a:r>
            <a:r>
              <a:rPr lang="en-US" altLang="zh-CN" dirty="0" err="1"/>
              <a:t>effcts</a:t>
            </a:r>
            <a:endParaRPr lang="zh-CN" altLang="en-US" dirty="0"/>
          </a:p>
        </p:txBody>
      </p:sp>
      <p:sp>
        <p:nvSpPr>
          <p:cNvPr id="3" name="文本占位符 2">
            <a:extLst>
              <a:ext uri="{FF2B5EF4-FFF2-40B4-BE49-F238E27FC236}">
                <a16:creationId xmlns:a16="http://schemas.microsoft.com/office/drawing/2014/main" id="{CB71572F-1886-4A7B-8B19-B7D4DDBC3A63}"/>
              </a:ext>
            </a:extLst>
          </p:cNvPr>
          <p:cNvSpPr>
            <a:spLocks noGrp="1"/>
          </p:cNvSpPr>
          <p:nvPr>
            <p:ph type="body" idx="4294967295"/>
          </p:nvPr>
        </p:nvSpPr>
        <p:spPr>
          <a:xfrm>
            <a:off x="311700" y="1659091"/>
            <a:ext cx="8520600" cy="3302700"/>
          </a:xfrm>
        </p:spPr>
        <p:txBody>
          <a:bodyPr/>
          <a:lstStyle/>
          <a:p>
            <a:pPr>
              <a:spcAft>
                <a:spcPts val="3200"/>
              </a:spcAft>
            </a:pPr>
            <a:r>
              <a:rPr lang="en-US" altLang="zh-CN" dirty="0"/>
              <a:t>Add some cool or odd sound effects to make your project alive.</a:t>
            </a:r>
          </a:p>
          <a:p>
            <a:r>
              <a:rPr lang="en-US" altLang="zh-CN" dirty="0"/>
              <a:t>It is similar to changing costumes…</a:t>
            </a:r>
            <a:endParaRPr lang="zh-CN" altLang="en-US" dirty="0"/>
          </a:p>
        </p:txBody>
      </p:sp>
      <p:grpSp>
        <p:nvGrpSpPr>
          <p:cNvPr id="6" name="组合 5">
            <a:extLst>
              <a:ext uri="{FF2B5EF4-FFF2-40B4-BE49-F238E27FC236}">
                <a16:creationId xmlns:a16="http://schemas.microsoft.com/office/drawing/2014/main" id="{4BE1EE6E-C3D5-47D3-94EE-D952A61E84CE}"/>
              </a:ext>
            </a:extLst>
          </p:cNvPr>
          <p:cNvGrpSpPr/>
          <p:nvPr/>
        </p:nvGrpSpPr>
        <p:grpSpPr>
          <a:xfrm>
            <a:off x="6242631" y="2251087"/>
            <a:ext cx="1715551" cy="2529275"/>
            <a:chOff x="6778804" y="1852639"/>
            <a:chExt cx="1852225" cy="2730777"/>
          </a:xfrm>
        </p:grpSpPr>
        <p:pic>
          <p:nvPicPr>
            <p:cNvPr id="4" name="图片 3">
              <a:extLst>
                <a:ext uri="{FF2B5EF4-FFF2-40B4-BE49-F238E27FC236}">
                  <a16:creationId xmlns:a16="http://schemas.microsoft.com/office/drawing/2014/main" id="{630C0104-8043-4289-93AB-A35B3E2711C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778804" y="1852639"/>
              <a:ext cx="1852225" cy="2730777"/>
            </a:xfrm>
            <a:prstGeom prst="rect">
              <a:avLst/>
            </a:prstGeom>
            <a:effectLst>
              <a:softEdge rad="63500"/>
            </a:effectLst>
          </p:spPr>
        </p:pic>
        <p:sp>
          <p:nvSpPr>
            <p:cNvPr id="5" name="矩形: 圆角 4">
              <a:extLst>
                <a:ext uri="{FF2B5EF4-FFF2-40B4-BE49-F238E27FC236}">
                  <a16:creationId xmlns:a16="http://schemas.microsoft.com/office/drawing/2014/main" id="{74F9668A-FB35-45AA-A183-F625D03940F8}"/>
                </a:ext>
              </a:extLst>
            </p:cNvPr>
            <p:cNvSpPr/>
            <p:nvPr/>
          </p:nvSpPr>
          <p:spPr>
            <a:xfrm>
              <a:off x="7496984" y="4170553"/>
              <a:ext cx="1080000" cy="324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534307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65F00482-8641-43D0-BBB2-04E4E2292F46}"/>
              </a:ext>
            </a:extLst>
          </p:cNvPr>
          <p:cNvGrpSpPr/>
          <p:nvPr/>
        </p:nvGrpSpPr>
        <p:grpSpPr>
          <a:xfrm>
            <a:off x="1174518" y="653142"/>
            <a:ext cx="6985163" cy="4084109"/>
            <a:chOff x="681033" y="187284"/>
            <a:chExt cx="7781934" cy="4549968"/>
          </a:xfrm>
        </p:grpSpPr>
        <p:pic>
          <p:nvPicPr>
            <p:cNvPr id="4" name="图片 3">
              <a:extLst>
                <a:ext uri="{FF2B5EF4-FFF2-40B4-BE49-F238E27FC236}">
                  <a16:creationId xmlns:a16="http://schemas.microsoft.com/office/drawing/2014/main" id="{07323057-7163-4900-8A4E-056EAC924D7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81033" y="187284"/>
              <a:ext cx="7781934" cy="4549968"/>
            </a:xfrm>
            <a:prstGeom prst="rect">
              <a:avLst/>
            </a:prstGeom>
            <a:effectLst>
              <a:softEdge rad="63500"/>
            </a:effectLst>
          </p:spPr>
        </p:pic>
        <p:sp>
          <p:nvSpPr>
            <p:cNvPr id="5" name="矩形: 圆角 4">
              <a:extLst>
                <a:ext uri="{FF2B5EF4-FFF2-40B4-BE49-F238E27FC236}">
                  <a16:creationId xmlns:a16="http://schemas.microsoft.com/office/drawing/2014/main" id="{63A54FE2-EB26-45F6-A810-E4263A47D557}"/>
                </a:ext>
              </a:extLst>
            </p:cNvPr>
            <p:cNvSpPr/>
            <p:nvPr/>
          </p:nvSpPr>
          <p:spPr>
            <a:xfrm>
              <a:off x="1894902" y="2517353"/>
              <a:ext cx="432000" cy="432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91213C8B-6E8E-4CE5-B445-8D5DA79C977A}"/>
                </a:ext>
              </a:extLst>
            </p:cNvPr>
            <p:cNvSpPr/>
            <p:nvPr/>
          </p:nvSpPr>
          <p:spPr>
            <a:xfrm>
              <a:off x="1033751" y="4101945"/>
              <a:ext cx="540000" cy="540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492450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2F5538F-D24F-48C0-9B45-3B6400D1DFD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55104" y="674913"/>
            <a:ext cx="7233792" cy="4100211"/>
          </a:xfrm>
          <a:prstGeom prst="rect">
            <a:avLst/>
          </a:prstGeom>
          <a:effectLst>
            <a:softEdge rad="63500"/>
          </a:effectLst>
        </p:spPr>
      </p:pic>
    </p:spTree>
    <p:extLst>
      <p:ext uri="{BB962C8B-B14F-4D97-AF65-F5344CB8AC3E}">
        <p14:creationId xmlns:p14="http://schemas.microsoft.com/office/powerpoint/2010/main" val="24136980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7E6A71-2C2B-41A4-BBAF-720495FB70C3}"/>
              </a:ext>
            </a:extLst>
          </p:cNvPr>
          <p:cNvSpPr>
            <a:spLocks noGrp="1"/>
          </p:cNvSpPr>
          <p:nvPr>
            <p:ph type="title"/>
          </p:nvPr>
        </p:nvSpPr>
        <p:spPr>
          <a:xfrm>
            <a:off x="1022575" y="1228457"/>
            <a:ext cx="4686900" cy="1792800"/>
          </a:xfrm>
        </p:spPr>
        <p:txBody>
          <a:bodyPr/>
          <a:lstStyle/>
          <a:p>
            <a:r>
              <a:rPr lang="en-US" altLang="zh-CN" dirty="0"/>
              <a:t>Share</a:t>
            </a:r>
            <a:endParaRPr lang="zh-CN" altLang="en-US" dirty="0"/>
          </a:p>
        </p:txBody>
      </p:sp>
    </p:spTree>
    <p:extLst>
      <p:ext uri="{BB962C8B-B14F-4D97-AF65-F5344CB8AC3E}">
        <p14:creationId xmlns:p14="http://schemas.microsoft.com/office/powerpoint/2010/main" val="37797181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05C539A8-D6C3-4386-81FA-61B70295BEF9}"/>
              </a:ext>
            </a:extLst>
          </p:cNvPr>
          <p:cNvGrpSpPr/>
          <p:nvPr/>
        </p:nvGrpSpPr>
        <p:grpSpPr>
          <a:xfrm>
            <a:off x="1000862" y="732210"/>
            <a:ext cx="7687946" cy="4044462"/>
            <a:chOff x="1087310" y="180871"/>
            <a:chExt cx="6044938" cy="4582048"/>
          </a:xfrm>
        </p:grpSpPr>
        <p:pic>
          <p:nvPicPr>
            <p:cNvPr id="6" name="图片 5">
              <a:extLst>
                <a:ext uri="{FF2B5EF4-FFF2-40B4-BE49-F238E27FC236}">
                  <a16:creationId xmlns:a16="http://schemas.microsoft.com/office/drawing/2014/main" id="{4C773345-51CF-45D8-AE2F-74DCB75EF2F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087310" y="180871"/>
              <a:ext cx="6044938" cy="4582048"/>
            </a:xfrm>
            <a:prstGeom prst="rect">
              <a:avLst/>
            </a:prstGeom>
          </p:spPr>
        </p:pic>
        <p:sp>
          <p:nvSpPr>
            <p:cNvPr id="7" name="文本框 6">
              <a:extLst>
                <a:ext uri="{FF2B5EF4-FFF2-40B4-BE49-F238E27FC236}">
                  <a16:creationId xmlns:a16="http://schemas.microsoft.com/office/drawing/2014/main" id="{323E477E-7504-47A9-A6E5-9F3038F8E2E5}"/>
                </a:ext>
              </a:extLst>
            </p:cNvPr>
            <p:cNvSpPr txBox="1"/>
            <p:nvPr/>
          </p:nvSpPr>
          <p:spPr>
            <a:xfrm>
              <a:off x="3421637" y="599247"/>
              <a:ext cx="2592000" cy="646331"/>
            </a:xfrm>
            <a:prstGeom prst="rect">
              <a:avLst/>
            </a:prstGeom>
            <a:noFill/>
          </p:spPr>
          <p:txBody>
            <a:bodyPr wrap="square" rtlCol="0" anchor="ctr">
              <a:noAutofit/>
            </a:bodyPr>
            <a:lstStyle/>
            <a:p>
              <a:pPr algn="ctr"/>
              <a:r>
                <a:rPr lang="en-US" altLang="zh-CN" sz="3600" b="1" dirty="0">
                  <a:solidFill>
                    <a:srgbClr val="ED5A39"/>
                  </a:solidFill>
                  <a:effectLst>
                    <a:outerShdw blurRad="38100" dist="38100" dir="2700000" algn="tl">
                      <a:srgbClr val="000000">
                        <a:alpha val="43137"/>
                      </a:srgbClr>
                    </a:outerShdw>
                  </a:effectLst>
                  <a:latin typeface="Arial Rounded MT Bold" panose="020F0704030504030204" pitchFamily="34" charset="0"/>
                </a:rPr>
                <a:t>Feedback</a:t>
              </a:r>
              <a:endParaRPr lang="zh-CN" altLang="en-US" sz="3600" b="1" dirty="0">
                <a:solidFill>
                  <a:srgbClr val="ED5A39"/>
                </a:solidFill>
                <a:effectLst>
                  <a:outerShdw blurRad="38100" dist="38100" dir="2700000" algn="tl">
                    <a:srgbClr val="000000">
                      <a:alpha val="43137"/>
                    </a:srgbClr>
                  </a:outerShdw>
                </a:effectLst>
                <a:latin typeface="Arial Rounded MT Bold" panose="020F0704030504030204" pitchFamily="34" charset="0"/>
              </a:endParaRPr>
            </a:p>
          </p:txBody>
        </p:sp>
      </p:grpSp>
      <p:sp>
        <p:nvSpPr>
          <p:cNvPr id="9" name="文本框 8">
            <a:extLst>
              <a:ext uri="{FF2B5EF4-FFF2-40B4-BE49-F238E27FC236}">
                <a16:creationId xmlns:a16="http://schemas.microsoft.com/office/drawing/2014/main" id="{6E0C363F-242E-4D52-8D40-439A6800E5BD}"/>
              </a:ext>
            </a:extLst>
          </p:cNvPr>
          <p:cNvSpPr txBox="1"/>
          <p:nvPr/>
        </p:nvSpPr>
        <p:spPr>
          <a:xfrm>
            <a:off x="4428208" y="1672001"/>
            <a:ext cx="3296503" cy="2570121"/>
          </a:xfrm>
          <a:prstGeom prst="rect">
            <a:avLst/>
          </a:prstGeom>
          <a:noFill/>
        </p:spPr>
        <p:txBody>
          <a:bodyPr wrap="square" rtlCol="0" anchor="t">
            <a:noAutofit/>
          </a:bodyPr>
          <a:lstStyle/>
          <a:p>
            <a:pPr marL="457200" indent="-457200">
              <a:buClr>
                <a:srgbClr val="F69522"/>
              </a:buClr>
              <a:buFont typeface="Wingdings" panose="05000000000000000000" pitchFamily="2" charset="2"/>
              <a:buChar char="ü"/>
            </a:pPr>
            <a:r>
              <a:rPr lang="en-US" altLang="zh-CN" sz="3000" dirty="0">
                <a:solidFill>
                  <a:srgbClr val="F69522"/>
                </a:solidFill>
                <a:effectLst>
                  <a:outerShdw blurRad="38100" dist="38100" dir="2700000" algn="tl">
                    <a:srgbClr val="000000">
                      <a:alpha val="43137"/>
                    </a:srgbClr>
                  </a:outerShdw>
                </a:effectLst>
                <a:latin typeface="Arial Rounded MT Bold" panose="020F0704030504030204" pitchFamily="34" charset="0"/>
              </a:rPr>
              <a:t>Cool-looking</a:t>
            </a:r>
          </a:p>
          <a:p>
            <a:pPr marL="457200" indent="-457200">
              <a:buClr>
                <a:srgbClr val="F69522"/>
              </a:buClr>
              <a:buFont typeface="Wingdings" panose="05000000000000000000" pitchFamily="2" charset="2"/>
              <a:buChar char="ü"/>
            </a:pPr>
            <a:r>
              <a:rPr lang="en-US" altLang="zh-CN" sz="3000" dirty="0">
                <a:solidFill>
                  <a:srgbClr val="F69522"/>
                </a:solidFill>
                <a:effectLst>
                  <a:outerShdw blurRad="38100" dist="38100" dir="2700000" algn="tl">
                    <a:srgbClr val="000000">
                      <a:alpha val="43137"/>
                    </a:srgbClr>
                  </a:outerShdw>
                </a:effectLst>
                <a:latin typeface="Arial Rounded MT Bold" panose="020F0704030504030204" pitchFamily="34" charset="0"/>
              </a:rPr>
              <a:t>Coherence</a:t>
            </a:r>
          </a:p>
          <a:p>
            <a:pPr marL="457200" indent="-457200">
              <a:buClr>
                <a:srgbClr val="F69522"/>
              </a:buClr>
              <a:buFont typeface="Wingdings" panose="05000000000000000000" pitchFamily="2" charset="2"/>
              <a:buChar char="ü"/>
            </a:pPr>
            <a:r>
              <a:rPr lang="en-US" altLang="zh-CN" sz="3000" dirty="0">
                <a:solidFill>
                  <a:srgbClr val="F69522"/>
                </a:solidFill>
                <a:effectLst>
                  <a:outerShdw blurRad="38100" dist="38100" dir="2700000" algn="tl">
                    <a:srgbClr val="000000">
                      <a:alpha val="43137"/>
                    </a:srgbClr>
                  </a:outerShdw>
                </a:effectLst>
                <a:latin typeface="Arial Rounded MT Bold" panose="020F0704030504030204" pitchFamily="34" charset="0"/>
              </a:rPr>
              <a:t>Enjoyable</a:t>
            </a:r>
          </a:p>
          <a:p>
            <a:pPr marL="457200" indent="-457200">
              <a:buClr>
                <a:srgbClr val="F69522"/>
              </a:buClr>
              <a:buFont typeface="Wingdings" panose="05000000000000000000" pitchFamily="2" charset="2"/>
              <a:buChar char="ü"/>
            </a:pPr>
            <a:r>
              <a:rPr lang="en-US" altLang="zh-CN" sz="3000" dirty="0">
                <a:solidFill>
                  <a:srgbClr val="F69522"/>
                </a:solidFill>
                <a:effectLst>
                  <a:outerShdw blurRad="38100" dist="38100" dir="2700000" algn="tl">
                    <a:srgbClr val="000000">
                      <a:alpha val="43137"/>
                    </a:srgbClr>
                  </a:outerShdw>
                </a:effectLst>
                <a:latin typeface="Arial Rounded MT Bold" panose="020F0704030504030204" pitchFamily="34" charset="0"/>
              </a:rPr>
              <a:t>Smart</a:t>
            </a:r>
            <a:endParaRPr lang="zh-CN" altLang="en-US" sz="3000" dirty="0">
              <a:solidFill>
                <a:srgbClr val="F69522"/>
              </a:solidFill>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277622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26D5E3D-7E84-409A-9D11-DA2958CC0BDB}"/>
              </a:ext>
            </a:extLst>
          </p:cNvPr>
          <p:cNvSpPr>
            <a:spLocks noGrp="1"/>
          </p:cNvSpPr>
          <p:nvPr>
            <p:ph type="body" idx="4294967295"/>
          </p:nvPr>
        </p:nvSpPr>
        <p:spPr>
          <a:xfrm>
            <a:off x="311700" y="920400"/>
            <a:ext cx="8520600" cy="3302700"/>
          </a:xfrm>
        </p:spPr>
        <p:txBody>
          <a:bodyPr/>
          <a:lstStyle/>
          <a:p>
            <a:pPr marL="76200" indent="0">
              <a:buNone/>
            </a:pPr>
            <a:endParaRPr lang="en-US" altLang="zh-CN" dirty="0"/>
          </a:p>
          <a:p>
            <a:pPr marL="76200" indent="0">
              <a:buNone/>
            </a:pPr>
            <a:r>
              <a:rPr lang="en-US" altLang="zh-CN" sz="4000" dirty="0"/>
              <a:t>Remember to save your project and it will be reused in the future activity.</a:t>
            </a:r>
            <a:endParaRPr lang="zh-CN" altLang="en-US" sz="4000" dirty="0"/>
          </a:p>
        </p:txBody>
      </p:sp>
    </p:spTree>
    <p:extLst>
      <p:ext uri="{BB962C8B-B14F-4D97-AF65-F5344CB8AC3E}">
        <p14:creationId xmlns:p14="http://schemas.microsoft.com/office/powerpoint/2010/main" val="4268187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9832" y="1235714"/>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Clean Up</a:t>
            </a:r>
            <a:endParaRPr lang="zh-CN" altLang="en-US" sz="7200" dirty="0"/>
          </a:p>
        </p:txBody>
      </p:sp>
    </p:spTree>
    <p:extLst>
      <p:ext uri="{BB962C8B-B14F-4D97-AF65-F5344CB8AC3E}">
        <p14:creationId xmlns:p14="http://schemas.microsoft.com/office/powerpoint/2010/main" val="895566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830D544-695B-422A-A959-3724D9C096C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flipH="1">
            <a:off x="7119256" y="2752046"/>
            <a:ext cx="1659533" cy="2106007"/>
          </a:xfrm>
          <a:prstGeom prst="rect">
            <a:avLst/>
          </a:prstGeom>
        </p:spPr>
      </p:pic>
      <p:sp>
        <p:nvSpPr>
          <p:cNvPr id="3" name="标题 2">
            <a:extLst>
              <a:ext uri="{FF2B5EF4-FFF2-40B4-BE49-F238E27FC236}">
                <a16:creationId xmlns:a16="http://schemas.microsoft.com/office/drawing/2014/main" id="{D343C3C5-BAA5-4F47-A8BE-9EDB1B2F18F6}"/>
              </a:ext>
            </a:extLst>
          </p:cNvPr>
          <p:cNvSpPr>
            <a:spLocks noGrp="1"/>
          </p:cNvSpPr>
          <p:nvPr>
            <p:ph type="title"/>
          </p:nvPr>
        </p:nvSpPr>
        <p:spPr>
          <a:xfrm>
            <a:off x="130800" y="608627"/>
            <a:ext cx="8882400" cy="821400"/>
          </a:xfrm>
        </p:spPr>
        <p:txBody>
          <a:bodyPr/>
          <a:lstStyle/>
          <a:p>
            <a:r>
              <a:rPr lang="en-US" altLang="zh-CN" dirty="0"/>
              <a:t>Key Concepts</a:t>
            </a:r>
            <a:endParaRPr lang="zh-CN" altLang="en-US" dirty="0"/>
          </a:p>
        </p:txBody>
      </p:sp>
      <p:sp>
        <p:nvSpPr>
          <p:cNvPr id="4" name="文本占位符 3">
            <a:extLst>
              <a:ext uri="{FF2B5EF4-FFF2-40B4-BE49-F238E27FC236}">
                <a16:creationId xmlns:a16="http://schemas.microsoft.com/office/drawing/2014/main" id="{DA2EDB78-FDB8-4434-83C8-7870F5CFC1C9}"/>
              </a:ext>
            </a:extLst>
          </p:cNvPr>
          <p:cNvSpPr>
            <a:spLocks noGrp="1"/>
          </p:cNvSpPr>
          <p:nvPr>
            <p:ph type="body" idx="4294967295"/>
          </p:nvPr>
        </p:nvSpPr>
        <p:spPr>
          <a:xfrm>
            <a:off x="311700" y="1485681"/>
            <a:ext cx="8520600" cy="3302700"/>
          </a:xfrm>
        </p:spPr>
        <p:txBody>
          <a:bodyPr/>
          <a:lstStyle/>
          <a:p>
            <a:pPr>
              <a:spcAft>
                <a:spcPts val="1600"/>
              </a:spcAft>
            </a:pPr>
            <a:r>
              <a:rPr lang="en-US" altLang="zh-CN" dirty="0">
                <a:latin typeface="Arial Black" panose="020B0A04020102020204" pitchFamily="34" charset="0"/>
              </a:rPr>
              <a:t>Concept 1:</a:t>
            </a:r>
            <a:r>
              <a:rPr lang="zh-CN" altLang="en-US" dirty="0">
                <a:latin typeface="Arial Black" panose="020B0A04020102020204" pitchFamily="34" charset="0"/>
              </a:rPr>
              <a:t> </a:t>
            </a:r>
            <a:r>
              <a:rPr lang="en-US" altLang="zh-CN" dirty="0">
                <a:latin typeface="Arial Black" panose="020B0A04020102020204" pitchFamily="34" charset="0"/>
              </a:rPr>
              <a:t>Robot</a:t>
            </a:r>
          </a:p>
          <a:p>
            <a:r>
              <a:rPr lang="en-US" altLang="zh-CN" dirty="0">
                <a:latin typeface="Arial Black" panose="020B0A04020102020204" pitchFamily="34" charset="0"/>
              </a:rPr>
              <a:t>Discussion:</a:t>
            </a:r>
            <a:r>
              <a:rPr lang="en-US" altLang="zh-CN" dirty="0"/>
              <a:t> What can and would the robots do at present and in the (near) future?</a:t>
            </a:r>
            <a:endParaRPr lang="zh-CN" altLang="en-US" dirty="0"/>
          </a:p>
        </p:txBody>
      </p:sp>
    </p:spTree>
    <p:extLst>
      <p:ext uri="{BB962C8B-B14F-4D97-AF65-F5344CB8AC3E}">
        <p14:creationId xmlns:p14="http://schemas.microsoft.com/office/powerpoint/2010/main" val="1556133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40B7D3-2A5F-4084-BD90-782A4E1E8E11}"/>
              </a:ext>
            </a:extLst>
          </p:cNvPr>
          <p:cNvSpPr>
            <a:spLocks noGrp="1"/>
          </p:cNvSpPr>
          <p:nvPr>
            <p:ph type="title"/>
          </p:nvPr>
        </p:nvSpPr>
        <p:spPr>
          <a:xfrm>
            <a:off x="130800" y="610642"/>
            <a:ext cx="8882400" cy="821400"/>
          </a:xfrm>
        </p:spPr>
        <p:txBody>
          <a:bodyPr/>
          <a:lstStyle/>
          <a:p>
            <a:r>
              <a:rPr lang="en-US" altLang="zh-CN" dirty="0"/>
              <a:t>Key Concepts</a:t>
            </a:r>
            <a:endParaRPr lang="zh-CN" altLang="en-US" dirty="0"/>
          </a:p>
        </p:txBody>
      </p:sp>
      <p:grpSp>
        <p:nvGrpSpPr>
          <p:cNvPr id="13" name="组合 12">
            <a:extLst>
              <a:ext uri="{FF2B5EF4-FFF2-40B4-BE49-F238E27FC236}">
                <a16:creationId xmlns:a16="http://schemas.microsoft.com/office/drawing/2014/main" id="{E7B3FBDE-2F69-4E2D-8C04-B6D2C09C32F6}"/>
              </a:ext>
            </a:extLst>
          </p:cNvPr>
          <p:cNvGrpSpPr/>
          <p:nvPr/>
        </p:nvGrpSpPr>
        <p:grpSpPr>
          <a:xfrm>
            <a:off x="3158284" y="2912233"/>
            <a:ext cx="5510857" cy="1969470"/>
            <a:chOff x="3778785" y="3151047"/>
            <a:chExt cx="4897613" cy="1750309"/>
          </a:xfrm>
        </p:grpSpPr>
        <p:grpSp>
          <p:nvGrpSpPr>
            <p:cNvPr id="8" name="组合 7">
              <a:extLst>
                <a:ext uri="{FF2B5EF4-FFF2-40B4-BE49-F238E27FC236}">
                  <a16:creationId xmlns:a16="http://schemas.microsoft.com/office/drawing/2014/main" id="{C7C69BD0-AAF3-46B6-B18B-79EFD8FEA0D9}"/>
                </a:ext>
              </a:extLst>
            </p:cNvPr>
            <p:cNvGrpSpPr/>
            <p:nvPr/>
          </p:nvGrpSpPr>
          <p:grpSpPr>
            <a:xfrm>
              <a:off x="3778785" y="3151047"/>
              <a:ext cx="3639985" cy="1750309"/>
              <a:chOff x="3778785" y="3151047"/>
              <a:chExt cx="3639985" cy="1750309"/>
            </a:xfrm>
          </p:grpSpPr>
          <p:grpSp>
            <p:nvGrpSpPr>
              <p:cNvPr id="5" name="组合 4">
                <a:extLst>
                  <a:ext uri="{FF2B5EF4-FFF2-40B4-BE49-F238E27FC236}">
                    <a16:creationId xmlns:a16="http://schemas.microsoft.com/office/drawing/2014/main" id="{9663258D-B1C2-436B-9547-C2C589A5A333}"/>
                  </a:ext>
                </a:extLst>
              </p:cNvPr>
              <p:cNvGrpSpPr/>
              <p:nvPr/>
            </p:nvGrpSpPr>
            <p:grpSpPr>
              <a:xfrm>
                <a:off x="3778785" y="3151047"/>
                <a:ext cx="1093008" cy="1636315"/>
                <a:chOff x="4335402" y="2927544"/>
                <a:chExt cx="1275422" cy="1909403"/>
              </a:xfrm>
            </p:grpSpPr>
            <p:pic>
              <p:nvPicPr>
                <p:cNvPr id="6" name="图片 5">
                  <a:extLst>
                    <a:ext uri="{FF2B5EF4-FFF2-40B4-BE49-F238E27FC236}">
                      <a16:creationId xmlns:a16="http://schemas.microsoft.com/office/drawing/2014/main" id="{DBDA5847-2497-4C68-AEFC-42E6A98F820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335402" y="2927544"/>
                  <a:ext cx="1275422" cy="1909403"/>
                </a:xfrm>
                <a:prstGeom prst="rect">
                  <a:avLst/>
                </a:prstGeom>
              </p:spPr>
            </p:pic>
            <p:pic>
              <p:nvPicPr>
                <p:cNvPr id="7" name="图片 6">
                  <a:extLst>
                    <a:ext uri="{FF2B5EF4-FFF2-40B4-BE49-F238E27FC236}">
                      <a16:creationId xmlns:a16="http://schemas.microsoft.com/office/drawing/2014/main" id="{F62C8B92-BDAA-486C-9DE3-CB6BB160C4F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298226" y="4154965"/>
                  <a:ext cx="277326" cy="252000"/>
                </a:xfrm>
                <a:prstGeom prst="rect">
                  <a:avLst/>
                </a:prstGeom>
              </p:spPr>
            </p:pic>
          </p:grpSp>
          <p:pic>
            <p:nvPicPr>
              <p:cNvPr id="4" name="图片 3">
                <a:extLst>
                  <a:ext uri="{FF2B5EF4-FFF2-40B4-BE49-F238E27FC236}">
                    <a16:creationId xmlns:a16="http://schemas.microsoft.com/office/drawing/2014/main" id="{81067BBC-3334-448B-9F37-C4563B5BF5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4029" y="3324064"/>
                <a:ext cx="1644741" cy="1577292"/>
              </a:xfrm>
              <a:prstGeom prst="rect">
                <a:avLst/>
              </a:prstGeom>
            </p:spPr>
          </p:pic>
        </p:grpSp>
        <p:pic>
          <p:nvPicPr>
            <p:cNvPr id="12" name="图片 11">
              <a:extLst>
                <a:ext uri="{FF2B5EF4-FFF2-40B4-BE49-F238E27FC236}">
                  <a16:creationId xmlns:a16="http://schemas.microsoft.com/office/drawing/2014/main" id="{40B2CB3D-156B-4826-8F67-BC213BD6BAEA}"/>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546967" y="3851211"/>
              <a:ext cx="1129431" cy="703418"/>
            </a:xfrm>
            <a:prstGeom prst="rect">
              <a:avLst/>
            </a:prstGeom>
          </p:spPr>
        </p:pic>
      </p:grpSp>
      <p:sp>
        <p:nvSpPr>
          <p:cNvPr id="3" name="文本占位符 2">
            <a:extLst>
              <a:ext uri="{FF2B5EF4-FFF2-40B4-BE49-F238E27FC236}">
                <a16:creationId xmlns:a16="http://schemas.microsoft.com/office/drawing/2014/main" id="{F98CC36E-497E-44D0-AA08-B06A2CE56F23}"/>
              </a:ext>
            </a:extLst>
          </p:cNvPr>
          <p:cNvSpPr>
            <a:spLocks noGrp="1"/>
          </p:cNvSpPr>
          <p:nvPr>
            <p:ph type="body" idx="4294967295"/>
          </p:nvPr>
        </p:nvSpPr>
        <p:spPr>
          <a:xfrm>
            <a:off x="311700" y="1455564"/>
            <a:ext cx="8520600" cy="3302700"/>
          </a:xfrm>
        </p:spPr>
        <p:txBody>
          <a:bodyPr/>
          <a:lstStyle/>
          <a:p>
            <a:r>
              <a:rPr lang="en-US" altLang="zh-CN" dirty="0">
                <a:latin typeface="Arial Black" panose="020B0A04020102020204" pitchFamily="34" charset="0"/>
              </a:rPr>
              <a:t>Concept 2: Programming</a:t>
            </a:r>
          </a:p>
          <a:p>
            <a:r>
              <a:rPr lang="en-US" altLang="zh-CN" dirty="0"/>
              <a:t>A specific order of instructions in code that tell a computer or robot what to do</a:t>
            </a:r>
          </a:p>
          <a:p>
            <a:endParaRPr lang="zh-CN" altLang="en-US" dirty="0"/>
          </a:p>
        </p:txBody>
      </p:sp>
    </p:spTree>
    <p:extLst>
      <p:ext uri="{BB962C8B-B14F-4D97-AF65-F5344CB8AC3E}">
        <p14:creationId xmlns:p14="http://schemas.microsoft.com/office/powerpoint/2010/main" val="1105685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6D8925-1917-49F5-A40C-F53533367CDB}"/>
              </a:ext>
            </a:extLst>
          </p:cNvPr>
          <p:cNvSpPr>
            <a:spLocks noGrp="1"/>
          </p:cNvSpPr>
          <p:nvPr>
            <p:ph type="title"/>
          </p:nvPr>
        </p:nvSpPr>
        <p:spPr>
          <a:xfrm>
            <a:off x="130800" y="608627"/>
            <a:ext cx="8882400" cy="821400"/>
          </a:xfrm>
        </p:spPr>
        <p:txBody>
          <a:bodyPr/>
          <a:lstStyle/>
          <a:p>
            <a:r>
              <a:rPr lang="en-US" altLang="zh-CN" dirty="0"/>
              <a:t>Key Concepts</a:t>
            </a:r>
            <a:endParaRPr lang="zh-CN" altLang="en-US" dirty="0"/>
          </a:p>
        </p:txBody>
      </p:sp>
      <p:sp>
        <p:nvSpPr>
          <p:cNvPr id="3" name="文本占位符 2">
            <a:extLst>
              <a:ext uri="{FF2B5EF4-FFF2-40B4-BE49-F238E27FC236}">
                <a16:creationId xmlns:a16="http://schemas.microsoft.com/office/drawing/2014/main" id="{DE2C83B2-8D6E-4475-9544-F9451AD176AC}"/>
              </a:ext>
            </a:extLst>
          </p:cNvPr>
          <p:cNvSpPr>
            <a:spLocks noGrp="1"/>
          </p:cNvSpPr>
          <p:nvPr>
            <p:ph type="body" idx="4294967295"/>
          </p:nvPr>
        </p:nvSpPr>
        <p:spPr>
          <a:xfrm>
            <a:off x="311700" y="1430027"/>
            <a:ext cx="8520600" cy="3302700"/>
          </a:xfrm>
        </p:spPr>
        <p:txBody>
          <a:bodyPr/>
          <a:lstStyle/>
          <a:p>
            <a:r>
              <a:rPr lang="en-US" altLang="zh-CN" dirty="0">
                <a:latin typeface="Arial Black" panose="020B0A04020102020204" pitchFamily="34" charset="0"/>
              </a:rPr>
              <a:t>Concept 3: I/O System</a:t>
            </a:r>
            <a:endParaRPr lang="zh-CN" altLang="en-US" dirty="0">
              <a:latin typeface="Arial Black" panose="020B0A04020102020204" pitchFamily="34" charset="0"/>
            </a:endParaRPr>
          </a:p>
        </p:txBody>
      </p:sp>
      <p:pic>
        <p:nvPicPr>
          <p:cNvPr id="5" name="图片 4">
            <a:extLst>
              <a:ext uri="{FF2B5EF4-FFF2-40B4-BE49-F238E27FC236}">
                <a16:creationId xmlns:a16="http://schemas.microsoft.com/office/drawing/2014/main" id="{4069D77F-4D4D-47DF-978B-7F9A452F8F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2662" y="2117772"/>
            <a:ext cx="5758594" cy="2614955"/>
          </a:xfrm>
          <a:prstGeom prst="rect">
            <a:avLst/>
          </a:prstGeom>
        </p:spPr>
      </p:pic>
    </p:spTree>
    <p:extLst>
      <p:ext uri="{BB962C8B-B14F-4D97-AF65-F5344CB8AC3E}">
        <p14:creationId xmlns:p14="http://schemas.microsoft.com/office/powerpoint/2010/main" val="2204186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664364-853F-41B1-8D05-3D66953F5F63}"/>
              </a:ext>
            </a:extLst>
          </p:cNvPr>
          <p:cNvSpPr>
            <a:spLocks noGrp="1"/>
          </p:cNvSpPr>
          <p:nvPr>
            <p:ph type="title"/>
          </p:nvPr>
        </p:nvSpPr>
        <p:spPr>
          <a:xfrm>
            <a:off x="130800" y="615884"/>
            <a:ext cx="8882400" cy="821400"/>
          </a:xfrm>
        </p:spPr>
        <p:txBody>
          <a:bodyPr/>
          <a:lstStyle/>
          <a:p>
            <a:r>
              <a:rPr lang="en-US" altLang="zh-CN" dirty="0"/>
              <a:t>Key Concepts</a:t>
            </a:r>
            <a:endParaRPr lang="zh-CN" altLang="en-US" dirty="0"/>
          </a:p>
        </p:txBody>
      </p:sp>
      <p:sp>
        <p:nvSpPr>
          <p:cNvPr id="3" name="文本占位符 2">
            <a:extLst>
              <a:ext uri="{FF2B5EF4-FFF2-40B4-BE49-F238E27FC236}">
                <a16:creationId xmlns:a16="http://schemas.microsoft.com/office/drawing/2014/main" id="{C2CDC509-2BEF-40C5-AFA0-ECFB92824CF0}"/>
              </a:ext>
            </a:extLst>
          </p:cNvPr>
          <p:cNvSpPr>
            <a:spLocks noGrp="1"/>
          </p:cNvSpPr>
          <p:nvPr>
            <p:ph type="body" idx="4294967295"/>
          </p:nvPr>
        </p:nvSpPr>
        <p:spPr>
          <a:xfrm>
            <a:off x="311700" y="1507885"/>
            <a:ext cx="8520600" cy="3302700"/>
          </a:xfrm>
        </p:spPr>
        <p:txBody>
          <a:bodyPr/>
          <a:lstStyle/>
          <a:p>
            <a:r>
              <a:rPr lang="en-US" altLang="zh-CN" dirty="0">
                <a:latin typeface="Arial Black" panose="020B0A04020102020204" pitchFamily="34" charset="0"/>
              </a:rPr>
              <a:t>Concept</a:t>
            </a:r>
            <a:r>
              <a:rPr lang="zh-CN" altLang="en-US" dirty="0">
                <a:latin typeface="Arial Black" panose="020B0A04020102020204" pitchFamily="34" charset="0"/>
              </a:rPr>
              <a:t> </a:t>
            </a:r>
            <a:r>
              <a:rPr lang="en-US" altLang="zh-CN" dirty="0">
                <a:latin typeface="Arial Black" panose="020B0A04020102020204" pitchFamily="34" charset="0"/>
              </a:rPr>
              <a:t>4: User Interface and Sprite</a:t>
            </a:r>
          </a:p>
        </p:txBody>
      </p:sp>
      <p:pic>
        <p:nvPicPr>
          <p:cNvPr id="4" name="图片 3">
            <a:extLst>
              <a:ext uri="{FF2B5EF4-FFF2-40B4-BE49-F238E27FC236}">
                <a16:creationId xmlns:a16="http://schemas.microsoft.com/office/drawing/2014/main" id="{91337B82-0FA8-4FDF-9874-ABBD8EA3C03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723699" y="2329216"/>
            <a:ext cx="4608000" cy="2198400"/>
          </a:xfrm>
          <a:prstGeom prst="rect">
            <a:avLst/>
          </a:prstGeom>
        </p:spPr>
      </p:pic>
      <p:pic>
        <p:nvPicPr>
          <p:cNvPr id="5" name="图片 4">
            <a:extLst>
              <a:ext uri="{FF2B5EF4-FFF2-40B4-BE49-F238E27FC236}">
                <a16:creationId xmlns:a16="http://schemas.microsoft.com/office/drawing/2014/main" id="{0DC23748-AA5A-4A7A-B74D-F05D6A6B9E5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79250" y="2554462"/>
            <a:ext cx="2442423" cy="1973154"/>
          </a:xfrm>
          <a:prstGeom prst="rect">
            <a:avLst/>
          </a:prstGeom>
          <a:effectLst>
            <a:softEdge rad="63500"/>
          </a:effectLst>
        </p:spPr>
      </p:pic>
    </p:spTree>
    <p:extLst>
      <p:ext uri="{BB962C8B-B14F-4D97-AF65-F5344CB8AC3E}">
        <p14:creationId xmlns:p14="http://schemas.microsoft.com/office/powerpoint/2010/main" val="831240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8B6C60-3278-4660-8A23-093328A13EEA}"/>
              </a:ext>
            </a:extLst>
          </p:cNvPr>
          <p:cNvSpPr>
            <a:spLocks noGrp="1"/>
          </p:cNvSpPr>
          <p:nvPr>
            <p:ph type="title"/>
          </p:nvPr>
        </p:nvSpPr>
        <p:spPr>
          <a:xfrm>
            <a:off x="130800" y="608627"/>
            <a:ext cx="8882400" cy="821400"/>
          </a:xfrm>
        </p:spPr>
        <p:txBody>
          <a:bodyPr/>
          <a:lstStyle/>
          <a:p>
            <a:r>
              <a:rPr lang="en-US" altLang="zh-CN" dirty="0"/>
              <a:t>Key Concepts</a:t>
            </a:r>
            <a:endParaRPr lang="zh-CN" altLang="en-US" dirty="0"/>
          </a:p>
        </p:txBody>
      </p:sp>
      <p:sp>
        <p:nvSpPr>
          <p:cNvPr id="3" name="文本占位符 2">
            <a:extLst>
              <a:ext uri="{FF2B5EF4-FFF2-40B4-BE49-F238E27FC236}">
                <a16:creationId xmlns:a16="http://schemas.microsoft.com/office/drawing/2014/main" id="{B1F3C670-D3FF-4CC7-805E-CE920EBD2757}"/>
              </a:ext>
            </a:extLst>
          </p:cNvPr>
          <p:cNvSpPr>
            <a:spLocks noGrp="1"/>
          </p:cNvSpPr>
          <p:nvPr>
            <p:ph type="body" idx="4294967295"/>
          </p:nvPr>
        </p:nvSpPr>
        <p:spPr>
          <a:xfrm>
            <a:off x="288000" y="1546200"/>
            <a:ext cx="8568000" cy="3302700"/>
          </a:xfrm>
        </p:spPr>
        <p:txBody>
          <a:bodyPr lIns="0" rIns="0"/>
          <a:lstStyle/>
          <a:p>
            <a:pPr>
              <a:lnSpc>
                <a:spcPct val="100000"/>
              </a:lnSpc>
              <a:spcAft>
                <a:spcPts val="3200"/>
              </a:spcAft>
            </a:pPr>
            <a:r>
              <a:rPr lang="en-US" altLang="zh-CN" dirty="0">
                <a:latin typeface="Arial Black" panose="020B0A04020102020204" pitchFamily="34" charset="0"/>
              </a:rPr>
              <a:t>Concept 5: Programming Scripts</a:t>
            </a:r>
          </a:p>
          <a:p>
            <a:pPr>
              <a:lnSpc>
                <a:spcPct val="100000"/>
              </a:lnSpc>
            </a:pPr>
            <a:r>
              <a:rPr lang="en-US" altLang="zh-CN" dirty="0">
                <a:latin typeface="Arial Black" panose="020B0A04020102020204" pitchFamily="34" charset="0"/>
              </a:rPr>
              <a:t>Discussion: </a:t>
            </a:r>
            <a:r>
              <a:rPr lang="en-US" altLang="zh-CN" dirty="0">
                <a:latin typeface="Arial" panose="020B0604020202020204" pitchFamily="34" charset="0"/>
                <a:cs typeface="Arial" panose="020B0604020202020204" pitchFamily="34" charset="0"/>
              </a:rPr>
              <a:t>How many types of blocks have you learnt? What are their functions? </a:t>
            </a:r>
            <a:endParaRPr lang="zh-CN" altLang="en-US" dirty="0">
              <a:latin typeface="Arial" panose="020B0604020202020204" pitchFamily="34" charset="0"/>
              <a:cs typeface="Arial" panose="020B0604020202020204" pitchFamily="34" charset="0"/>
            </a:endParaRPr>
          </a:p>
        </p:txBody>
      </p:sp>
      <p:pic>
        <p:nvPicPr>
          <p:cNvPr id="4" name="图片 3">
            <a:extLst>
              <a:ext uri="{FF2B5EF4-FFF2-40B4-BE49-F238E27FC236}">
                <a16:creationId xmlns:a16="http://schemas.microsoft.com/office/drawing/2014/main" id="{0D4ABBCE-A46A-4DD8-A1D5-18628DD3B3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6265" y="3197550"/>
            <a:ext cx="3371850" cy="723900"/>
          </a:xfrm>
          <a:prstGeom prst="rect">
            <a:avLst/>
          </a:prstGeom>
        </p:spPr>
      </p:pic>
    </p:spTree>
    <p:extLst>
      <p:ext uri="{BB962C8B-B14F-4D97-AF65-F5344CB8AC3E}">
        <p14:creationId xmlns:p14="http://schemas.microsoft.com/office/powerpoint/2010/main" val="1113465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6A71D9B9-0203-494B-852D-07B2F92BFC73}"/>
              </a:ext>
            </a:extLst>
          </p:cNvPr>
          <p:cNvSpPr>
            <a:spLocks noGrp="1"/>
          </p:cNvSpPr>
          <p:nvPr>
            <p:ph type="body" idx="4294967295"/>
          </p:nvPr>
        </p:nvSpPr>
        <p:spPr>
          <a:xfrm>
            <a:off x="464098" y="1014743"/>
            <a:ext cx="8520600" cy="3302700"/>
          </a:xfrm>
        </p:spPr>
        <p:txBody>
          <a:bodyPr/>
          <a:lstStyle/>
          <a:p>
            <a:pPr>
              <a:lnSpc>
                <a:spcPct val="100000"/>
              </a:lnSpc>
            </a:pPr>
            <a:r>
              <a:rPr lang="en-US" altLang="zh-CN" dirty="0">
                <a:latin typeface="Arial Black" panose="020B0A04020102020204" pitchFamily="34" charset="0"/>
              </a:rPr>
              <a:t>Sensing Scripts</a:t>
            </a:r>
          </a:p>
          <a:p>
            <a:pPr marL="76200" indent="0">
              <a:lnSpc>
                <a:spcPct val="100000"/>
              </a:lnSpc>
              <a:buNone/>
            </a:pPr>
            <a:endParaRPr lang="en-US" altLang="zh-CN" dirty="0">
              <a:latin typeface="Arial Black" panose="020B0A04020102020204" pitchFamily="34" charset="0"/>
            </a:endParaRPr>
          </a:p>
          <a:p>
            <a:pPr>
              <a:lnSpc>
                <a:spcPct val="100000"/>
              </a:lnSpc>
              <a:spcAft>
                <a:spcPts val="2400"/>
              </a:spcAft>
            </a:pPr>
            <a:r>
              <a:rPr lang="zh-CN" altLang="en-US" dirty="0"/>
              <a:t>                          </a:t>
            </a:r>
            <a:r>
              <a:rPr lang="en-US" altLang="zh-CN" dirty="0"/>
              <a:t>           ask you questions and store your answers</a:t>
            </a:r>
          </a:p>
          <a:p>
            <a:pPr>
              <a:lnSpc>
                <a:spcPct val="100000"/>
              </a:lnSpc>
            </a:pPr>
            <a:r>
              <a:rPr lang="zh-CN" altLang="en-US" dirty="0"/>
              <a:t>                             </a:t>
            </a:r>
            <a:r>
              <a:rPr lang="en-US" altLang="zh-CN" dirty="0"/>
              <a:t>                </a:t>
            </a:r>
            <a:r>
              <a:rPr lang="zh-CN" altLang="en-US" dirty="0"/>
              <a:t> </a:t>
            </a:r>
            <a:r>
              <a:rPr lang="en-US" altLang="zh-CN" dirty="0"/>
              <a:t>see the brightness</a:t>
            </a:r>
            <a:endParaRPr lang="zh-CN" altLang="en-US" dirty="0"/>
          </a:p>
        </p:txBody>
      </p:sp>
      <p:pic>
        <p:nvPicPr>
          <p:cNvPr id="4" name="图片 3">
            <a:extLst>
              <a:ext uri="{FF2B5EF4-FFF2-40B4-BE49-F238E27FC236}">
                <a16:creationId xmlns:a16="http://schemas.microsoft.com/office/drawing/2014/main" id="{2B07211E-A830-4BA0-B851-47316A603F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257" y="1714576"/>
            <a:ext cx="2905113" cy="623697"/>
          </a:xfrm>
          <a:prstGeom prst="rect">
            <a:avLst/>
          </a:prstGeom>
        </p:spPr>
      </p:pic>
      <p:pic>
        <p:nvPicPr>
          <p:cNvPr id="5" name="图片 4">
            <a:extLst>
              <a:ext uri="{FF2B5EF4-FFF2-40B4-BE49-F238E27FC236}">
                <a16:creationId xmlns:a16="http://schemas.microsoft.com/office/drawing/2014/main" id="{9DF7ABCC-135E-4D76-9010-46B518E500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1172" y="2847522"/>
            <a:ext cx="3871002" cy="517283"/>
          </a:xfrm>
          <a:prstGeom prst="rect">
            <a:avLst/>
          </a:prstGeom>
        </p:spPr>
      </p:pic>
    </p:spTree>
    <p:extLst>
      <p:ext uri="{BB962C8B-B14F-4D97-AF65-F5344CB8AC3E}">
        <p14:creationId xmlns:p14="http://schemas.microsoft.com/office/powerpoint/2010/main" val="1733137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6A71D9B9-0203-494B-852D-07B2F92BFC73}"/>
              </a:ext>
            </a:extLst>
          </p:cNvPr>
          <p:cNvSpPr>
            <a:spLocks noGrp="1"/>
          </p:cNvSpPr>
          <p:nvPr>
            <p:ph type="body" idx="4294967295"/>
          </p:nvPr>
        </p:nvSpPr>
        <p:spPr>
          <a:xfrm>
            <a:off x="311700" y="586593"/>
            <a:ext cx="8520600" cy="3302700"/>
          </a:xfrm>
        </p:spPr>
        <p:txBody>
          <a:bodyPr/>
          <a:lstStyle/>
          <a:p>
            <a:r>
              <a:rPr lang="en-US" altLang="zh-CN" dirty="0">
                <a:latin typeface="Arial Black" panose="020B0A04020102020204" pitchFamily="34" charset="0"/>
              </a:rPr>
              <a:t>Events Scripts</a:t>
            </a:r>
          </a:p>
        </p:txBody>
      </p:sp>
      <p:pic>
        <p:nvPicPr>
          <p:cNvPr id="6" name="图片 5">
            <a:extLst>
              <a:ext uri="{FF2B5EF4-FFF2-40B4-BE49-F238E27FC236}">
                <a16:creationId xmlns:a16="http://schemas.microsoft.com/office/drawing/2014/main" id="{67382DD2-587A-4E8C-B5B0-02C40937D68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36298" y="1321401"/>
            <a:ext cx="3095976" cy="1388895"/>
          </a:xfrm>
          <a:prstGeom prst="rect">
            <a:avLst/>
          </a:prstGeom>
        </p:spPr>
      </p:pic>
      <p:pic>
        <p:nvPicPr>
          <p:cNvPr id="7" name="图片 6">
            <a:extLst>
              <a:ext uri="{FF2B5EF4-FFF2-40B4-BE49-F238E27FC236}">
                <a16:creationId xmlns:a16="http://schemas.microsoft.com/office/drawing/2014/main" id="{1E4A9C01-36BA-4EBD-B841-DF59D0BDC17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rot="5400000" flipV="1">
            <a:off x="3432890" y="1156325"/>
            <a:ext cx="1176805" cy="1719047"/>
          </a:xfrm>
          <a:prstGeom prst="rect">
            <a:avLst/>
          </a:prstGeom>
        </p:spPr>
      </p:pic>
      <p:pic>
        <p:nvPicPr>
          <p:cNvPr id="8" name="图片 7">
            <a:extLst>
              <a:ext uri="{FF2B5EF4-FFF2-40B4-BE49-F238E27FC236}">
                <a16:creationId xmlns:a16="http://schemas.microsoft.com/office/drawing/2014/main" id="{F1A76C8B-35CA-42D1-B203-5A2B45758F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2693" y="2710295"/>
            <a:ext cx="1771650" cy="885825"/>
          </a:xfrm>
          <a:prstGeom prst="rect">
            <a:avLst/>
          </a:prstGeom>
        </p:spPr>
      </p:pic>
      <p:pic>
        <p:nvPicPr>
          <p:cNvPr id="9" name="图片 8">
            <a:extLst>
              <a:ext uri="{FF2B5EF4-FFF2-40B4-BE49-F238E27FC236}">
                <a16:creationId xmlns:a16="http://schemas.microsoft.com/office/drawing/2014/main" id="{97CE160A-EA46-4C64-A8BF-FD4987C87C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4299" y="2710295"/>
            <a:ext cx="2847975" cy="885825"/>
          </a:xfrm>
          <a:prstGeom prst="rect">
            <a:avLst/>
          </a:prstGeom>
        </p:spPr>
      </p:pic>
      <p:pic>
        <p:nvPicPr>
          <p:cNvPr id="10" name="图片 9">
            <a:extLst>
              <a:ext uri="{FF2B5EF4-FFF2-40B4-BE49-F238E27FC236}">
                <a16:creationId xmlns:a16="http://schemas.microsoft.com/office/drawing/2014/main" id="{42E66D53-A60F-4F31-A5D1-36C15B47FC0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72693" y="3602508"/>
            <a:ext cx="2333625" cy="885825"/>
          </a:xfrm>
          <a:prstGeom prst="rect">
            <a:avLst/>
          </a:prstGeom>
        </p:spPr>
      </p:pic>
      <p:pic>
        <p:nvPicPr>
          <p:cNvPr id="11" name="图片 10">
            <a:extLst>
              <a:ext uri="{FF2B5EF4-FFF2-40B4-BE49-F238E27FC236}">
                <a16:creationId xmlns:a16="http://schemas.microsoft.com/office/drawing/2014/main" id="{B8C9F0ED-61CC-46F3-AAFF-C76CB24088A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62701" y="1020165"/>
            <a:ext cx="2169075" cy="1309630"/>
          </a:xfrm>
          <a:prstGeom prst="rect">
            <a:avLst/>
          </a:prstGeom>
        </p:spPr>
      </p:pic>
      <p:pic>
        <p:nvPicPr>
          <p:cNvPr id="13" name="图片 12">
            <a:extLst>
              <a:ext uri="{FF2B5EF4-FFF2-40B4-BE49-F238E27FC236}">
                <a16:creationId xmlns:a16="http://schemas.microsoft.com/office/drawing/2014/main" id="{25FA504B-7CC6-4EB2-9045-73ECE619A04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51916" y="3602508"/>
            <a:ext cx="2762250" cy="885825"/>
          </a:xfrm>
          <a:prstGeom prst="rect">
            <a:avLst/>
          </a:prstGeom>
        </p:spPr>
      </p:pic>
      <p:pic>
        <p:nvPicPr>
          <p:cNvPr id="17" name="图片 16">
            <a:extLst>
              <a:ext uri="{FF2B5EF4-FFF2-40B4-BE49-F238E27FC236}">
                <a16:creationId xmlns:a16="http://schemas.microsoft.com/office/drawing/2014/main" id="{DBBC2AD1-0BD1-48BC-A851-ED35354E822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85166" y="2710295"/>
            <a:ext cx="3429000" cy="885825"/>
          </a:xfrm>
          <a:prstGeom prst="rect">
            <a:avLst/>
          </a:prstGeom>
        </p:spPr>
      </p:pic>
    </p:spTree>
    <p:extLst>
      <p:ext uri="{BB962C8B-B14F-4D97-AF65-F5344CB8AC3E}">
        <p14:creationId xmlns:p14="http://schemas.microsoft.com/office/powerpoint/2010/main" val="1851504319"/>
      </p:ext>
    </p:extLst>
  </p:cSld>
  <p:clrMapOvr>
    <a:masterClrMapping/>
  </p:clrMapOvr>
</p:sld>
</file>

<file path=ppt/theme/theme1.xml><?xml version="1.0" encoding="utf-8"?>
<a:theme xmlns:a="http://schemas.openxmlformats.org/drawingml/2006/main" name="Tropic">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D7B8DB6F5F204C9F0FB1EAC793A34B" ma:contentTypeVersion="29" ma:contentTypeDescription="Create a new document." ma:contentTypeScope="" ma:versionID="6964f1607b912fcc36217ec03ded4be1">
  <xsd:schema xmlns:xsd="http://www.w3.org/2001/XMLSchema" xmlns:xs="http://www.w3.org/2001/XMLSchema" xmlns:p="http://schemas.microsoft.com/office/2006/metadata/properties" xmlns:ns2="e4d70162-ace3-44e7-92ab-2f9373d5bb77" xmlns:ns3="53fe7858-66a6-4f29-b74a-60c7079a3f54" targetNamespace="http://schemas.microsoft.com/office/2006/metadata/properties" ma:root="true" ma:fieldsID="5b5f26e8beb466e3c060feb241a6a910" ns2:_="" ns3:_="">
    <xsd:import namespace="e4d70162-ace3-44e7-92ab-2f9373d5bb77"/>
    <xsd:import namespace="53fe7858-66a6-4f29-b74a-60c7079a3f5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2:lo" minOccurs="0"/>
                <xsd:element ref="ns2:cf6bef2a-12ef-4532-837e-bb831867c9eaCountryOrRegion" minOccurs="0"/>
                <xsd:element ref="ns2:cf6bef2a-12ef-4532-837e-bb831867c9eaState" minOccurs="0"/>
                <xsd:element ref="ns2:cf6bef2a-12ef-4532-837e-bb831867c9eaCity" minOccurs="0"/>
                <xsd:element ref="ns2:cf6bef2a-12ef-4532-837e-bb831867c9eaPostalCode" minOccurs="0"/>
                <xsd:element ref="ns2:cf6bef2a-12ef-4532-837e-bb831867c9eaStreet" minOccurs="0"/>
                <xsd:element ref="ns2:cf6bef2a-12ef-4532-837e-bb831867c9eaGeoLoc" minOccurs="0"/>
                <xsd:element ref="ns2:cf6bef2a-12ef-4532-837e-bb831867c9eaDispName" minOccurs="0"/>
                <xsd:element ref="ns3:SharedWithUsers" minOccurs="0"/>
                <xsd:element ref="ns3:SharedWithDetails" minOccurs="0"/>
                <xsd:element ref="ns2:MediaLengthInSeconds" minOccurs="0"/>
                <xsd:element ref="ns2:Vorschau"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d70162-ace3-44e7-92ab-2f9373d5bb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o" ma:index="18" nillable="true" ma:displayName="lo" ma:format="Dropdown" ma:internalName="lo">
      <xsd:simpleType>
        <xsd:restriction base="dms:Unknown"/>
      </xsd:simpleType>
    </xsd:element>
    <xsd:element name="cf6bef2a-12ef-4532-837e-bb831867c9eaCountryOrRegion" ma:index="19" nillable="true" ma:displayName="lo: Country/Region" ma:internalName="CountryOrRegion" ma:readOnly="true">
      <xsd:simpleType>
        <xsd:restriction base="dms:Text"/>
      </xsd:simpleType>
    </xsd:element>
    <xsd:element name="cf6bef2a-12ef-4532-837e-bb831867c9eaState" ma:index="20" nillable="true" ma:displayName="lo: State" ma:internalName="State" ma:readOnly="true">
      <xsd:simpleType>
        <xsd:restriction base="dms:Text"/>
      </xsd:simpleType>
    </xsd:element>
    <xsd:element name="cf6bef2a-12ef-4532-837e-bb831867c9eaCity" ma:index="21" nillable="true" ma:displayName="lo: City" ma:internalName="City" ma:readOnly="true">
      <xsd:simpleType>
        <xsd:restriction base="dms:Text"/>
      </xsd:simpleType>
    </xsd:element>
    <xsd:element name="cf6bef2a-12ef-4532-837e-bb831867c9eaPostalCode" ma:index="22" nillable="true" ma:displayName="lo: Postal Code" ma:internalName="PostalCode" ma:readOnly="true">
      <xsd:simpleType>
        <xsd:restriction base="dms:Text"/>
      </xsd:simpleType>
    </xsd:element>
    <xsd:element name="cf6bef2a-12ef-4532-837e-bb831867c9eaStreet" ma:index="23" nillable="true" ma:displayName="lo: Street" ma:internalName="Street" ma:readOnly="true">
      <xsd:simpleType>
        <xsd:restriction base="dms:Text"/>
      </xsd:simpleType>
    </xsd:element>
    <xsd:element name="cf6bef2a-12ef-4532-837e-bb831867c9eaGeoLoc" ma:index="24" nillable="true" ma:displayName="lo: Coordinates" ma:internalName="GeoLoc" ma:readOnly="true">
      <xsd:simpleType>
        <xsd:restriction base="dms:Unknown"/>
      </xsd:simpleType>
    </xsd:element>
    <xsd:element name="cf6bef2a-12ef-4532-837e-bb831867c9eaDispName" ma:index="25" nillable="true" ma:displayName="lo: Name" ma:internalName="DispName" ma:readOnly="true">
      <xsd:simpleType>
        <xsd:restriction base="dms:Text"/>
      </xsd:simpleType>
    </xsd:element>
    <xsd:element name="MediaLengthInSeconds" ma:index="28" nillable="true" ma:displayName="Length (seconds)" ma:internalName="MediaLengthInSeconds" ma:readOnly="true">
      <xsd:simpleType>
        <xsd:restriction base="dms:Unknown"/>
      </xsd:simpleType>
    </xsd:element>
    <xsd:element name="Vorschau" ma:index="29" nillable="true" ma:displayName="Vorschau" ma:format="Thumbnail" ma:internalName="Vorschau">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bcc13940-cc23-4f13-a8f1-3cf37e895aa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3fe7858-66a6-4f29-b74a-60c7079a3f54"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0" nillable="true" ma:displayName="Taxonomy Catch All Column" ma:hidden="true" ma:list="{7bc58483-8b17-41f0-8ffd-8188dc8c11bd}" ma:internalName="TaxCatchAll" ma:showField="CatchAllData" ma:web="53fe7858-66a6-4f29-b74a-60c7079a3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orschau xmlns="e4d70162-ace3-44e7-92ab-2f9373d5bb77" xsi:nil="true"/>
    <lo xmlns="e4d70162-ace3-44e7-92ab-2f9373d5bb77" xsi:nil="true"/>
    <TaxCatchAll xmlns="53fe7858-66a6-4f29-b74a-60c7079a3f54" xsi:nil="true"/>
    <lcf76f155ced4ddcb4097134ff3c332f xmlns="e4d70162-ace3-44e7-92ab-2f9373d5bb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F33C79F-956A-4F81-B200-D477A54813C1}"/>
</file>

<file path=customXml/itemProps2.xml><?xml version="1.0" encoding="utf-8"?>
<ds:datastoreItem xmlns:ds="http://schemas.openxmlformats.org/officeDocument/2006/customXml" ds:itemID="{9499A271-DA61-41CF-B59C-D570E7D897E0}"/>
</file>

<file path=customXml/itemProps3.xml><?xml version="1.0" encoding="utf-8"?>
<ds:datastoreItem xmlns:ds="http://schemas.openxmlformats.org/officeDocument/2006/customXml" ds:itemID="{E890234B-E337-415E-A560-788FCE72125F}"/>
</file>

<file path=docProps/app.xml><?xml version="1.0" encoding="utf-8"?>
<Properties xmlns="http://schemas.openxmlformats.org/officeDocument/2006/extended-properties" xmlns:vt="http://schemas.openxmlformats.org/officeDocument/2006/docPropsVTypes">
  <TotalTime>2655</TotalTime>
  <Words>2723</Words>
  <Application>Microsoft Office PowerPoint</Application>
  <PresentationFormat>全屏显示(16:9)</PresentationFormat>
  <Paragraphs>161</Paragraphs>
  <Slides>27</Slides>
  <Notes>26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27</vt:i4>
      </vt:variant>
    </vt:vector>
  </HeadingPairs>
  <TitlesOfParts>
    <vt:vector size="34" baseType="lpstr">
      <vt:lpstr>Arial Black</vt:lpstr>
      <vt:lpstr>Calibri</vt:lpstr>
      <vt:lpstr>Arial</vt:lpstr>
      <vt:lpstr>Arial Rounded MT Bold</vt:lpstr>
      <vt:lpstr>Wingdings</vt:lpstr>
      <vt:lpstr>PT Sans Narrow</vt:lpstr>
      <vt:lpstr>Tropic</vt:lpstr>
      <vt:lpstr>When mBot Meets a Robot Lesson 4</vt:lpstr>
      <vt:lpstr>Recap</vt:lpstr>
      <vt:lpstr>Key Concepts</vt:lpstr>
      <vt:lpstr>Key Concepts</vt:lpstr>
      <vt:lpstr>Key Concepts</vt:lpstr>
      <vt:lpstr>Key Concepts</vt:lpstr>
      <vt:lpstr>Key Concepts</vt:lpstr>
      <vt:lpstr>PowerPoint 演示文稿</vt:lpstr>
      <vt:lpstr>PowerPoint 演示文稿</vt:lpstr>
      <vt:lpstr>Challenge</vt:lpstr>
      <vt:lpstr>When mBot meets a robot …</vt:lpstr>
      <vt:lpstr>When mBot meets a robot …</vt:lpstr>
      <vt:lpstr>When mBot meets a robot …</vt:lpstr>
      <vt:lpstr>Tip 1: Switch costumes</vt:lpstr>
      <vt:lpstr>Tip 2: Make face-to-face</vt:lpstr>
      <vt:lpstr>PowerPoint 演示文稿</vt:lpstr>
      <vt:lpstr>Tip 3: Background the stage</vt:lpstr>
      <vt:lpstr>PowerPoint 演示文稿</vt:lpstr>
      <vt:lpstr>PowerPoint 演示文稿</vt:lpstr>
      <vt:lpstr>PowerPoint 演示文稿</vt:lpstr>
      <vt:lpstr>Tip 4: Add some sound effcts</vt:lpstr>
      <vt:lpstr>PowerPoint 演示文稿</vt:lpstr>
      <vt:lpstr>PowerPoint 演示文稿</vt:lpstr>
      <vt:lpstr>Share</vt:lpstr>
      <vt:lpstr>PowerPoint 演示文稿</vt:lpstr>
      <vt:lpstr>PowerPoint 演示文稿</vt:lpstr>
      <vt:lpstr>Clean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mBot Lesson 1</dc:title>
  <dc:creator>刘梓先</dc:creator>
  <cp:lastModifiedBy>胡乐玲</cp:lastModifiedBy>
  <cp:revision>148</cp:revision>
  <dcterms:modified xsi:type="dcterms:W3CDTF">2021-10-25T09:45:33Z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0x01010062D7B8DB6F5F204C9F0FB1EAC793A34B</vt:lpwstr>
  </property>
</Properties>
</file>