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23"/>
  </p:notesMasterIdLst>
  <p:sldIdLst>
    <p:sldId id="291" r:id="rId2"/>
    <p:sldId id="362" r:id="rId3"/>
    <p:sldId id="293" r:id="rId4"/>
    <p:sldId id="363" r:id="rId5"/>
    <p:sldId id="305" r:id="rId6"/>
    <p:sldId id="369" r:id="rId7"/>
    <p:sldId id="370" r:id="rId8"/>
    <p:sldId id="371" r:id="rId9"/>
    <p:sldId id="359" r:id="rId10"/>
    <p:sldId id="365" r:id="rId11"/>
    <p:sldId id="378" r:id="rId12"/>
    <p:sldId id="373" r:id="rId13"/>
    <p:sldId id="376" r:id="rId14"/>
    <p:sldId id="374" r:id="rId15"/>
    <p:sldId id="375" r:id="rId16"/>
    <p:sldId id="361" r:id="rId17"/>
    <p:sldId id="366" r:id="rId18"/>
    <p:sldId id="377" r:id="rId19"/>
    <p:sldId id="368" r:id="rId20"/>
    <p:sldId id="367" r:id="rId21"/>
    <p:sldId id="284" r:id="rId22"/>
  </p:sldIdLst>
  <p:sldSz cx="9144000" cy="5143500" type="screen16x9"/>
  <p:notesSz cx="6858000" cy="9144000"/>
  <p:embeddedFontLst>
    <p:embeddedFont>
      <p:font typeface="Arial Black" panose="020B0604020202020204" pitchFamily="34" charset="0"/>
      <p:bold r:id="rId24"/>
    </p:embeddedFont>
    <p:embeddedFont>
      <p:font typeface="Arial Rounded MT Bold" panose="020F0704030504030204" pitchFamily="34" charset="0"/>
      <p:regular r:id="rId25"/>
      <p:bold r:id="rId26"/>
    </p:embeddedFont>
    <p:embeddedFont>
      <p:font typeface="Calibri" panose="020F0502020204030204" pitchFamily="34" charset="0"/>
      <p:regular r:id="rId27"/>
      <p:bold r:id="rId28"/>
      <p:italic r:id="rId29"/>
      <p:boldItalic r:id="rId30"/>
    </p:embeddedFont>
    <p:embeddedFont>
      <p:font typeface="PT Sans Narrow" panose="020B0506020203020204" pitchFamily="34" charset="0"/>
      <p:regular r:id="rId31"/>
      <p:bold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6A6C"/>
    <a:srgbClr val="ED5A39"/>
    <a:srgbClr val="F59E1D"/>
    <a:srgbClr val="C846EB"/>
    <a:srgbClr val="4CBFE6"/>
    <a:srgbClr val="FFAB19"/>
    <a:srgbClr val="FFBF00"/>
    <a:srgbClr val="3D556B"/>
    <a:srgbClr val="269B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autoAdjust="0"/>
    <p:restoredTop sz="48983" autoAdjust="0"/>
  </p:normalViewPr>
  <p:slideViewPr>
    <p:cSldViewPr snapToGrid="0">
      <p:cViewPr varScale="1">
        <p:scale>
          <a:sx n="146" d="100"/>
          <a:sy n="146" d="100"/>
        </p:scale>
        <p:origin x="176" y="640"/>
      </p:cViewPr>
      <p:guideLst>
        <p:guide orient="horz" pos="1620"/>
        <p:guide pos="2880"/>
      </p:guideLst>
    </p:cSldViewPr>
  </p:slideViewPr>
  <p:outlineViewPr>
    <p:cViewPr>
      <p:scale>
        <a:sx n="33" d="100"/>
        <a:sy n="33" d="100"/>
      </p:scale>
      <p:origin x="0" y="-5208"/>
    </p:cViewPr>
  </p:outlineViewPr>
  <p:notesTextViewPr>
    <p:cViewPr>
      <p:scale>
        <a:sx n="1" d="1"/>
        <a:sy n="1" d="1"/>
      </p:scale>
      <p:origin x="0" y="0"/>
    </p:cViewPr>
  </p:notesTextViewPr>
  <p:sorterViewPr>
    <p:cViewPr>
      <p:scale>
        <a:sx n="100" d="100"/>
        <a:sy n="100" d="100"/>
      </p:scale>
      <p:origin x="0" y="-258"/>
    </p:cViewPr>
  </p:sorterViewPr>
  <p:notesViewPr>
    <p:cSldViewPr snapToGrid="0">
      <p:cViewPr varScale="1">
        <p:scale>
          <a:sx n="55" d="100"/>
          <a:sy n="55" d="100"/>
        </p:scale>
        <p:origin x="288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Overview: </a:t>
            </a:r>
            <a:r>
              <a:rPr lang="en-US" altLang="zh-CN" sz="1100" b="0" i="0" u="none" strike="noStrike" cap="none" dirty="0">
                <a:solidFill>
                  <a:srgbClr val="000000"/>
                </a:solidFill>
                <a:effectLst/>
                <a:latin typeface="Arial"/>
                <a:ea typeface="Arial"/>
                <a:cs typeface="Arial"/>
                <a:sym typeface="Arial"/>
              </a:rPr>
              <a:t>Lesson 5 aims to introduce the concept of sequencing in the context of Morse Code communication. Students will design sequential algorithms to code and decode Morse Code through the built-in LED bulbs in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First, students explore the meaning of sequencing. Students will explore the use of Morse Code and learn to create a piece of message based on the rules of Morse Code communication. Students are welcome to make secret messages to chat with each other.</a:t>
            </a:r>
            <a:endParaRPr lang="zh-CN" altLang="en-US" dirty="0"/>
          </a:p>
        </p:txBody>
      </p:sp>
    </p:spTree>
    <p:extLst>
      <p:ext uri="{BB962C8B-B14F-4D97-AF65-F5344CB8AC3E}">
        <p14:creationId xmlns:p14="http://schemas.microsoft.com/office/powerpoint/2010/main" val="3068803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10 to briefly introduce the historical background of Morse Code.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9326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a video clip to provide a demonstration on Morse Code further.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Due to the copyright, the slideshow cannot provide the video clip. However, a recommended source is indicated in this slide which is available from:</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https://study.com/academy/lesson/morse-code-lesson-for-kids-history-alphabet-facts.html.</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965370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refer to the glossary of the Morse Code in the activity sheet.</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14 to indicate the rules of using LED to represent Morse Code.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can change the color of the LED as the meaning of the light signals depends upon the display seconds.</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https://commons.wikimedia.org/wiki/File:International_Morse_Code.svg</a:t>
            </a:r>
            <a:endParaRPr lang="zh-CN" altLang="en-US" dirty="0"/>
          </a:p>
        </p:txBody>
      </p:sp>
    </p:spTree>
    <p:extLst>
      <p:ext uri="{BB962C8B-B14F-4D97-AF65-F5344CB8AC3E}">
        <p14:creationId xmlns:p14="http://schemas.microsoft.com/office/powerpoint/2010/main" val="4158114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refer to the glossary of the Morse Code in the activity sheet.</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14 to indicate the rules of using LED to represent Morse Code.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can change the color of the LED as the meaning of the light signals depends upon the display seconds.</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https://commons.wikimedia.org/wiki/File:International_Morse_Code.svg</a:t>
            </a:r>
            <a:endParaRPr lang="zh-CN" altLang="en-US" dirty="0"/>
          </a:p>
        </p:txBody>
      </p:sp>
    </p:spTree>
    <p:extLst>
      <p:ext uri="{BB962C8B-B14F-4D97-AF65-F5344CB8AC3E}">
        <p14:creationId xmlns:p14="http://schemas.microsoft.com/office/powerpoint/2010/main" val="1009276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refer to the glossary of the Morse Code in the activity sheet.</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14 to indicate the rules of using LED to represent Morse Code.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can change the color of the LED as the meaning of the light signals depends upon the display seconds.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019681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create some simple messages that combine several letters, for example: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SOS: S – dot, dot, dot; O – dash, dash, dash; S – dot, dot, dot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CODE: C – dash, dot, dash, dot; O – dash, dash, dash; D – dash, dot, dot; E – dot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HELP: H – dot, dot, dot, dot; E – dot; L – dot, dash, dot, dot; P – dot, dash, dash, dot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Differentiation: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Encourage students to reflect upon the light signals. For example, run and test the program in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observe carefully whether it is easy to recognize and make sense or not. If not, how is it possible to modify.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 possible solution may include, for example, use one LED bulb (e.g. the left one) to represent the dot, and use two LED bulbs to represent the dash. Control the display second at the same time. (Please refer to the “SOS” program on the right)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Another solution is to use different colors of light to indicate the break between the two letters.</a:t>
            </a:r>
            <a:endParaRPr lang="zh-CN" altLang="en-US" dirty="0"/>
          </a:p>
        </p:txBody>
      </p:sp>
    </p:spTree>
    <p:extLst>
      <p:ext uri="{BB962C8B-B14F-4D97-AF65-F5344CB8AC3E}">
        <p14:creationId xmlns:p14="http://schemas.microsoft.com/office/powerpoint/2010/main" val="2977034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Students will create a bit more long and complex Morse Code message to communicate with their partners.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11687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work in pairs and code a Morse Code message. When complete, have the partners guess what the light signals try to say.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may need a bit longer waiting time between the two light signals if it would be too fast to record the signals.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Encourage students to try and use different modes of Morse Code representation – for example, use the buzzer in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to produce sound signals.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6330001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After the pair has experienced the translation of Morse Code, instruct students to reflect upon the coursework and discuss the importance of the sequence of light signals.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886606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Recall and summarize the key features in the understanding of sequencing.</a:t>
            </a:r>
            <a:endParaRPr lang="zh-CN" altLang="en-US" dirty="0"/>
          </a:p>
        </p:txBody>
      </p:sp>
    </p:spTree>
    <p:extLst>
      <p:ext uri="{BB962C8B-B14F-4D97-AF65-F5344CB8AC3E}">
        <p14:creationId xmlns:p14="http://schemas.microsoft.com/office/powerpoint/2010/main" val="4082527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2 to inform the class about the agenda and task in this lesson.</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845028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contextualize the introduction to Morse Code. Students will discuss the means they would use to call for help.</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41491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discuss the ways of calling for help:</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Let students talk about what they would do if they need helps from someone in an everyday context.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4 to ask students to consider the listed situation – what would they do if they need helps in …:</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the unknown street;</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the desert;</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the forest;</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an isolated island;</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the sea; etc.</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Encourage them to brainstorm the possible means and remind them that there is not a right or wrong answer to this question.</a:t>
            </a:r>
            <a:endParaRPr lang="en-US" altLang="zh-CN" dirty="0"/>
          </a:p>
          <a:p>
            <a:pPr marL="158750" indent="0">
              <a:buNone/>
            </a:pPr>
            <a:endParaRPr lang="en-US" altLang="zh-CN" dirty="0"/>
          </a:p>
          <a:p>
            <a:pPr marL="158750" indent="0">
              <a:buNone/>
            </a:pPr>
            <a:r>
              <a:rPr lang="en-US" altLang="zh-CN" dirty="0"/>
              <a:t>Image Source: https://pixabay.com/illustrations/hand-sea-water-wave-clouds-help-792920/</a:t>
            </a:r>
            <a:endParaRPr lang="zh-CN" altLang="en-US" dirty="0"/>
          </a:p>
        </p:txBody>
      </p:sp>
    </p:spTree>
    <p:extLst>
      <p:ext uri="{BB962C8B-B14F-4D97-AF65-F5344CB8AC3E}">
        <p14:creationId xmlns:p14="http://schemas.microsoft.com/office/powerpoint/2010/main" val="567430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will be introduced briefly to the concept of sequencing. It is important for students to understand the logical order of the programming scripts.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654620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6 and 7 to explain the concept of sequencing.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Use real-life examples to illustrate the context of the use of sequencing. The slideshow uses the example of putting a watermelon into the fridge to demonstrate the meaning of sequencing. However, you are welcome to use any other real-life example that you think is appropriate to facilitate students’ understanding of sequencing. </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386659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6 and 7 to explain the concept of sequencing.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Use real-life examples to illustrate the context of the use of sequencing. The slideshow uses the example of putting a watermelon into the fridge to demonstrate the meaning of sequencing. However, you are welcome to use any other real-life example that you think is appropriate to facilitate students’ understanding of sequencing. </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159985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discuss the use of sequencing in real life, for example: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Still use the example of putting the watermelon in the fridge, what if we did not follow the three steps, what would happen?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Do you know anything that the sequence should not change (otherwise it leads to different results)?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570811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will create Morse Code messages to represent English letters through the built-in LED bulbs in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They will also combine the light signals to deliver some common call-for-help messages such as “SOS” or “HELP”.</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0932066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DA71EBFD-9830-6341-8312-40E8C9AD0AF5}"/>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7CA057C6-EB31-0F4A-9B60-BC35DEA009BE}"/>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B714E782-44C2-D145-8B43-3DE1F8F01DB0}"/>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2F9C5C0F-2EC7-4449-B537-FEC26C409CDE}"/>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0" name="矩形 9">
            <a:extLst>
              <a:ext uri="{FF2B5EF4-FFF2-40B4-BE49-F238E27FC236}">
                <a16:creationId xmlns:a16="http://schemas.microsoft.com/office/drawing/2014/main" id="{D1033A94-06D6-984B-B7BF-A241E1ADA23B}"/>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a:extLst>
              <a:ext uri="{FF2B5EF4-FFF2-40B4-BE49-F238E27FC236}">
                <a16:creationId xmlns:a16="http://schemas.microsoft.com/office/drawing/2014/main" id="{477FA306-A0C1-3244-A468-336C810E1A2C}"/>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3" name="Google Shape;19;p3">
            <a:extLst>
              <a:ext uri="{FF2B5EF4-FFF2-40B4-BE49-F238E27FC236}">
                <a16:creationId xmlns:a16="http://schemas.microsoft.com/office/drawing/2014/main" id="{1FBFB169-9EF1-C04B-BAD1-C756192A3407}"/>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14" name="Google Shape;20;p3">
            <a:extLst>
              <a:ext uri="{FF2B5EF4-FFF2-40B4-BE49-F238E27FC236}">
                <a16:creationId xmlns:a16="http://schemas.microsoft.com/office/drawing/2014/main" id="{B04E0F16-6F15-6E4E-B9CE-D80979C2D3B1}"/>
              </a:ext>
            </a:extLst>
          </p:cNvPr>
          <p:cNvGrpSpPr/>
          <p:nvPr userDrawn="1"/>
        </p:nvGrpSpPr>
        <p:grpSpPr>
          <a:xfrm>
            <a:off x="5908014" y="1570074"/>
            <a:ext cx="2322269" cy="3152774"/>
            <a:chOff x="5685708" y="1570533"/>
            <a:chExt cx="1861389" cy="2527071"/>
          </a:xfrm>
        </p:grpSpPr>
        <p:sp>
          <p:nvSpPr>
            <p:cNvPr id="15" name="Google Shape;21;p3">
              <a:extLst>
                <a:ext uri="{FF2B5EF4-FFF2-40B4-BE49-F238E27FC236}">
                  <a16:creationId xmlns:a16="http://schemas.microsoft.com/office/drawing/2014/main" id="{2FDEF48E-8690-3348-B10B-0819B4C572CC}"/>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16" name="Google Shape;22;p3">
              <a:extLst>
                <a:ext uri="{FF2B5EF4-FFF2-40B4-BE49-F238E27FC236}">
                  <a16:creationId xmlns:a16="http://schemas.microsoft.com/office/drawing/2014/main" id="{38F17184-5D40-AB40-9CFA-C9EAF2F5EB02}"/>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17" name="Google Shape;23;p3">
            <a:extLst>
              <a:ext uri="{FF2B5EF4-FFF2-40B4-BE49-F238E27FC236}">
                <a16:creationId xmlns:a16="http://schemas.microsoft.com/office/drawing/2014/main" id="{8CC37645-3919-B74A-8182-3E3BD87C9D34}"/>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BD5F3108-B53B-374A-A07D-6990A67BC53B}"/>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84070F25-EAE4-B744-BFEF-B5996025A34D}"/>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F81DB96A-A9B3-E64E-B31F-FA9186760A27}"/>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F35ED453-3680-9B46-9C7B-D3B54A0CC9B6}"/>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61" name="Google Shape;61;p9"/>
          <p:cNvSpPr/>
          <p:nvPr/>
        </p:nvSpPr>
        <p:spPr>
          <a:xfrm>
            <a:off x="0" y="0"/>
            <a:ext cx="4572000" cy="5143500"/>
          </a:xfrm>
          <a:prstGeom prst="rect">
            <a:avLst/>
          </a:prstGeom>
          <a:solidFill>
            <a:srgbClr val="F59E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9"/>
          <p:cNvSpPr txBox="1">
            <a:spLocks noGrp="1"/>
          </p:cNvSpPr>
          <p:nvPr>
            <p:ph type="title"/>
          </p:nvPr>
        </p:nvSpPr>
        <p:spPr>
          <a:xfrm>
            <a:off x="4738097" y="1039675"/>
            <a:ext cx="4045200" cy="1675800"/>
          </a:xfrm>
          <a:prstGeom prst="rect">
            <a:avLst/>
          </a:prstGeom>
        </p:spPr>
        <p:txBody>
          <a:bodyPr spcFirstLastPara="1" wrap="square" lIns="91425" tIns="91425" rIns="91425" bIns="91425" anchor="t" anchorCtr="0"/>
          <a:lstStyle>
            <a:lvl1pPr lvl="0" algn="ctr">
              <a:spcBef>
                <a:spcPts val="0"/>
              </a:spcBef>
              <a:spcAft>
                <a:spcPts val="0"/>
              </a:spcAft>
              <a:buClr>
                <a:srgbClr val="073763"/>
              </a:buClr>
              <a:buSzPts val="4800"/>
              <a:buFont typeface="Arial"/>
              <a:buNone/>
              <a:defRPr>
                <a:solidFill>
                  <a:srgbClr val="2B6A6C"/>
                </a:solidFill>
                <a:latin typeface="Arial Rounded MT Bold" panose="020F0704030504030204" pitchFamily="34" charset="0"/>
                <a:ea typeface="Arial Rounded MT Bold" panose="020F0704030504030204" pitchFamily="34" charset="0"/>
                <a:cs typeface="Arial"/>
                <a:sym typeface="Arial"/>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63" name="Google Shape;63;p9"/>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i="0">
                <a:solidFill>
                  <a:schemeClr val="tx1"/>
                </a:solidFill>
                <a:latin typeface="Arial"/>
                <a:ea typeface="Arial"/>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64" name="Google Shape;64;p9"/>
          <p:cNvSpPr txBox="1">
            <a:spLocks noGrp="1"/>
          </p:cNvSpPr>
          <p:nvPr>
            <p:ph type="body" idx="2"/>
          </p:nvPr>
        </p:nvSpPr>
        <p:spPr>
          <a:xfrm>
            <a:off x="367507" y="724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a:solidFill>
                  <a:schemeClr val="bg1"/>
                </a:solidFill>
                <a:latin typeface="Arial"/>
                <a:ea typeface="Arial"/>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sp>
        <p:nvSpPr>
          <p:cNvPr id="65" name="Google Shape;65;p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pic>
        <p:nvPicPr>
          <p:cNvPr id="7" name="Google Shape;15;p2">
            <a:extLst>
              <a:ext uri="{FF2B5EF4-FFF2-40B4-BE49-F238E27FC236}">
                <a16:creationId xmlns:a16="http://schemas.microsoft.com/office/drawing/2014/main" id="{096A5E98-58D9-4D22-B8DD-F17FC609DF60}"/>
              </a:ext>
            </a:extLst>
          </p:cNvPr>
          <p:cNvPicPr preferRelativeResize="0"/>
          <p:nvPr userDrawn="1"/>
        </p:nvPicPr>
        <p:blipFill>
          <a:blip r:embed="rId2" cstate="print">
            <a:alphaModFix/>
            <a:extLst>
              <a:ext uri="{28A0092B-C50C-407E-A947-70E740481C1C}">
                <a14:useLocalDpi xmlns:a14="http://schemas.microsoft.com/office/drawing/2010/main" val="0"/>
              </a:ext>
            </a:extLst>
          </a:blip>
          <a:stretch>
            <a:fillRect/>
          </a:stretch>
        </p:blipFill>
        <p:spPr>
          <a:xfrm>
            <a:off x="273750" y="4840000"/>
            <a:ext cx="1543925" cy="274150"/>
          </a:xfrm>
          <a:prstGeom prst="rect">
            <a:avLst/>
          </a:prstGeom>
          <a:noFill/>
          <a:ln>
            <a:noFill/>
          </a:ln>
        </p:spPr>
      </p:pic>
      <p:sp>
        <p:nvSpPr>
          <p:cNvPr id="8" name="Google Shape;61;p9">
            <a:extLst>
              <a:ext uri="{FF2B5EF4-FFF2-40B4-BE49-F238E27FC236}">
                <a16:creationId xmlns:a16="http://schemas.microsoft.com/office/drawing/2014/main" id="{26990126-92A0-094F-B0F1-ACA0E704D42F}"/>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4;p9">
            <a:extLst>
              <a:ext uri="{FF2B5EF4-FFF2-40B4-BE49-F238E27FC236}">
                <a16:creationId xmlns:a16="http://schemas.microsoft.com/office/drawing/2014/main" id="{3AE39760-C1B6-9545-8D16-1B6BAEB9086D}"/>
              </a:ext>
            </a:extLst>
          </p:cNvPr>
          <p:cNvSpPr txBox="1">
            <a:spLocks noGrp="1"/>
          </p:cNvSpPr>
          <p:nvPr>
            <p:ph type="body" idx="13"/>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0" name="图片 9">
            <a:extLst>
              <a:ext uri="{FF2B5EF4-FFF2-40B4-BE49-F238E27FC236}">
                <a16:creationId xmlns:a16="http://schemas.microsoft.com/office/drawing/2014/main" id="{8908A2F3-83EC-EC47-9E6D-22C2C7C210BD}"/>
              </a:ext>
            </a:extLst>
          </p:cNvPr>
          <p:cNvPicPr>
            <a:picLocks noChangeAspect="1"/>
          </p:cNvPicPr>
          <p:nvPr userDrawn="1"/>
        </p:nvPicPr>
        <p:blipFill>
          <a:blip r:embed="rId3"/>
          <a:stretch>
            <a:fillRect/>
          </a:stretch>
        </p:blipFill>
        <p:spPr>
          <a:xfrm>
            <a:off x="0" y="-94343"/>
            <a:ext cx="1596691" cy="1168402"/>
          </a:xfrm>
          <a:prstGeom prst="rect">
            <a:avLst/>
          </a:prstGeom>
        </p:spPr>
      </p:pic>
    </p:spTree>
    <p:extLst>
      <p:ext uri="{BB962C8B-B14F-4D97-AF65-F5344CB8AC3E}">
        <p14:creationId xmlns:p14="http://schemas.microsoft.com/office/powerpoint/2010/main" val="14506219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8"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a:t>The</a:t>
            </a:r>
            <a:r>
              <a:rPr lang="zh-CN" altLang="en-US" dirty="0"/>
              <a:t> </a:t>
            </a:r>
            <a:r>
              <a:rPr lang="en-US" altLang="zh-CN" dirty="0"/>
              <a:t>Secret</a:t>
            </a:r>
            <a:r>
              <a:rPr lang="zh-CN" altLang="en-US" dirty="0"/>
              <a:t> </a:t>
            </a:r>
            <a:r>
              <a:rPr lang="en-US" altLang="zh-CN" dirty="0"/>
              <a:t>Code</a:t>
            </a:r>
            <a:br>
              <a:rPr lang="en-US" altLang="zh-CN" dirty="0"/>
            </a:br>
            <a:r>
              <a:rPr lang="en-US" altLang="zh-CN" dirty="0"/>
              <a:t>Lesson 5</a:t>
            </a:r>
            <a:endParaRPr lang="zh-CN" altLang="en-US" dirty="0"/>
          </a:p>
        </p:txBody>
      </p:sp>
      <p:pic>
        <p:nvPicPr>
          <p:cNvPr id="7" name="图片 6">
            <a:extLst>
              <a:ext uri="{FF2B5EF4-FFF2-40B4-BE49-F238E27FC236}">
                <a16:creationId xmlns:a16="http://schemas.microsoft.com/office/drawing/2014/main" id="{27274A61-B8D4-B14A-8FDE-B8EDD60651AF}"/>
              </a:ext>
            </a:extLst>
          </p:cNvPr>
          <p:cNvPicPr>
            <a:picLocks noChangeAspect="1"/>
          </p:cNvPicPr>
          <p:nvPr/>
        </p:nvPicPr>
        <p:blipFill>
          <a:blip r:embed="rId3"/>
          <a:stretch>
            <a:fillRect/>
          </a:stretch>
        </p:blipFill>
        <p:spPr>
          <a:xfrm>
            <a:off x="1617436" y="490764"/>
            <a:ext cx="6083300" cy="2159000"/>
          </a:xfrm>
          <a:prstGeom prst="rect">
            <a:avLst/>
          </a:prstGeom>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104BC2-9237-480D-8F25-C42F10EA55DE}"/>
              </a:ext>
            </a:extLst>
          </p:cNvPr>
          <p:cNvSpPr>
            <a:spLocks noGrp="1"/>
          </p:cNvSpPr>
          <p:nvPr>
            <p:ph type="title"/>
          </p:nvPr>
        </p:nvSpPr>
        <p:spPr>
          <a:xfrm>
            <a:off x="130800" y="623142"/>
            <a:ext cx="8882400" cy="821400"/>
          </a:xfrm>
        </p:spPr>
        <p:txBody>
          <a:bodyPr/>
          <a:lstStyle/>
          <a:p>
            <a:r>
              <a:rPr lang="en-US" altLang="zh-CN" dirty="0"/>
              <a:t>Task 1 Morse Code</a:t>
            </a:r>
            <a:endParaRPr lang="zh-CN" altLang="en-US" dirty="0"/>
          </a:p>
        </p:txBody>
      </p:sp>
      <p:sp>
        <p:nvSpPr>
          <p:cNvPr id="3" name="文本占位符 2">
            <a:extLst>
              <a:ext uri="{FF2B5EF4-FFF2-40B4-BE49-F238E27FC236}">
                <a16:creationId xmlns:a16="http://schemas.microsoft.com/office/drawing/2014/main" id="{749EA991-60E8-4EDD-8D9C-2C25A426C932}"/>
              </a:ext>
            </a:extLst>
          </p:cNvPr>
          <p:cNvSpPr>
            <a:spLocks noGrp="1"/>
          </p:cNvSpPr>
          <p:nvPr>
            <p:ph type="body" idx="4294967295"/>
          </p:nvPr>
        </p:nvSpPr>
        <p:spPr>
          <a:xfrm>
            <a:off x="311700" y="1374930"/>
            <a:ext cx="8520600" cy="3302700"/>
          </a:xfrm>
        </p:spPr>
        <p:txBody>
          <a:bodyPr/>
          <a:lstStyle/>
          <a:p>
            <a:r>
              <a:rPr lang="en-US" altLang="zh-CN" sz="3600" dirty="0"/>
              <a:t>Morse Code was first introduced in 1837 by Alfred Lewis </a:t>
            </a:r>
            <a:r>
              <a:rPr lang="en-US" altLang="zh-CN" sz="3600" dirty="0" err="1"/>
              <a:t>Vailen</a:t>
            </a:r>
            <a:r>
              <a:rPr lang="en-US" altLang="zh-CN" sz="3600" dirty="0"/>
              <a:t> and Samuel Morse.</a:t>
            </a:r>
          </a:p>
          <a:p>
            <a:r>
              <a:rPr lang="en-US" altLang="zh-CN" sz="3600" dirty="0"/>
              <a:t>It uses short and long light signals to spell English letters.</a:t>
            </a:r>
          </a:p>
          <a:p>
            <a:endParaRPr lang="zh-CN" altLang="en-US" sz="3600" dirty="0"/>
          </a:p>
        </p:txBody>
      </p:sp>
    </p:spTree>
    <p:extLst>
      <p:ext uri="{BB962C8B-B14F-4D97-AF65-F5344CB8AC3E}">
        <p14:creationId xmlns:p14="http://schemas.microsoft.com/office/powerpoint/2010/main" val="240211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9A2EBC-233B-4B27-AEA9-F60B16A1F7EE}"/>
              </a:ext>
            </a:extLst>
          </p:cNvPr>
          <p:cNvSpPr>
            <a:spLocks noGrp="1"/>
          </p:cNvSpPr>
          <p:nvPr>
            <p:ph type="title"/>
          </p:nvPr>
        </p:nvSpPr>
        <p:spPr>
          <a:xfrm>
            <a:off x="130800" y="623142"/>
            <a:ext cx="8882400" cy="821400"/>
          </a:xfrm>
        </p:spPr>
        <p:txBody>
          <a:bodyPr/>
          <a:lstStyle/>
          <a:p>
            <a:r>
              <a:rPr lang="en-US" altLang="zh-CN" dirty="0"/>
              <a:t>What is Morse Code</a:t>
            </a:r>
            <a:endParaRPr lang="zh-CN" altLang="en-US" dirty="0"/>
          </a:p>
        </p:txBody>
      </p:sp>
      <p:sp>
        <p:nvSpPr>
          <p:cNvPr id="3" name="文本占位符 2">
            <a:extLst>
              <a:ext uri="{FF2B5EF4-FFF2-40B4-BE49-F238E27FC236}">
                <a16:creationId xmlns:a16="http://schemas.microsoft.com/office/drawing/2014/main" id="{2899E73A-7757-449A-B1D3-3E34221C928A}"/>
              </a:ext>
            </a:extLst>
          </p:cNvPr>
          <p:cNvSpPr>
            <a:spLocks noGrp="1"/>
          </p:cNvSpPr>
          <p:nvPr>
            <p:ph type="body" idx="4294967295"/>
          </p:nvPr>
        </p:nvSpPr>
        <p:spPr>
          <a:xfrm>
            <a:off x="435071" y="2684813"/>
            <a:ext cx="8520600" cy="1878007"/>
          </a:xfrm>
        </p:spPr>
        <p:txBody>
          <a:bodyPr anchor="b"/>
          <a:lstStyle/>
          <a:p>
            <a:pPr marL="76200" indent="0">
              <a:buNone/>
            </a:pPr>
            <a:r>
              <a:rPr lang="en-GB" altLang="zh-CN" sz="3000" i="1" dirty="0"/>
              <a:t>A video clip on this topic is available from:</a:t>
            </a:r>
          </a:p>
          <a:p>
            <a:pPr marL="76200" indent="0">
              <a:buNone/>
            </a:pPr>
            <a:r>
              <a:rPr lang="en-GB" altLang="zh-CN" sz="3000" dirty="0"/>
              <a:t>https://study.com/academy/lesson/morse-code-lesson-for-kids-history-alphabet-facts.html</a:t>
            </a:r>
            <a:endParaRPr lang="zh-CN" altLang="en-US" sz="3000" dirty="0"/>
          </a:p>
        </p:txBody>
      </p:sp>
    </p:spTree>
    <p:extLst>
      <p:ext uri="{BB962C8B-B14F-4D97-AF65-F5344CB8AC3E}">
        <p14:creationId xmlns:p14="http://schemas.microsoft.com/office/powerpoint/2010/main" val="464009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C7EB5B6-6988-4B12-BFFF-1F550B3DF6C7}"/>
              </a:ext>
            </a:extLst>
          </p:cNvPr>
          <p:cNvGrpSpPr/>
          <p:nvPr/>
        </p:nvGrpSpPr>
        <p:grpSpPr>
          <a:xfrm>
            <a:off x="747442" y="1610747"/>
            <a:ext cx="7649117" cy="2996588"/>
            <a:chOff x="505372" y="1073456"/>
            <a:chExt cx="7649117" cy="2996588"/>
          </a:xfrm>
        </p:grpSpPr>
        <p:pic>
          <p:nvPicPr>
            <p:cNvPr id="7" name="图片 6">
              <a:extLst>
                <a:ext uri="{FF2B5EF4-FFF2-40B4-BE49-F238E27FC236}">
                  <a16:creationId xmlns:a16="http://schemas.microsoft.com/office/drawing/2014/main" id="{451488FD-C279-4019-A321-5CA358FBD2B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5372" y="1073456"/>
              <a:ext cx="3582489" cy="2996588"/>
            </a:xfrm>
            <a:prstGeom prst="rect">
              <a:avLst/>
            </a:prstGeom>
          </p:spPr>
        </p:pic>
        <p:pic>
          <p:nvPicPr>
            <p:cNvPr id="9" name="图片 8">
              <a:extLst>
                <a:ext uri="{FF2B5EF4-FFF2-40B4-BE49-F238E27FC236}">
                  <a16:creationId xmlns:a16="http://schemas.microsoft.com/office/drawing/2014/main" id="{6C18B70C-53F4-4393-8725-C2A1C573F5C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572000" y="1178254"/>
              <a:ext cx="3582489" cy="2891790"/>
            </a:xfrm>
            <a:prstGeom prst="rect">
              <a:avLst/>
            </a:prstGeom>
          </p:spPr>
        </p:pic>
      </p:grpSp>
      <p:sp>
        <p:nvSpPr>
          <p:cNvPr id="10" name="标题 9">
            <a:extLst>
              <a:ext uri="{FF2B5EF4-FFF2-40B4-BE49-F238E27FC236}">
                <a16:creationId xmlns:a16="http://schemas.microsoft.com/office/drawing/2014/main" id="{406ECC4D-E4D0-46FE-A4EC-EC2DFE2A61FF}"/>
              </a:ext>
            </a:extLst>
          </p:cNvPr>
          <p:cNvSpPr>
            <a:spLocks noGrp="1"/>
          </p:cNvSpPr>
          <p:nvPr>
            <p:ph type="title"/>
          </p:nvPr>
        </p:nvSpPr>
        <p:spPr>
          <a:xfrm>
            <a:off x="130800" y="652170"/>
            <a:ext cx="8882400" cy="821400"/>
          </a:xfrm>
        </p:spPr>
        <p:txBody>
          <a:bodyPr/>
          <a:lstStyle/>
          <a:p>
            <a:r>
              <a:rPr lang="en-US" altLang="zh-CN" dirty="0"/>
              <a:t>International Morse Code</a:t>
            </a:r>
            <a:endParaRPr lang="zh-CN" altLang="en-US" dirty="0"/>
          </a:p>
        </p:txBody>
      </p:sp>
    </p:spTree>
    <p:extLst>
      <p:ext uri="{BB962C8B-B14F-4D97-AF65-F5344CB8AC3E}">
        <p14:creationId xmlns:p14="http://schemas.microsoft.com/office/powerpoint/2010/main" val="3900898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406ECC4D-E4D0-46FE-A4EC-EC2DFE2A61FF}"/>
              </a:ext>
            </a:extLst>
          </p:cNvPr>
          <p:cNvSpPr>
            <a:spLocks noGrp="1"/>
          </p:cNvSpPr>
          <p:nvPr>
            <p:ph type="title"/>
          </p:nvPr>
        </p:nvSpPr>
        <p:spPr>
          <a:xfrm>
            <a:off x="130800" y="644913"/>
            <a:ext cx="8882400" cy="821400"/>
          </a:xfrm>
        </p:spPr>
        <p:txBody>
          <a:bodyPr/>
          <a:lstStyle/>
          <a:p>
            <a:r>
              <a:rPr lang="en-US" altLang="zh-CN" dirty="0"/>
              <a:t>International Morse Code</a:t>
            </a:r>
            <a:endParaRPr lang="zh-CN" altLang="en-US" dirty="0"/>
          </a:p>
        </p:txBody>
      </p:sp>
      <p:grpSp>
        <p:nvGrpSpPr>
          <p:cNvPr id="2" name="组合 1">
            <a:extLst>
              <a:ext uri="{FF2B5EF4-FFF2-40B4-BE49-F238E27FC236}">
                <a16:creationId xmlns:a16="http://schemas.microsoft.com/office/drawing/2014/main" id="{00E8D562-4A77-431C-BE96-018882874BD3}"/>
              </a:ext>
            </a:extLst>
          </p:cNvPr>
          <p:cNvGrpSpPr/>
          <p:nvPr/>
        </p:nvGrpSpPr>
        <p:grpSpPr>
          <a:xfrm>
            <a:off x="727115" y="1797606"/>
            <a:ext cx="7689771" cy="2544897"/>
            <a:chOff x="727115" y="1403273"/>
            <a:chExt cx="7689771" cy="2544897"/>
          </a:xfrm>
        </p:grpSpPr>
        <p:pic>
          <p:nvPicPr>
            <p:cNvPr id="13" name="图片 12">
              <a:extLst>
                <a:ext uri="{FF2B5EF4-FFF2-40B4-BE49-F238E27FC236}">
                  <a16:creationId xmlns:a16="http://schemas.microsoft.com/office/drawing/2014/main" id="{EAA82C54-F2D8-4C68-9001-9D9F20A4E09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27115" y="1403273"/>
              <a:ext cx="3448280" cy="2544897"/>
            </a:xfrm>
            <a:prstGeom prst="rect">
              <a:avLst/>
            </a:prstGeom>
          </p:spPr>
        </p:pic>
        <p:pic>
          <p:nvPicPr>
            <p:cNvPr id="6" name="图片 5">
              <a:extLst>
                <a:ext uri="{FF2B5EF4-FFF2-40B4-BE49-F238E27FC236}">
                  <a16:creationId xmlns:a16="http://schemas.microsoft.com/office/drawing/2014/main" id="{FD67A8E1-519A-4189-ADDB-E42BDA2DC99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968606" y="1403273"/>
              <a:ext cx="3448280" cy="2544897"/>
            </a:xfrm>
            <a:prstGeom prst="rect">
              <a:avLst/>
            </a:prstGeom>
          </p:spPr>
        </p:pic>
      </p:grpSp>
    </p:spTree>
    <p:extLst>
      <p:ext uri="{BB962C8B-B14F-4D97-AF65-F5344CB8AC3E}">
        <p14:creationId xmlns:p14="http://schemas.microsoft.com/office/powerpoint/2010/main" val="18280558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4A3D82-903D-4BA4-B09B-1634D0484110}"/>
              </a:ext>
            </a:extLst>
          </p:cNvPr>
          <p:cNvSpPr>
            <a:spLocks noGrp="1"/>
          </p:cNvSpPr>
          <p:nvPr>
            <p:ph type="title"/>
          </p:nvPr>
        </p:nvSpPr>
        <p:spPr>
          <a:xfrm>
            <a:off x="130800" y="608627"/>
            <a:ext cx="8882400" cy="821400"/>
          </a:xfrm>
        </p:spPr>
        <p:txBody>
          <a:bodyPr/>
          <a:lstStyle/>
          <a:p>
            <a:r>
              <a:rPr lang="en-US" altLang="zh-CN" dirty="0"/>
              <a:t>Task 1 Morse Code</a:t>
            </a:r>
            <a:endParaRPr lang="zh-CN" altLang="en-US" dirty="0"/>
          </a:p>
        </p:txBody>
      </p:sp>
      <p:sp>
        <p:nvSpPr>
          <p:cNvPr id="3" name="文本占位符 2">
            <a:extLst>
              <a:ext uri="{FF2B5EF4-FFF2-40B4-BE49-F238E27FC236}">
                <a16:creationId xmlns:a16="http://schemas.microsoft.com/office/drawing/2014/main" id="{F0073733-06E9-4C80-9014-9F161AED711F}"/>
              </a:ext>
            </a:extLst>
          </p:cNvPr>
          <p:cNvSpPr>
            <a:spLocks noGrp="1"/>
          </p:cNvSpPr>
          <p:nvPr>
            <p:ph type="body" idx="4294967295"/>
          </p:nvPr>
        </p:nvSpPr>
        <p:spPr>
          <a:xfrm>
            <a:off x="311700" y="1430027"/>
            <a:ext cx="8520600" cy="3302700"/>
          </a:xfrm>
        </p:spPr>
        <p:txBody>
          <a:bodyPr/>
          <a:lstStyle/>
          <a:p>
            <a:pPr>
              <a:spcAft>
                <a:spcPts val="3200"/>
              </a:spcAft>
            </a:pPr>
            <a:r>
              <a:rPr lang="en-US" altLang="zh-CN" sz="3200" dirty="0"/>
              <a:t>Use</a:t>
            </a:r>
            <a:br>
              <a:rPr lang="en-US" altLang="zh-CN" sz="3200" dirty="0"/>
            </a:br>
            <a:r>
              <a:rPr lang="en-US" altLang="zh-CN" sz="3200" dirty="0"/>
              <a:t>to represent       (the dot)</a:t>
            </a:r>
          </a:p>
          <a:p>
            <a:r>
              <a:rPr lang="en-US" altLang="zh-CN" sz="3200" dirty="0"/>
              <a:t>Use</a:t>
            </a:r>
            <a:br>
              <a:rPr lang="en-US" altLang="zh-CN" sz="3200" dirty="0"/>
            </a:br>
            <a:r>
              <a:rPr lang="en-US" altLang="zh-CN" sz="3200" dirty="0"/>
              <a:t>to represent         (the dash)</a:t>
            </a:r>
            <a:endParaRPr lang="zh-CN" altLang="en-US" sz="3200" dirty="0"/>
          </a:p>
        </p:txBody>
      </p:sp>
      <p:pic>
        <p:nvPicPr>
          <p:cNvPr id="4" name="图片 3">
            <a:extLst>
              <a:ext uri="{FF2B5EF4-FFF2-40B4-BE49-F238E27FC236}">
                <a16:creationId xmlns:a16="http://schemas.microsoft.com/office/drawing/2014/main" id="{C2E4880B-6A14-49D8-B489-34FF96BE573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231878" y="3707025"/>
            <a:ext cx="673239" cy="381838"/>
          </a:xfrm>
          <a:prstGeom prst="rect">
            <a:avLst/>
          </a:prstGeom>
        </p:spPr>
      </p:pic>
      <p:pic>
        <p:nvPicPr>
          <p:cNvPr id="5" name="图片 4">
            <a:extLst>
              <a:ext uri="{FF2B5EF4-FFF2-40B4-BE49-F238E27FC236}">
                <a16:creationId xmlns:a16="http://schemas.microsoft.com/office/drawing/2014/main" id="{B3A283EB-EFDC-467E-B182-D5750CE9C3B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231878" y="2161435"/>
            <a:ext cx="492369" cy="401934"/>
          </a:xfrm>
          <a:prstGeom prst="rect">
            <a:avLst/>
          </a:prstGeom>
        </p:spPr>
      </p:pic>
      <p:pic>
        <p:nvPicPr>
          <p:cNvPr id="7" name="图片 6">
            <a:extLst>
              <a:ext uri="{FF2B5EF4-FFF2-40B4-BE49-F238E27FC236}">
                <a16:creationId xmlns:a16="http://schemas.microsoft.com/office/drawing/2014/main" id="{2A54E55A-1C01-41CF-BD65-275D298195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34280" y="1529175"/>
            <a:ext cx="3868433" cy="632260"/>
          </a:xfrm>
          <a:prstGeom prst="rect">
            <a:avLst/>
          </a:prstGeom>
        </p:spPr>
      </p:pic>
      <p:pic>
        <p:nvPicPr>
          <p:cNvPr id="9" name="图片 8">
            <a:extLst>
              <a:ext uri="{FF2B5EF4-FFF2-40B4-BE49-F238E27FC236}">
                <a16:creationId xmlns:a16="http://schemas.microsoft.com/office/drawing/2014/main" id="{3361F186-8AD8-4269-93EC-236A7D5EE2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4280" y="3063161"/>
            <a:ext cx="3868433" cy="632260"/>
          </a:xfrm>
          <a:prstGeom prst="rect">
            <a:avLst/>
          </a:prstGeom>
        </p:spPr>
      </p:pic>
    </p:spTree>
    <p:extLst>
      <p:ext uri="{BB962C8B-B14F-4D97-AF65-F5344CB8AC3E}">
        <p14:creationId xmlns:p14="http://schemas.microsoft.com/office/powerpoint/2010/main" val="2821535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AC0B33-7100-40A7-9450-BD474C7F7B83}"/>
              </a:ext>
            </a:extLst>
          </p:cNvPr>
          <p:cNvSpPr>
            <a:spLocks noGrp="1"/>
          </p:cNvSpPr>
          <p:nvPr>
            <p:ph type="title"/>
          </p:nvPr>
        </p:nvSpPr>
        <p:spPr>
          <a:xfrm>
            <a:off x="130800" y="607698"/>
            <a:ext cx="8882400" cy="821400"/>
          </a:xfrm>
        </p:spPr>
        <p:txBody>
          <a:bodyPr/>
          <a:lstStyle/>
          <a:p>
            <a:r>
              <a:rPr lang="en-US" altLang="zh-CN" dirty="0"/>
              <a:t>Task 1 Morse Code</a:t>
            </a:r>
            <a:endParaRPr lang="zh-CN" altLang="en-US" dirty="0"/>
          </a:p>
        </p:txBody>
      </p:sp>
      <p:sp>
        <p:nvSpPr>
          <p:cNvPr id="3" name="文本占位符 2">
            <a:extLst>
              <a:ext uri="{FF2B5EF4-FFF2-40B4-BE49-F238E27FC236}">
                <a16:creationId xmlns:a16="http://schemas.microsoft.com/office/drawing/2014/main" id="{96771BC2-A480-417E-B0B4-3A14A7842BD6}"/>
              </a:ext>
            </a:extLst>
          </p:cNvPr>
          <p:cNvSpPr>
            <a:spLocks noGrp="1"/>
          </p:cNvSpPr>
          <p:nvPr>
            <p:ph type="body" idx="4294967295"/>
          </p:nvPr>
        </p:nvSpPr>
        <p:spPr>
          <a:xfrm>
            <a:off x="311700" y="1436355"/>
            <a:ext cx="8520600" cy="3302700"/>
          </a:xfrm>
        </p:spPr>
        <p:txBody>
          <a:bodyPr/>
          <a:lstStyle/>
          <a:p>
            <a:pPr marL="76200" indent="0">
              <a:buNone/>
            </a:pPr>
            <a:r>
              <a:rPr lang="en-US" altLang="zh-CN" sz="3200" dirty="0"/>
              <a:t>   Demo 1: </a:t>
            </a:r>
            <a:r>
              <a:rPr lang="en-US" altLang="zh-CN" sz="3200" dirty="0">
                <a:solidFill>
                  <a:srgbClr val="2B6A6C"/>
                </a:solidFill>
                <a:latin typeface="Arial Black" panose="020B0A04020102020204" pitchFamily="34" charset="0"/>
              </a:rPr>
              <a:t>SOS</a:t>
            </a:r>
            <a:r>
              <a:rPr lang="en-US" altLang="zh-CN" sz="3200" dirty="0"/>
              <a:t>          Demo 2:</a:t>
            </a:r>
            <a:r>
              <a:rPr lang="zh-CN" altLang="en-US" sz="3200" dirty="0"/>
              <a:t> </a:t>
            </a:r>
            <a:r>
              <a:rPr lang="en-US" altLang="zh-CN" sz="3200" dirty="0">
                <a:solidFill>
                  <a:srgbClr val="2B6A6C"/>
                </a:solidFill>
                <a:latin typeface="Arial Black" panose="020B0A04020102020204" pitchFamily="34" charset="0"/>
              </a:rPr>
              <a:t>CODE</a:t>
            </a:r>
            <a:endParaRPr lang="zh-CN" altLang="en-US" sz="3200" dirty="0">
              <a:solidFill>
                <a:srgbClr val="2B6A6C"/>
              </a:solidFill>
              <a:latin typeface="Arial Black" panose="020B0A04020102020204" pitchFamily="34" charset="0"/>
            </a:endParaRPr>
          </a:p>
        </p:txBody>
      </p:sp>
      <p:grpSp>
        <p:nvGrpSpPr>
          <p:cNvPr id="7" name="组合 6">
            <a:extLst>
              <a:ext uri="{FF2B5EF4-FFF2-40B4-BE49-F238E27FC236}">
                <a16:creationId xmlns:a16="http://schemas.microsoft.com/office/drawing/2014/main" id="{870F0A99-1277-495C-8164-48406309F337}"/>
              </a:ext>
            </a:extLst>
          </p:cNvPr>
          <p:cNvGrpSpPr/>
          <p:nvPr/>
        </p:nvGrpSpPr>
        <p:grpSpPr>
          <a:xfrm>
            <a:off x="894899" y="2349747"/>
            <a:ext cx="3448280" cy="1632674"/>
            <a:chOff x="868498" y="2363769"/>
            <a:chExt cx="3448280" cy="1632674"/>
          </a:xfrm>
        </p:grpSpPr>
        <p:pic>
          <p:nvPicPr>
            <p:cNvPr id="4" name="图片 3">
              <a:extLst>
                <a:ext uri="{FF2B5EF4-FFF2-40B4-BE49-F238E27FC236}">
                  <a16:creationId xmlns:a16="http://schemas.microsoft.com/office/drawing/2014/main" id="{96DDDDAC-A74D-490A-A2A5-7F2AEF8FC5D7}"/>
                </a:ext>
              </a:extLst>
            </p:cNvPr>
            <p:cNvPicPr>
              <a:picLocks noChangeAspect="1"/>
            </p:cNvPicPr>
            <p:nvPr/>
          </p:nvPicPr>
          <p:blipFill rotWithShape="1">
            <a:blip r:embed="rId3">
              <a:extLst>
                <a:ext uri="{28A0092B-C50C-407E-A947-70E740481C1C}">
                  <a14:useLocalDpi xmlns:a14="http://schemas.microsoft.com/office/drawing/2010/main" val="0"/>
                </a:ext>
              </a:extLst>
            </a:blip>
            <a:srcRect t="65843" b="17812"/>
            <a:stretch/>
          </p:blipFill>
          <p:spPr>
            <a:xfrm>
              <a:off x="868498" y="3580482"/>
              <a:ext cx="3448280" cy="415961"/>
            </a:xfrm>
            <a:prstGeom prst="rect">
              <a:avLst/>
            </a:prstGeom>
          </p:spPr>
        </p:pic>
        <p:pic>
          <p:nvPicPr>
            <p:cNvPr id="5" name="图片 4">
              <a:extLst>
                <a:ext uri="{FF2B5EF4-FFF2-40B4-BE49-F238E27FC236}">
                  <a16:creationId xmlns:a16="http://schemas.microsoft.com/office/drawing/2014/main" id="{07A226DC-8E42-40AA-8966-B079673E3678}"/>
                </a:ext>
              </a:extLst>
            </p:cNvPr>
            <p:cNvPicPr>
              <a:picLocks noChangeAspect="1"/>
            </p:cNvPicPr>
            <p:nvPr/>
          </p:nvPicPr>
          <p:blipFill rotWithShape="1">
            <a:blip r:embed="rId3">
              <a:extLst>
                <a:ext uri="{28A0092B-C50C-407E-A947-70E740481C1C}">
                  <a14:useLocalDpi xmlns:a14="http://schemas.microsoft.com/office/drawing/2010/main" val="0"/>
                </a:ext>
              </a:extLst>
            </a:blip>
            <a:srcRect t="65843" b="17812"/>
            <a:stretch/>
          </p:blipFill>
          <p:spPr>
            <a:xfrm>
              <a:off x="868498" y="2363769"/>
              <a:ext cx="3448280" cy="415961"/>
            </a:xfrm>
            <a:prstGeom prst="rect">
              <a:avLst/>
            </a:prstGeom>
          </p:spPr>
        </p:pic>
        <p:pic>
          <p:nvPicPr>
            <p:cNvPr id="6" name="图片 5">
              <a:extLst>
                <a:ext uri="{FF2B5EF4-FFF2-40B4-BE49-F238E27FC236}">
                  <a16:creationId xmlns:a16="http://schemas.microsoft.com/office/drawing/2014/main" id="{FFBC6A88-45D7-4F57-B8D5-414C7C828F14}"/>
                </a:ext>
              </a:extLst>
            </p:cNvPr>
            <p:cNvPicPr>
              <a:picLocks noChangeAspect="1"/>
            </p:cNvPicPr>
            <p:nvPr/>
          </p:nvPicPr>
          <p:blipFill rotWithShape="1">
            <a:blip r:embed="rId3">
              <a:extLst>
                <a:ext uri="{28A0092B-C50C-407E-A947-70E740481C1C}">
                  <a14:useLocalDpi xmlns:a14="http://schemas.microsoft.com/office/drawing/2010/main" val="0"/>
                </a:ext>
              </a:extLst>
            </a:blip>
            <a:srcRect t="417" b="83238"/>
            <a:stretch/>
          </p:blipFill>
          <p:spPr>
            <a:xfrm>
              <a:off x="868498" y="2972125"/>
              <a:ext cx="3448280" cy="415961"/>
            </a:xfrm>
            <a:prstGeom prst="rect">
              <a:avLst/>
            </a:prstGeom>
          </p:spPr>
        </p:pic>
      </p:grpSp>
      <p:grpSp>
        <p:nvGrpSpPr>
          <p:cNvPr id="12" name="组合 11">
            <a:extLst>
              <a:ext uri="{FF2B5EF4-FFF2-40B4-BE49-F238E27FC236}">
                <a16:creationId xmlns:a16="http://schemas.microsoft.com/office/drawing/2014/main" id="{42C891DE-445F-4645-8226-33E9516CF687}"/>
              </a:ext>
            </a:extLst>
          </p:cNvPr>
          <p:cNvGrpSpPr/>
          <p:nvPr/>
        </p:nvGrpSpPr>
        <p:grpSpPr>
          <a:xfrm>
            <a:off x="4838241" y="2161617"/>
            <a:ext cx="3670625" cy="2181478"/>
            <a:chOff x="4704029" y="2032863"/>
            <a:chExt cx="3670625" cy="2181478"/>
          </a:xfrm>
        </p:grpSpPr>
        <p:pic>
          <p:nvPicPr>
            <p:cNvPr id="8" name="图片 7">
              <a:extLst>
                <a:ext uri="{FF2B5EF4-FFF2-40B4-BE49-F238E27FC236}">
                  <a16:creationId xmlns:a16="http://schemas.microsoft.com/office/drawing/2014/main" id="{B0AED774-2959-437A-BE62-060F3CEE76AA}"/>
                </a:ext>
              </a:extLst>
            </p:cNvPr>
            <p:cNvPicPr>
              <a:picLocks noChangeAspect="1"/>
            </p:cNvPicPr>
            <p:nvPr/>
          </p:nvPicPr>
          <p:blipFill rotWithShape="1">
            <a:blip r:embed="rId4">
              <a:extLst>
                <a:ext uri="{28A0092B-C50C-407E-A947-70E740481C1C}">
                  <a14:useLocalDpi xmlns:a14="http://schemas.microsoft.com/office/drawing/2010/main" val="0"/>
                </a:ext>
              </a:extLst>
            </a:blip>
            <a:srcRect t="29698" b="56421"/>
            <a:stretch/>
          </p:blipFill>
          <p:spPr>
            <a:xfrm>
              <a:off x="4704029" y="2032863"/>
              <a:ext cx="3582489" cy="415961"/>
            </a:xfrm>
            <a:prstGeom prst="rect">
              <a:avLst/>
            </a:prstGeom>
          </p:spPr>
        </p:pic>
        <p:pic>
          <p:nvPicPr>
            <p:cNvPr id="9" name="图片 8">
              <a:extLst>
                <a:ext uri="{FF2B5EF4-FFF2-40B4-BE49-F238E27FC236}">
                  <a16:creationId xmlns:a16="http://schemas.microsoft.com/office/drawing/2014/main" id="{F4E353DF-10D5-4ECA-BE09-BB62F735BC32}"/>
                </a:ext>
              </a:extLst>
            </p:cNvPr>
            <p:cNvPicPr>
              <a:picLocks noChangeAspect="1"/>
            </p:cNvPicPr>
            <p:nvPr/>
          </p:nvPicPr>
          <p:blipFill rotWithShape="1">
            <a:blip r:embed="rId3">
              <a:extLst>
                <a:ext uri="{28A0092B-C50C-407E-A947-70E740481C1C}">
                  <a14:useLocalDpi xmlns:a14="http://schemas.microsoft.com/office/drawing/2010/main" val="0"/>
                </a:ext>
              </a:extLst>
            </a:blip>
            <a:srcRect t="417" b="83238"/>
            <a:stretch/>
          </p:blipFill>
          <p:spPr>
            <a:xfrm>
              <a:off x="4902335" y="2621369"/>
              <a:ext cx="3448280" cy="415961"/>
            </a:xfrm>
            <a:prstGeom prst="rect">
              <a:avLst/>
            </a:prstGeom>
          </p:spPr>
        </p:pic>
        <p:pic>
          <p:nvPicPr>
            <p:cNvPr id="10" name="图片 9">
              <a:extLst>
                <a:ext uri="{FF2B5EF4-FFF2-40B4-BE49-F238E27FC236}">
                  <a16:creationId xmlns:a16="http://schemas.microsoft.com/office/drawing/2014/main" id="{FCA213AA-5DD6-4074-9BB8-9EE3EF6BBBD6}"/>
                </a:ext>
              </a:extLst>
            </p:cNvPr>
            <p:cNvPicPr>
              <a:picLocks noChangeAspect="1"/>
            </p:cNvPicPr>
            <p:nvPr/>
          </p:nvPicPr>
          <p:blipFill rotWithShape="1">
            <a:blip r:embed="rId4">
              <a:extLst>
                <a:ext uri="{28A0092B-C50C-407E-A947-70E740481C1C}">
                  <a14:useLocalDpi xmlns:a14="http://schemas.microsoft.com/office/drawing/2010/main" val="0"/>
                </a:ext>
              </a:extLst>
            </a:blip>
            <a:srcRect l="371" t="43668" r="-371" b="42451"/>
            <a:stretch/>
          </p:blipFill>
          <p:spPr>
            <a:xfrm>
              <a:off x="4704029" y="3209875"/>
              <a:ext cx="3582489" cy="415961"/>
            </a:xfrm>
            <a:prstGeom prst="rect">
              <a:avLst/>
            </a:prstGeom>
          </p:spPr>
        </p:pic>
        <p:pic>
          <p:nvPicPr>
            <p:cNvPr id="11" name="图片 10">
              <a:extLst>
                <a:ext uri="{FF2B5EF4-FFF2-40B4-BE49-F238E27FC236}">
                  <a16:creationId xmlns:a16="http://schemas.microsoft.com/office/drawing/2014/main" id="{00248DCB-558A-475B-8F29-CD3507CE3899}"/>
                </a:ext>
              </a:extLst>
            </p:cNvPr>
            <p:cNvPicPr>
              <a:picLocks noChangeAspect="1"/>
            </p:cNvPicPr>
            <p:nvPr/>
          </p:nvPicPr>
          <p:blipFill rotWithShape="1">
            <a:blip r:embed="rId4">
              <a:extLst>
                <a:ext uri="{28A0092B-C50C-407E-A947-70E740481C1C}">
                  <a14:useLocalDpi xmlns:a14="http://schemas.microsoft.com/office/drawing/2010/main" val="0"/>
                </a:ext>
              </a:extLst>
            </a:blip>
            <a:srcRect l="2505" t="58784" r="-2505" b="27335"/>
            <a:stretch/>
          </p:blipFill>
          <p:spPr>
            <a:xfrm>
              <a:off x="4792165" y="3798380"/>
              <a:ext cx="3582489" cy="415961"/>
            </a:xfrm>
            <a:prstGeom prst="rect">
              <a:avLst/>
            </a:prstGeom>
          </p:spPr>
        </p:pic>
      </p:grpSp>
    </p:spTree>
    <p:extLst>
      <p:ext uri="{BB962C8B-B14F-4D97-AF65-F5344CB8AC3E}">
        <p14:creationId xmlns:p14="http://schemas.microsoft.com/office/powerpoint/2010/main" val="2643762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65E1C2A-C716-436F-9C0C-057111737122}"/>
              </a:ext>
            </a:extLst>
          </p:cNvPr>
          <p:cNvSpPr>
            <a:spLocks noGrp="1"/>
          </p:cNvSpPr>
          <p:nvPr>
            <p:ph type="title"/>
          </p:nvPr>
        </p:nvSpPr>
        <p:spPr>
          <a:xfrm>
            <a:off x="1029832" y="1228457"/>
            <a:ext cx="4686900" cy="1792800"/>
          </a:xfrm>
        </p:spPr>
        <p:txBody>
          <a:bodyPr/>
          <a:lstStyle/>
          <a:p>
            <a:r>
              <a:rPr lang="en-US" altLang="zh-CN" dirty="0"/>
              <a:t>Practice</a:t>
            </a:r>
            <a:endParaRPr lang="zh-CN" altLang="en-US" dirty="0"/>
          </a:p>
        </p:txBody>
      </p:sp>
    </p:spTree>
    <p:extLst>
      <p:ext uri="{BB962C8B-B14F-4D97-AF65-F5344CB8AC3E}">
        <p14:creationId xmlns:p14="http://schemas.microsoft.com/office/powerpoint/2010/main" val="426818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3401D4F1-02EE-4886-8DCD-A891220D6031}"/>
              </a:ext>
            </a:extLst>
          </p:cNvPr>
          <p:cNvSpPr>
            <a:spLocks noGrp="1"/>
          </p:cNvSpPr>
          <p:nvPr>
            <p:ph type="title"/>
          </p:nvPr>
        </p:nvSpPr>
        <p:spPr>
          <a:xfrm>
            <a:off x="130800" y="638643"/>
            <a:ext cx="8882400" cy="821400"/>
          </a:xfrm>
        </p:spPr>
        <p:txBody>
          <a:bodyPr/>
          <a:lstStyle/>
          <a:p>
            <a:r>
              <a:rPr lang="en-US" altLang="zh-CN" dirty="0"/>
              <a:t>Task 2 Secret Talk</a:t>
            </a:r>
            <a:endParaRPr lang="zh-CN" altLang="en-US" dirty="0"/>
          </a:p>
        </p:txBody>
      </p:sp>
      <p:sp>
        <p:nvSpPr>
          <p:cNvPr id="4" name="文本占位符 3">
            <a:extLst>
              <a:ext uri="{FF2B5EF4-FFF2-40B4-BE49-F238E27FC236}">
                <a16:creationId xmlns:a16="http://schemas.microsoft.com/office/drawing/2014/main" id="{2868FF82-3B1D-4BC8-96BA-C663C4EE7048}"/>
              </a:ext>
            </a:extLst>
          </p:cNvPr>
          <p:cNvSpPr>
            <a:spLocks noGrp="1"/>
          </p:cNvSpPr>
          <p:nvPr>
            <p:ph type="body" idx="4294967295"/>
          </p:nvPr>
        </p:nvSpPr>
        <p:spPr>
          <a:xfrm>
            <a:off x="311700" y="1404795"/>
            <a:ext cx="8520600" cy="3302700"/>
          </a:xfrm>
        </p:spPr>
        <p:txBody>
          <a:bodyPr/>
          <a:lstStyle/>
          <a:p>
            <a:pPr>
              <a:lnSpc>
                <a:spcPct val="100000"/>
              </a:lnSpc>
              <a:spcAft>
                <a:spcPts val="1600"/>
              </a:spcAft>
            </a:pPr>
            <a:r>
              <a:rPr lang="en-US" altLang="zh-CN" sz="2800" dirty="0"/>
              <a:t>Refer to the Morse Code table in your activity sheet</a:t>
            </a:r>
          </a:p>
          <a:p>
            <a:pPr>
              <a:lnSpc>
                <a:spcPct val="100000"/>
              </a:lnSpc>
            </a:pPr>
            <a:r>
              <a:rPr lang="en-US" altLang="zh-CN" sz="2800" dirty="0"/>
              <a:t>Write your own code and</a:t>
            </a:r>
            <a:br>
              <a:rPr lang="en-US" altLang="zh-CN" sz="2800" dirty="0"/>
            </a:br>
            <a:r>
              <a:rPr lang="en-US" altLang="zh-CN" sz="2800" dirty="0"/>
              <a:t>have your partner guess</a:t>
            </a:r>
            <a:br>
              <a:rPr lang="en-US" altLang="zh-CN" sz="2800" dirty="0"/>
            </a:br>
            <a:r>
              <a:rPr lang="en-US" altLang="zh-CN" sz="2800" dirty="0"/>
              <a:t>the meaning</a:t>
            </a:r>
            <a:endParaRPr lang="zh-CN" altLang="en-US" sz="2800" dirty="0"/>
          </a:p>
        </p:txBody>
      </p:sp>
      <p:pic>
        <p:nvPicPr>
          <p:cNvPr id="5" name="图片 4">
            <a:extLst>
              <a:ext uri="{FF2B5EF4-FFF2-40B4-BE49-F238E27FC236}">
                <a16:creationId xmlns:a16="http://schemas.microsoft.com/office/drawing/2014/main" id="{5F334E20-AF2D-4DDD-BAA8-F57415BD85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951" y="2154732"/>
            <a:ext cx="2916934" cy="2187701"/>
          </a:xfrm>
          <a:prstGeom prst="rect">
            <a:avLst/>
          </a:prstGeom>
        </p:spPr>
      </p:pic>
    </p:spTree>
    <p:extLst>
      <p:ext uri="{BB962C8B-B14F-4D97-AF65-F5344CB8AC3E}">
        <p14:creationId xmlns:p14="http://schemas.microsoft.com/office/powerpoint/2010/main" val="3245109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609537-5022-476E-89E4-3F126D7ADC62}"/>
              </a:ext>
            </a:extLst>
          </p:cNvPr>
          <p:cNvSpPr>
            <a:spLocks noGrp="1"/>
          </p:cNvSpPr>
          <p:nvPr>
            <p:ph type="title"/>
          </p:nvPr>
        </p:nvSpPr>
        <p:spPr>
          <a:xfrm>
            <a:off x="130800" y="637656"/>
            <a:ext cx="8882400" cy="821400"/>
          </a:xfrm>
        </p:spPr>
        <p:txBody>
          <a:bodyPr/>
          <a:lstStyle/>
          <a:p>
            <a:r>
              <a:rPr lang="en-US" altLang="zh-CN" dirty="0"/>
              <a:t>Task 2 Secret Talk</a:t>
            </a:r>
            <a:endParaRPr lang="zh-CN" altLang="en-US" dirty="0"/>
          </a:p>
        </p:txBody>
      </p:sp>
      <p:sp>
        <p:nvSpPr>
          <p:cNvPr id="3" name="文本占位符 2">
            <a:extLst>
              <a:ext uri="{FF2B5EF4-FFF2-40B4-BE49-F238E27FC236}">
                <a16:creationId xmlns:a16="http://schemas.microsoft.com/office/drawing/2014/main" id="{805A006A-481C-44C7-BD34-3B15FD515C25}"/>
              </a:ext>
            </a:extLst>
          </p:cNvPr>
          <p:cNvSpPr>
            <a:spLocks noGrp="1"/>
          </p:cNvSpPr>
          <p:nvPr>
            <p:ph type="body" idx="4294967295"/>
          </p:nvPr>
        </p:nvSpPr>
        <p:spPr>
          <a:xfrm>
            <a:off x="311700" y="1567971"/>
            <a:ext cx="8520600" cy="3302700"/>
          </a:xfrm>
        </p:spPr>
        <p:txBody>
          <a:bodyPr/>
          <a:lstStyle/>
          <a:p>
            <a:pPr>
              <a:lnSpc>
                <a:spcPct val="150000"/>
              </a:lnSpc>
            </a:pPr>
            <a:r>
              <a:rPr lang="en-US" altLang="zh-CN" sz="3200" dirty="0">
                <a:latin typeface="Arial Black" panose="020B0A04020102020204" pitchFamily="34" charset="0"/>
              </a:rPr>
              <a:t>Discussion:</a:t>
            </a:r>
            <a:br>
              <a:rPr lang="en-US" altLang="zh-CN" sz="3200" dirty="0"/>
            </a:br>
            <a:r>
              <a:rPr lang="en-US" altLang="zh-CN" sz="3200" i="1" dirty="0"/>
              <a:t>Have you presented your code in the right order?</a:t>
            </a:r>
            <a:br>
              <a:rPr lang="en-US" altLang="zh-CN" sz="3200" i="1" dirty="0"/>
            </a:br>
            <a:r>
              <a:rPr lang="en-US" altLang="zh-CN" sz="3200" i="1" dirty="0"/>
              <a:t>Could your partner make sense of it?  </a:t>
            </a:r>
            <a:endParaRPr lang="zh-CN" altLang="en-US" sz="3200" i="1" dirty="0"/>
          </a:p>
        </p:txBody>
      </p:sp>
      <p:pic>
        <p:nvPicPr>
          <p:cNvPr id="4" name="图片 3">
            <a:extLst>
              <a:ext uri="{FF2B5EF4-FFF2-40B4-BE49-F238E27FC236}">
                <a16:creationId xmlns:a16="http://schemas.microsoft.com/office/drawing/2014/main" id="{F593FBEF-09F7-4A99-A76B-40BC5E038F3A}"/>
              </a:ext>
            </a:extLst>
          </p:cNvPr>
          <p:cNvPicPr>
            <a:picLocks noChangeAspect="1"/>
          </p:cNvPicPr>
          <p:nvPr/>
        </p:nvPicPr>
        <p:blipFill rotWithShape="1">
          <a:blip r:embed="rId3">
            <a:duotone>
              <a:schemeClr val="accent4">
                <a:shade val="45000"/>
                <a:satMod val="135000"/>
              </a:schemeClr>
              <a:prstClr val="white"/>
            </a:duotone>
            <a:extLst>
              <a:ext uri="{28A0092B-C50C-407E-A947-70E740481C1C}">
                <a14:useLocalDpi xmlns:a14="http://schemas.microsoft.com/office/drawing/2010/main" val="0"/>
              </a:ext>
            </a:extLst>
          </a:blip>
          <a:srcRect l="19113" t="46163" r="33528" b="40970"/>
          <a:stretch/>
        </p:blipFill>
        <p:spPr>
          <a:xfrm>
            <a:off x="5810437" y="1778348"/>
            <a:ext cx="1696598" cy="385591"/>
          </a:xfrm>
          <a:prstGeom prst="rect">
            <a:avLst/>
          </a:prstGeom>
        </p:spPr>
      </p:pic>
    </p:spTree>
    <p:extLst>
      <p:ext uri="{BB962C8B-B14F-4D97-AF65-F5344CB8AC3E}">
        <p14:creationId xmlns:p14="http://schemas.microsoft.com/office/powerpoint/2010/main" val="4107414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1FBD7C8C-204E-4FE8-BE59-F4D019726770}"/>
              </a:ext>
            </a:extLst>
          </p:cNvPr>
          <p:cNvSpPr>
            <a:spLocks noGrp="1"/>
          </p:cNvSpPr>
          <p:nvPr>
            <p:ph type="title"/>
          </p:nvPr>
        </p:nvSpPr>
        <p:spPr>
          <a:xfrm>
            <a:off x="1037089" y="1228458"/>
            <a:ext cx="4686900" cy="1792800"/>
          </a:xfrm>
        </p:spPr>
        <p:txBody>
          <a:bodyPr/>
          <a:lstStyle/>
          <a:p>
            <a:r>
              <a:rPr lang="en-US" altLang="zh-CN" dirty="0"/>
              <a:t>Wrap Up</a:t>
            </a:r>
            <a:endParaRPr lang="zh-CN" altLang="en-US" dirty="0"/>
          </a:p>
        </p:txBody>
      </p:sp>
    </p:spTree>
    <p:extLst>
      <p:ext uri="{BB962C8B-B14F-4D97-AF65-F5344CB8AC3E}">
        <p14:creationId xmlns:p14="http://schemas.microsoft.com/office/powerpoint/2010/main" val="474544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DF7B6A74-65A9-42A8-90A2-B545C4AF1599}"/>
              </a:ext>
            </a:extLst>
          </p:cNvPr>
          <p:cNvSpPr>
            <a:spLocks noGrp="1"/>
          </p:cNvSpPr>
          <p:nvPr>
            <p:ph type="title"/>
          </p:nvPr>
        </p:nvSpPr>
        <p:spPr>
          <a:xfrm>
            <a:off x="130800" y="601370"/>
            <a:ext cx="8882400" cy="821400"/>
          </a:xfrm>
        </p:spPr>
        <p:txBody>
          <a:bodyPr/>
          <a:lstStyle/>
          <a:p>
            <a:r>
              <a:rPr lang="en-US" altLang="zh-CN" dirty="0"/>
              <a:t>Tasks in this lesson</a:t>
            </a:r>
            <a:endParaRPr lang="zh-CN" altLang="en-US" dirty="0"/>
          </a:p>
        </p:txBody>
      </p:sp>
      <p:sp>
        <p:nvSpPr>
          <p:cNvPr id="6" name="文本占位符 2">
            <a:extLst>
              <a:ext uri="{FF2B5EF4-FFF2-40B4-BE49-F238E27FC236}">
                <a16:creationId xmlns:a16="http://schemas.microsoft.com/office/drawing/2014/main" id="{87EA89BF-153B-4E50-A474-339CA55315A3}"/>
              </a:ext>
            </a:extLst>
          </p:cNvPr>
          <p:cNvSpPr>
            <a:spLocks noGrp="1"/>
          </p:cNvSpPr>
          <p:nvPr>
            <p:ph type="body" idx="4294967295"/>
          </p:nvPr>
        </p:nvSpPr>
        <p:spPr>
          <a:xfrm>
            <a:off x="311700" y="1422364"/>
            <a:ext cx="8520600" cy="3302700"/>
          </a:xfrm>
        </p:spPr>
        <p:txBody>
          <a:bodyPr/>
          <a:lstStyle/>
          <a:p>
            <a:pPr>
              <a:spcAft>
                <a:spcPts val="24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Understand the importance of the</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sequencing of computer code</a:t>
            </a:r>
            <a:endParaRPr lang="en-US" altLang="zh-CN" sz="3200" i="1" dirty="0">
              <a:latin typeface="Arial" panose="020B0604020202020204" pitchFamily="34" charset="0"/>
              <a:cs typeface="Arial" panose="020B0604020202020204" pitchFamily="34" charset="0"/>
            </a:endParaRPr>
          </a:p>
          <a:p>
            <a:pPr>
              <a:spcAft>
                <a:spcPts val="24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Apply sequencing to check programs</a:t>
            </a:r>
          </a:p>
          <a:p>
            <a:pPr>
              <a:buFont typeface="Wingdings" panose="05000000000000000000" pitchFamily="2" charset="2"/>
              <a:buChar char="p"/>
            </a:pPr>
            <a:r>
              <a:rPr lang="zh-CN" altLang="en-US" sz="3200" dirty="0">
                <a:latin typeface="Arial" panose="020B0604020202020204" pitchFamily="34" charset="0"/>
                <a:cs typeface="Arial" panose="020B0604020202020204" pitchFamily="34" charset="0"/>
              </a:rPr>
              <a:t> </a:t>
            </a:r>
            <a:r>
              <a:rPr lang="en-US" altLang="zh-CN" sz="3200" dirty="0">
                <a:latin typeface="Arial" panose="020B0604020202020204" pitchFamily="34" charset="0"/>
                <a:cs typeface="Arial" panose="020B0604020202020204" pitchFamily="34" charset="0"/>
              </a:rPr>
              <a:t>Create a Morse Code project</a:t>
            </a:r>
            <a:endParaRPr lang="zh-CN" alt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9437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CC9F45-0FAF-4371-8AAA-73585577F52C}"/>
              </a:ext>
            </a:extLst>
          </p:cNvPr>
          <p:cNvSpPr>
            <a:spLocks noGrp="1"/>
          </p:cNvSpPr>
          <p:nvPr>
            <p:ph type="title"/>
          </p:nvPr>
        </p:nvSpPr>
        <p:spPr>
          <a:xfrm>
            <a:off x="130800" y="637656"/>
            <a:ext cx="8882400" cy="821400"/>
          </a:xfrm>
        </p:spPr>
        <p:txBody>
          <a:bodyPr/>
          <a:lstStyle/>
          <a:p>
            <a:r>
              <a:rPr lang="en-US" altLang="zh-CN" dirty="0"/>
              <a:t>Key Concept: Sequencing</a:t>
            </a:r>
            <a:endParaRPr lang="zh-CN" altLang="en-US" dirty="0"/>
          </a:p>
        </p:txBody>
      </p:sp>
      <p:sp>
        <p:nvSpPr>
          <p:cNvPr id="3" name="文本占位符 2">
            <a:extLst>
              <a:ext uri="{FF2B5EF4-FFF2-40B4-BE49-F238E27FC236}">
                <a16:creationId xmlns:a16="http://schemas.microsoft.com/office/drawing/2014/main" id="{6FEDA75A-0914-49AF-99C2-5928F9D1D4E1}"/>
              </a:ext>
            </a:extLst>
          </p:cNvPr>
          <p:cNvSpPr>
            <a:spLocks noGrp="1"/>
          </p:cNvSpPr>
          <p:nvPr>
            <p:ph type="body" idx="4294967295"/>
          </p:nvPr>
        </p:nvSpPr>
        <p:spPr>
          <a:xfrm>
            <a:off x="630657" y="1553457"/>
            <a:ext cx="8520600" cy="3302700"/>
          </a:xfrm>
        </p:spPr>
        <p:txBody>
          <a:bodyPr/>
          <a:lstStyle/>
          <a:p>
            <a:pPr>
              <a:lnSpc>
                <a:spcPct val="100000"/>
              </a:lnSpc>
              <a:spcAft>
                <a:spcPts val="3200"/>
              </a:spcAft>
            </a:pPr>
            <a:r>
              <a:rPr lang="en-US" altLang="zh-CN" dirty="0"/>
              <a:t>One of the basic control structures</a:t>
            </a:r>
          </a:p>
          <a:p>
            <a:pPr>
              <a:lnSpc>
                <a:spcPct val="100000"/>
              </a:lnSpc>
              <a:spcAft>
                <a:spcPts val="3200"/>
              </a:spcAft>
            </a:pPr>
            <a:r>
              <a:rPr lang="en-US" altLang="zh-CN" dirty="0"/>
              <a:t>Logical order of a set of instructions</a:t>
            </a:r>
          </a:p>
          <a:p>
            <a:pPr>
              <a:lnSpc>
                <a:spcPct val="100000"/>
              </a:lnSpc>
            </a:pPr>
            <a:r>
              <a:rPr lang="en-US" altLang="zh-CN" dirty="0"/>
              <a:t>Should be in the correct order</a:t>
            </a:r>
            <a:endParaRPr lang="zh-CN" altLang="en-US" dirty="0"/>
          </a:p>
        </p:txBody>
      </p:sp>
    </p:spTree>
    <p:extLst>
      <p:ext uri="{BB962C8B-B14F-4D97-AF65-F5344CB8AC3E}">
        <p14:creationId xmlns:p14="http://schemas.microsoft.com/office/powerpoint/2010/main" val="1906811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9832" y="1228458"/>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45798" y="1183460"/>
            <a:ext cx="4686900" cy="1792800"/>
          </a:xfrm>
        </p:spPr>
        <p:txBody>
          <a:bodyPr/>
          <a:lstStyle/>
          <a:p>
            <a:r>
              <a:rPr lang="en-US" altLang="zh-CN" dirty="0"/>
              <a:t>Warm Up</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249E97C-AAC5-44A0-B6CC-1793946C4BB4}"/>
              </a:ext>
            </a:extLst>
          </p:cNvPr>
          <p:cNvSpPr>
            <a:spLocks noGrp="1"/>
          </p:cNvSpPr>
          <p:nvPr>
            <p:ph type="title"/>
          </p:nvPr>
        </p:nvSpPr>
        <p:spPr>
          <a:xfrm>
            <a:off x="130800" y="634754"/>
            <a:ext cx="8882400" cy="821400"/>
          </a:xfrm>
        </p:spPr>
        <p:txBody>
          <a:bodyPr/>
          <a:lstStyle/>
          <a:p>
            <a:r>
              <a:rPr lang="en-US" altLang="zh-CN" dirty="0"/>
              <a:t>Calls for Help</a:t>
            </a:r>
            <a:endParaRPr lang="zh-CN" altLang="en-US" dirty="0"/>
          </a:p>
        </p:txBody>
      </p:sp>
      <p:sp>
        <p:nvSpPr>
          <p:cNvPr id="4" name="文本占位符 3">
            <a:extLst>
              <a:ext uri="{FF2B5EF4-FFF2-40B4-BE49-F238E27FC236}">
                <a16:creationId xmlns:a16="http://schemas.microsoft.com/office/drawing/2014/main" id="{8656AD87-7682-4753-A141-08E5ED38839E}"/>
              </a:ext>
            </a:extLst>
          </p:cNvPr>
          <p:cNvSpPr>
            <a:spLocks noGrp="1"/>
          </p:cNvSpPr>
          <p:nvPr>
            <p:ph type="body" idx="4294967295"/>
          </p:nvPr>
        </p:nvSpPr>
        <p:spPr>
          <a:xfrm>
            <a:off x="471886" y="1430027"/>
            <a:ext cx="8882400" cy="3302700"/>
          </a:xfrm>
        </p:spPr>
        <p:txBody>
          <a:bodyPr/>
          <a:lstStyle/>
          <a:p>
            <a:pPr marL="76200" indent="0">
              <a:spcAft>
                <a:spcPts val="1600"/>
              </a:spcAft>
              <a:buNone/>
            </a:pPr>
            <a:r>
              <a:rPr lang="en-US" altLang="zh-CN" sz="2800" dirty="0"/>
              <a:t>How would you ask for help…</a:t>
            </a:r>
          </a:p>
          <a:p>
            <a:r>
              <a:rPr lang="en-US" altLang="zh-CN" sz="3000" dirty="0"/>
              <a:t>In the unknown street</a:t>
            </a:r>
          </a:p>
          <a:p>
            <a:r>
              <a:rPr lang="en-US" altLang="zh-CN" sz="3000" dirty="0"/>
              <a:t>In the desert (/forest)</a:t>
            </a:r>
          </a:p>
          <a:p>
            <a:r>
              <a:rPr lang="en-US" altLang="zh-CN" sz="3000" dirty="0"/>
              <a:t>In an isolated island</a:t>
            </a:r>
          </a:p>
          <a:p>
            <a:r>
              <a:rPr lang="en-US" altLang="zh-CN" sz="3000" dirty="0"/>
              <a:t>Floating in the sea</a:t>
            </a:r>
            <a:endParaRPr lang="zh-CN" altLang="en-US" sz="3000" dirty="0"/>
          </a:p>
        </p:txBody>
      </p:sp>
      <p:pic>
        <p:nvPicPr>
          <p:cNvPr id="5" name="图片 4">
            <a:extLst>
              <a:ext uri="{FF2B5EF4-FFF2-40B4-BE49-F238E27FC236}">
                <a16:creationId xmlns:a16="http://schemas.microsoft.com/office/drawing/2014/main" id="{EBB997A4-3D11-425A-B4A2-595ED76C57BD}"/>
              </a:ext>
            </a:extLst>
          </p:cNvPr>
          <p:cNvPicPr>
            <a:picLocks noChangeAspect="1"/>
          </p:cNvPicPr>
          <p:nvPr/>
        </p:nvPicPr>
        <p:blipFill>
          <a:blip r:embed="rId3"/>
          <a:stretch>
            <a:fillRect/>
          </a:stretch>
        </p:blipFill>
        <p:spPr>
          <a:xfrm>
            <a:off x="4832382" y="1870360"/>
            <a:ext cx="4006159" cy="2760494"/>
          </a:xfrm>
          <a:prstGeom prst="rect">
            <a:avLst/>
          </a:prstGeom>
          <a:effectLst>
            <a:softEdge rad="317500"/>
          </a:effectLst>
        </p:spPr>
      </p:pic>
    </p:spTree>
    <p:extLst>
      <p:ext uri="{BB962C8B-B14F-4D97-AF65-F5344CB8AC3E}">
        <p14:creationId xmlns:p14="http://schemas.microsoft.com/office/powerpoint/2010/main" val="1661779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6266913-8529-4CEC-8686-5BC82C9FCBEC}"/>
              </a:ext>
            </a:extLst>
          </p:cNvPr>
          <p:cNvSpPr>
            <a:spLocks noGrp="1"/>
          </p:cNvSpPr>
          <p:nvPr>
            <p:ph type="title"/>
          </p:nvPr>
        </p:nvSpPr>
        <p:spPr>
          <a:xfrm>
            <a:off x="1029832" y="1235714"/>
            <a:ext cx="4686900" cy="1792800"/>
          </a:xfrm>
        </p:spPr>
        <p:txBody>
          <a:bodyPr/>
          <a:lstStyle/>
          <a:p>
            <a:r>
              <a:rPr lang="en-US" altLang="zh-CN" dirty="0"/>
              <a:t>Phase 1</a:t>
            </a:r>
            <a:endParaRPr lang="zh-CN" altLang="en-US" dirty="0"/>
          </a:p>
        </p:txBody>
      </p:sp>
    </p:spTree>
    <p:extLst>
      <p:ext uri="{BB962C8B-B14F-4D97-AF65-F5344CB8AC3E}">
        <p14:creationId xmlns:p14="http://schemas.microsoft.com/office/powerpoint/2010/main" val="3769809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F03CE8-BA1F-41B9-BA82-4363F88C0429}"/>
              </a:ext>
            </a:extLst>
          </p:cNvPr>
          <p:cNvSpPr>
            <a:spLocks noGrp="1"/>
          </p:cNvSpPr>
          <p:nvPr>
            <p:ph type="title"/>
          </p:nvPr>
        </p:nvSpPr>
        <p:spPr>
          <a:xfrm>
            <a:off x="130800" y="615884"/>
            <a:ext cx="8882400" cy="821400"/>
          </a:xfrm>
        </p:spPr>
        <p:txBody>
          <a:bodyPr/>
          <a:lstStyle/>
          <a:p>
            <a:r>
              <a:rPr lang="en-US" altLang="zh-CN" dirty="0"/>
              <a:t>Sequencing</a:t>
            </a:r>
            <a:endParaRPr lang="zh-CN" altLang="en-US" dirty="0"/>
          </a:p>
        </p:txBody>
      </p:sp>
      <p:sp>
        <p:nvSpPr>
          <p:cNvPr id="3" name="文本占位符 2">
            <a:extLst>
              <a:ext uri="{FF2B5EF4-FFF2-40B4-BE49-F238E27FC236}">
                <a16:creationId xmlns:a16="http://schemas.microsoft.com/office/drawing/2014/main" id="{CB5BE715-7A19-4D2C-AA1C-10E9E299A7EE}"/>
              </a:ext>
            </a:extLst>
          </p:cNvPr>
          <p:cNvSpPr>
            <a:spLocks noGrp="1"/>
          </p:cNvSpPr>
          <p:nvPr>
            <p:ph type="body" idx="4294967295"/>
          </p:nvPr>
        </p:nvSpPr>
        <p:spPr>
          <a:xfrm>
            <a:off x="492600" y="1437284"/>
            <a:ext cx="8520600" cy="3302700"/>
          </a:xfrm>
        </p:spPr>
        <p:txBody>
          <a:bodyPr/>
          <a:lstStyle/>
          <a:p>
            <a:r>
              <a:rPr lang="en-US" altLang="zh-CN" dirty="0"/>
              <a:t>A set of ordered steps for carrying out a task is called Sequencing.</a:t>
            </a:r>
            <a:endParaRPr lang="zh-CN" altLang="en-US" dirty="0"/>
          </a:p>
        </p:txBody>
      </p:sp>
      <p:grpSp>
        <p:nvGrpSpPr>
          <p:cNvPr id="14" name="组合 13">
            <a:extLst>
              <a:ext uri="{FF2B5EF4-FFF2-40B4-BE49-F238E27FC236}">
                <a16:creationId xmlns:a16="http://schemas.microsoft.com/office/drawing/2014/main" id="{BB7203EE-B6B9-47BE-8743-899A767A9767}"/>
              </a:ext>
            </a:extLst>
          </p:cNvPr>
          <p:cNvGrpSpPr/>
          <p:nvPr/>
        </p:nvGrpSpPr>
        <p:grpSpPr>
          <a:xfrm>
            <a:off x="1063887" y="2766251"/>
            <a:ext cx="6885682" cy="1410178"/>
            <a:chOff x="1594187" y="2704520"/>
            <a:chExt cx="6885682" cy="1410178"/>
          </a:xfrm>
        </p:grpSpPr>
        <p:grpSp>
          <p:nvGrpSpPr>
            <p:cNvPr id="11" name="组合 10">
              <a:extLst>
                <a:ext uri="{FF2B5EF4-FFF2-40B4-BE49-F238E27FC236}">
                  <a16:creationId xmlns:a16="http://schemas.microsoft.com/office/drawing/2014/main" id="{032E7733-6690-4F37-93DC-5ABCF86C8E0C}"/>
                </a:ext>
              </a:extLst>
            </p:cNvPr>
            <p:cNvGrpSpPr/>
            <p:nvPr/>
          </p:nvGrpSpPr>
          <p:grpSpPr>
            <a:xfrm>
              <a:off x="1594187" y="2704520"/>
              <a:ext cx="6885682" cy="1410178"/>
              <a:chOff x="635721" y="2616384"/>
              <a:chExt cx="6885682" cy="1410178"/>
            </a:xfrm>
          </p:grpSpPr>
          <p:grpSp>
            <p:nvGrpSpPr>
              <p:cNvPr id="6" name="组合 5">
                <a:extLst>
                  <a:ext uri="{FF2B5EF4-FFF2-40B4-BE49-F238E27FC236}">
                    <a16:creationId xmlns:a16="http://schemas.microsoft.com/office/drawing/2014/main" id="{3F7D37AF-2FC7-4FB4-8DE4-94675A95FA3A}"/>
                  </a:ext>
                </a:extLst>
              </p:cNvPr>
              <p:cNvGrpSpPr/>
              <p:nvPr/>
            </p:nvGrpSpPr>
            <p:grpSpPr>
              <a:xfrm>
                <a:off x="635721" y="2616384"/>
                <a:ext cx="2396444" cy="1410178"/>
                <a:chOff x="635721" y="2571750"/>
                <a:chExt cx="2396444" cy="1410178"/>
              </a:xfrm>
            </p:grpSpPr>
            <p:pic>
              <p:nvPicPr>
                <p:cNvPr id="4" name="Google Shape;204;p29" descr="http://imglf5.nosdn.127.net/img/NkdaNWVCTC80bkUyaVM3ZVorKzE0Z2V1d3VXaHd1SFgrQzlpNjBTcWlkNGJWZ29FQm1nMGFRPT0.png?imageView&amp;thumbnail=1680x0&amp;quality=96&amp;stripmeta=0">
                  <a:extLst>
                    <a:ext uri="{FF2B5EF4-FFF2-40B4-BE49-F238E27FC236}">
                      <a16:creationId xmlns:a16="http://schemas.microsoft.com/office/drawing/2014/main" id="{56F90E80-2D7B-431F-A71D-870BD8582C99}"/>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627731" y="2571750"/>
                  <a:ext cx="1404434" cy="1410178"/>
                </a:xfrm>
                <a:prstGeom prst="rect">
                  <a:avLst/>
                </a:prstGeom>
                <a:noFill/>
                <a:ln>
                  <a:noFill/>
                </a:ln>
              </p:spPr>
            </p:pic>
            <p:pic>
              <p:nvPicPr>
                <p:cNvPr id="5" name="Google Shape;205;p29" descr="http://imglf5.nosdn.127.net/img/NkdaNWVCTC80bkUyaVM3ZVorKzE0dUxyTTVWM0ZwOFBQMlZWRmx5TnBRZ296S256WWRkMVd3PT0.png?imageView&amp;thumbnail=1680x0&amp;quality=96&amp;stripmeta=0">
                  <a:extLst>
                    <a:ext uri="{FF2B5EF4-FFF2-40B4-BE49-F238E27FC236}">
                      <a16:creationId xmlns:a16="http://schemas.microsoft.com/office/drawing/2014/main" id="{013D2D6D-0D8C-416A-BF76-F429CC5006D2}"/>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35721" y="3503679"/>
                  <a:ext cx="667989" cy="478249"/>
                </a:xfrm>
                <a:prstGeom prst="rect">
                  <a:avLst/>
                </a:prstGeom>
                <a:noFill/>
                <a:ln>
                  <a:noFill/>
                </a:ln>
              </p:spPr>
            </p:pic>
          </p:grpSp>
          <p:grpSp>
            <p:nvGrpSpPr>
              <p:cNvPr id="9" name="组合 8">
                <a:extLst>
                  <a:ext uri="{FF2B5EF4-FFF2-40B4-BE49-F238E27FC236}">
                    <a16:creationId xmlns:a16="http://schemas.microsoft.com/office/drawing/2014/main" id="{A344AAB3-1FFD-472F-B3E9-E47D6BA74E86}"/>
                  </a:ext>
                </a:extLst>
              </p:cNvPr>
              <p:cNvGrpSpPr/>
              <p:nvPr/>
            </p:nvGrpSpPr>
            <p:grpSpPr>
              <a:xfrm>
                <a:off x="4106423" y="2616384"/>
                <a:ext cx="1404434" cy="1410178"/>
                <a:chOff x="3825581" y="2571750"/>
                <a:chExt cx="1404434" cy="1410178"/>
              </a:xfrm>
            </p:grpSpPr>
            <p:pic>
              <p:nvPicPr>
                <p:cNvPr id="7" name="Google Shape;218;p30" descr="http://imglf5.nosdn.127.net/img/NkdaNWVCTC80bkUyaVM3ZVorKzE0Z2V1d3VXaHd1SFgrQzlpNjBTcWlkNGJWZ29FQm1nMGFRPT0.png?imageView&amp;thumbnail=1680x0&amp;quality=96&amp;stripmeta=0">
                  <a:extLst>
                    <a:ext uri="{FF2B5EF4-FFF2-40B4-BE49-F238E27FC236}">
                      <a16:creationId xmlns:a16="http://schemas.microsoft.com/office/drawing/2014/main" id="{F0250FF3-539B-4B64-AC39-30441F4ED1DD}"/>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3825581" y="2571750"/>
                  <a:ext cx="1404434" cy="1410178"/>
                </a:xfrm>
                <a:prstGeom prst="rect">
                  <a:avLst/>
                </a:prstGeom>
                <a:noFill/>
                <a:ln>
                  <a:noFill/>
                </a:ln>
              </p:spPr>
            </p:pic>
            <p:pic>
              <p:nvPicPr>
                <p:cNvPr id="8" name="Google Shape;219;p30" descr="http://imglf5.nosdn.127.net/img/NkdaNWVCTC80bkUyaVM3ZVorKzE0dUxyTTVWM0ZwOFBQMlZWRmx5TnBRZ296S256WWRkMVd3PT0.png?imageView&amp;thumbnail=1680x0&amp;quality=96&amp;stripmeta=0">
                  <a:extLst>
                    <a:ext uri="{FF2B5EF4-FFF2-40B4-BE49-F238E27FC236}">
                      <a16:creationId xmlns:a16="http://schemas.microsoft.com/office/drawing/2014/main" id="{3730C081-D98F-4B35-A548-474688778038}"/>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3941493" y="3287856"/>
                  <a:ext cx="667989" cy="478249"/>
                </a:xfrm>
                <a:prstGeom prst="rect">
                  <a:avLst/>
                </a:prstGeom>
                <a:noFill/>
                <a:ln>
                  <a:noFill/>
                </a:ln>
              </p:spPr>
            </p:pic>
          </p:grpSp>
          <p:pic>
            <p:nvPicPr>
              <p:cNvPr id="10" name="Google Shape;232;p31" descr="http://imglf3.nosdn.127.net/img/NkdaNWVCTC80bkUyaVM3ZVorKzE0dm9EaU9vOHVjd1VSUjJiSlA1c3BWeCtrYXBqc1U3L0F3PT0.png?imageView&amp;thumbnail=1680x0&amp;quality=96&amp;stripmeta=0">
                <a:extLst>
                  <a:ext uri="{FF2B5EF4-FFF2-40B4-BE49-F238E27FC236}">
                    <a16:creationId xmlns:a16="http://schemas.microsoft.com/office/drawing/2014/main" id="{01DD412B-1AA3-41D3-8379-CB52C2F65952}"/>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6585114" y="2616384"/>
                <a:ext cx="936289" cy="1410178"/>
              </a:xfrm>
              <a:prstGeom prst="rect">
                <a:avLst/>
              </a:prstGeom>
              <a:noFill/>
              <a:ln>
                <a:noFill/>
              </a:ln>
            </p:spPr>
          </p:pic>
        </p:grpSp>
        <p:sp>
          <p:nvSpPr>
            <p:cNvPr id="12" name="箭头: 下 11">
              <a:extLst>
                <a:ext uri="{FF2B5EF4-FFF2-40B4-BE49-F238E27FC236}">
                  <a16:creationId xmlns:a16="http://schemas.microsoft.com/office/drawing/2014/main" id="{895A179F-F401-4633-AC42-9EAE98EAC03D}"/>
                </a:ext>
              </a:extLst>
            </p:cNvPr>
            <p:cNvSpPr/>
            <p:nvPr/>
          </p:nvSpPr>
          <p:spPr>
            <a:xfrm rot="16200000">
              <a:off x="4257759" y="3060626"/>
              <a:ext cx="540000" cy="720000"/>
            </a:xfrm>
            <a:prstGeom prst="downArrow">
              <a:avLst/>
            </a:prstGeom>
            <a:solidFill>
              <a:srgbClr val="EF6C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下 12">
              <a:extLst>
                <a:ext uri="{FF2B5EF4-FFF2-40B4-BE49-F238E27FC236}">
                  <a16:creationId xmlns:a16="http://schemas.microsoft.com/office/drawing/2014/main" id="{0BD2FA9A-F288-479A-8F6D-142265AEAC30}"/>
                </a:ext>
              </a:extLst>
            </p:cNvPr>
            <p:cNvSpPr/>
            <p:nvPr/>
          </p:nvSpPr>
          <p:spPr>
            <a:xfrm rot="16200000">
              <a:off x="6736451" y="3060626"/>
              <a:ext cx="540000" cy="720000"/>
            </a:xfrm>
            <a:prstGeom prst="downArrow">
              <a:avLst/>
            </a:prstGeom>
            <a:solidFill>
              <a:srgbClr val="EF6C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95636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77616E-AE15-421F-9222-2E64711ADCC5}"/>
              </a:ext>
            </a:extLst>
          </p:cNvPr>
          <p:cNvSpPr>
            <a:spLocks noGrp="1"/>
          </p:cNvSpPr>
          <p:nvPr>
            <p:ph type="title"/>
          </p:nvPr>
        </p:nvSpPr>
        <p:spPr>
          <a:xfrm>
            <a:off x="130800" y="615885"/>
            <a:ext cx="8882400" cy="821400"/>
          </a:xfrm>
        </p:spPr>
        <p:txBody>
          <a:bodyPr/>
          <a:lstStyle/>
          <a:p>
            <a:r>
              <a:rPr lang="en-US" altLang="zh-CN" dirty="0"/>
              <a:t>Sequencing</a:t>
            </a:r>
            <a:endParaRPr lang="zh-CN" altLang="en-US" dirty="0"/>
          </a:p>
        </p:txBody>
      </p:sp>
      <p:sp>
        <p:nvSpPr>
          <p:cNvPr id="3" name="文本占位符 2">
            <a:extLst>
              <a:ext uri="{FF2B5EF4-FFF2-40B4-BE49-F238E27FC236}">
                <a16:creationId xmlns:a16="http://schemas.microsoft.com/office/drawing/2014/main" id="{C48C273A-99F9-4206-9163-6444FC0C5E29}"/>
              </a:ext>
            </a:extLst>
          </p:cNvPr>
          <p:cNvSpPr>
            <a:spLocks noGrp="1"/>
          </p:cNvSpPr>
          <p:nvPr>
            <p:ph type="body" idx="4294967295"/>
          </p:nvPr>
        </p:nvSpPr>
        <p:spPr>
          <a:xfrm>
            <a:off x="311700" y="1437285"/>
            <a:ext cx="8520600" cy="3302700"/>
          </a:xfrm>
        </p:spPr>
        <p:txBody>
          <a:bodyPr/>
          <a:lstStyle/>
          <a:p>
            <a:r>
              <a:rPr lang="en-US" altLang="zh-CN" dirty="0"/>
              <a:t>If you want to put a watermelon in the refrigerator, you shall follow the steps as follows: </a:t>
            </a:r>
            <a:endParaRPr lang="zh-CN" altLang="en-US" dirty="0"/>
          </a:p>
        </p:txBody>
      </p:sp>
      <p:pic>
        <p:nvPicPr>
          <p:cNvPr id="4" name="Google Shape;273;p34">
            <a:extLst>
              <a:ext uri="{FF2B5EF4-FFF2-40B4-BE49-F238E27FC236}">
                <a16:creationId xmlns:a16="http://schemas.microsoft.com/office/drawing/2014/main" id="{1905CC10-83CC-4E35-896E-54185EF63342}"/>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4513943" y="2619517"/>
            <a:ext cx="3780971" cy="1908098"/>
          </a:xfrm>
          <a:prstGeom prst="rect">
            <a:avLst/>
          </a:prstGeom>
          <a:noFill/>
          <a:ln>
            <a:noFill/>
          </a:ln>
        </p:spPr>
      </p:pic>
      <p:grpSp>
        <p:nvGrpSpPr>
          <p:cNvPr id="7" name="组合 6">
            <a:extLst>
              <a:ext uri="{FF2B5EF4-FFF2-40B4-BE49-F238E27FC236}">
                <a16:creationId xmlns:a16="http://schemas.microsoft.com/office/drawing/2014/main" id="{0FD22F1C-7300-4E1C-97FA-C2596AF73C9A}"/>
              </a:ext>
            </a:extLst>
          </p:cNvPr>
          <p:cNvGrpSpPr/>
          <p:nvPr/>
        </p:nvGrpSpPr>
        <p:grpSpPr>
          <a:xfrm>
            <a:off x="1067548" y="2703062"/>
            <a:ext cx="3007753" cy="1769901"/>
            <a:chOff x="1594187" y="3012995"/>
            <a:chExt cx="2396444" cy="1410178"/>
          </a:xfrm>
        </p:grpSpPr>
        <p:pic>
          <p:nvPicPr>
            <p:cNvPr id="5" name="Google Shape;204;p29" descr="http://imglf5.nosdn.127.net/img/NkdaNWVCTC80bkUyaVM3ZVorKzE0Z2V1d3VXaHd1SFgrQzlpNjBTcWlkNGJWZ29FQm1nMGFRPT0.png?imageView&amp;thumbnail=1680x0&amp;quality=96&amp;stripmeta=0">
              <a:extLst>
                <a:ext uri="{FF2B5EF4-FFF2-40B4-BE49-F238E27FC236}">
                  <a16:creationId xmlns:a16="http://schemas.microsoft.com/office/drawing/2014/main" id="{DBA918D7-F02B-4731-A707-B6FD6571F039}"/>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586197" y="3012995"/>
              <a:ext cx="1404434" cy="1410178"/>
            </a:xfrm>
            <a:prstGeom prst="rect">
              <a:avLst/>
            </a:prstGeom>
            <a:noFill/>
            <a:ln>
              <a:noFill/>
            </a:ln>
          </p:spPr>
        </p:pic>
        <p:pic>
          <p:nvPicPr>
            <p:cNvPr id="6" name="Google Shape;205;p29" descr="http://imglf5.nosdn.127.net/img/NkdaNWVCTC80bkUyaVM3ZVorKzE0dUxyTTVWM0ZwOFBQMlZWRmx5TnBRZ296S256WWRkMVd3PT0.png?imageView&amp;thumbnail=1680x0&amp;quality=96&amp;stripmeta=0">
              <a:extLst>
                <a:ext uri="{FF2B5EF4-FFF2-40B4-BE49-F238E27FC236}">
                  <a16:creationId xmlns:a16="http://schemas.microsoft.com/office/drawing/2014/main" id="{237069B5-0E33-4D12-B27A-202390BA0363}"/>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1594187" y="3944924"/>
              <a:ext cx="667989" cy="478249"/>
            </a:xfrm>
            <a:prstGeom prst="rect">
              <a:avLst/>
            </a:prstGeom>
            <a:noFill/>
            <a:ln>
              <a:noFill/>
            </a:ln>
          </p:spPr>
        </p:pic>
      </p:grpSp>
    </p:spTree>
    <p:extLst>
      <p:ext uri="{BB962C8B-B14F-4D97-AF65-F5344CB8AC3E}">
        <p14:creationId xmlns:p14="http://schemas.microsoft.com/office/powerpoint/2010/main" val="2380854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4FEED5-0F42-4EDB-8EFB-144F5C81F9EC}"/>
              </a:ext>
            </a:extLst>
          </p:cNvPr>
          <p:cNvSpPr>
            <a:spLocks noGrp="1"/>
          </p:cNvSpPr>
          <p:nvPr>
            <p:ph type="title"/>
          </p:nvPr>
        </p:nvSpPr>
        <p:spPr>
          <a:xfrm>
            <a:off x="130800" y="622245"/>
            <a:ext cx="8882400" cy="821400"/>
          </a:xfrm>
        </p:spPr>
        <p:txBody>
          <a:bodyPr/>
          <a:lstStyle/>
          <a:p>
            <a:r>
              <a:rPr lang="en-US" altLang="zh-CN" dirty="0"/>
              <a:t>Sequencing</a:t>
            </a:r>
            <a:endParaRPr lang="zh-CN" altLang="en-US" dirty="0"/>
          </a:p>
        </p:txBody>
      </p:sp>
      <p:sp>
        <p:nvSpPr>
          <p:cNvPr id="3" name="文本占位符 2">
            <a:extLst>
              <a:ext uri="{FF2B5EF4-FFF2-40B4-BE49-F238E27FC236}">
                <a16:creationId xmlns:a16="http://schemas.microsoft.com/office/drawing/2014/main" id="{EB6E124B-E351-40CD-8459-EDD0474D80BB}"/>
              </a:ext>
            </a:extLst>
          </p:cNvPr>
          <p:cNvSpPr>
            <a:spLocks noGrp="1"/>
          </p:cNvSpPr>
          <p:nvPr>
            <p:ph type="body" idx="4294967295"/>
          </p:nvPr>
        </p:nvSpPr>
        <p:spPr>
          <a:xfrm>
            <a:off x="311700" y="1450902"/>
            <a:ext cx="8520600" cy="3302700"/>
          </a:xfrm>
        </p:spPr>
        <p:txBody>
          <a:bodyPr/>
          <a:lstStyle/>
          <a:p>
            <a:r>
              <a:rPr lang="en-US" altLang="zh-CN" dirty="0">
                <a:latin typeface="Arial Black" panose="020B0A04020102020204" pitchFamily="34" charset="0"/>
              </a:rPr>
              <a:t>Discussion:</a:t>
            </a:r>
            <a:r>
              <a:rPr lang="zh-CN" altLang="en-US" dirty="0"/>
              <a:t> </a:t>
            </a:r>
            <a:r>
              <a:rPr lang="en-US" altLang="zh-CN" dirty="0"/>
              <a:t>Do you know anything that the sequence should not change (otherwise it leads to different result)?</a:t>
            </a:r>
            <a:br>
              <a:rPr lang="en-US" altLang="zh-CN" dirty="0"/>
            </a:br>
            <a:br>
              <a:rPr lang="en-US" altLang="zh-CN" dirty="0"/>
            </a:br>
            <a:endParaRPr lang="en-US" altLang="zh-CN" dirty="0"/>
          </a:p>
        </p:txBody>
      </p:sp>
      <p:grpSp>
        <p:nvGrpSpPr>
          <p:cNvPr id="6" name="组合 5">
            <a:extLst>
              <a:ext uri="{FF2B5EF4-FFF2-40B4-BE49-F238E27FC236}">
                <a16:creationId xmlns:a16="http://schemas.microsoft.com/office/drawing/2014/main" id="{E4DF6A4D-205C-4C4B-8376-12D810E4B305}"/>
              </a:ext>
            </a:extLst>
          </p:cNvPr>
          <p:cNvGrpSpPr/>
          <p:nvPr/>
        </p:nvGrpSpPr>
        <p:grpSpPr>
          <a:xfrm>
            <a:off x="3007518" y="2649829"/>
            <a:ext cx="2399053" cy="2216577"/>
            <a:chOff x="3833870" y="1189118"/>
            <a:chExt cx="2821646" cy="2607027"/>
          </a:xfrm>
        </p:grpSpPr>
        <p:pic>
          <p:nvPicPr>
            <p:cNvPr id="4" name="Google Shape;245;p32" descr="http://imglf3.nosdn.127.net/img/NkdaNWVCTC80bkUyaVM3ZVorKzE0dm9EaU9vOHVjd1VSUjJiSlA1c3BWeCtrYXBqc1U3L0F3PT0.png?imageView&amp;thumbnail=1680x0&amp;quality=96&amp;stripmeta=0">
              <a:extLst>
                <a:ext uri="{FF2B5EF4-FFF2-40B4-BE49-F238E27FC236}">
                  <a16:creationId xmlns:a16="http://schemas.microsoft.com/office/drawing/2014/main" id="{BC87E2D1-8B72-429C-BC28-B64C21C175BB}"/>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5128658" y="1189118"/>
              <a:ext cx="1526858" cy="2350117"/>
            </a:xfrm>
            <a:prstGeom prst="rect">
              <a:avLst/>
            </a:prstGeom>
            <a:noFill/>
            <a:ln>
              <a:noFill/>
            </a:ln>
          </p:spPr>
        </p:pic>
        <p:pic>
          <p:nvPicPr>
            <p:cNvPr id="5" name="Google Shape;246;p32" descr="http://imglf6.nosdn.127.net/img/NkdaNWVCTC80bkUyaVM3ZVorKzE0cmxBTDRBRGJSVmpGRUNOZzVjR2dFUmVtWUwyaDJPZGpBPT0.png?imageView&amp;thumbnail=1680x0&amp;quality=96&amp;stripmeta=0">
              <a:extLst>
                <a:ext uri="{FF2B5EF4-FFF2-40B4-BE49-F238E27FC236}">
                  <a16:creationId xmlns:a16="http://schemas.microsoft.com/office/drawing/2014/main" id="{1BBA6647-D777-4AA6-A49F-ACB524F4A1B6}"/>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3833870" y="2672852"/>
              <a:ext cx="1294788" cy="1123293"/>
            </a:xfrm>
            <a:prstGeom prst="rect">
              <a:avLst/>
            </a:prstGeom>
            <a:noFill/>
            <a:ln>
              <a:noFill/>
            </a:ln>
          </p:spPr>
        </p:pic>
      </p:grpSp>
    </p:spTree>
    <p:extLst>
      <p:ext uri="{BB962C8B-B14F-4D97-AF65-F5344CB8AC3E}">
        <p14:creationId xmlns:p14="http://schemas.microsoft.com/office/powerpoint/2010/main" val="2300631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7E6A71-2C2B-41A4-BBAF-720495FB70C3}"/>
              </a:ext>
            </a:extLst>
          </p:cNvPr>
          <p:cNvSpPr>
            <a:spLocks noGrp="1"/>
          </p:cNvSpPr>
          <p:nvPr>
            <p:ph type="title"/>
          </p:nvPr>
        </p:nvSpPr>
        <p:spPr>
          <a:xfrm>
            <a:off x="1022576" y="1235714"/>
            <a:ext cx="4686900" cy="1792800"/>
          </a:xfrm>
        </p:spPr>
        <p:txBody>
          <a:bodyPr/>
          <a:lstStyle/>
          <a:p>
            <a:r>
              <a:rPr lang="en-US" altLang="zh-CN" dirty="0"/>
              <a:t>Phase 2</a:t>
            </a:r>
            <a:endParaRPr lang="zh-CN" altLang="en-US" dirty="0"/>
          </a:p>
        </p:txBody>
      </p:sp>
    </p:spTree>
    <p:extLst>
      <p:ext uri="{BB962C8B-B14F-4D97-AF65-F5344CB8AC3E}">
        <p14:creationId xmlns:p14="http://schemas.microsoft.com/office/powerpoint/2010/main" val="3779718142"/>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48A8159-02D3-4EC9-B46A-1DCE2190D7E9}"/>
</file>

<file path=customXml/itemProps2.xml><?xml version="1.0" encoding="utf-8"?>
<ds:datastoreItem xmlns:ds="http://schemas.openxmlformats.org/officeDocument/2006/customXml" ds:itemID="{2B89273C-4677-4B44-B6A6-5185F40AE8AB}"/>
</file>

<file path=customXml/itemProps3.xml><?xml version="1.0" encoding="utf-8"?>
<ds:datastoreItem xmlns:ds="http://schemas.openxmlformats.org/officeDocument/2006/customXml" ds:itemID="{9F72BDA2-7A3E-48D8-877A-5F4A3EF70483}"/>
</file>

<file path=docProps/app.xml><?xml version="1.0" encoding="utf-8"?>
<Properties xmlns="http://schemas.openxmlformats.org/officeDocument/2006/extended-properties" xmlns:vt="http://schemas.openxmlformats.org/officeDocument/2006/docPropsVTypes">
  <TotalTime>3161</TotalTime>
  <Words>1455</Words>
  <Application>Microsoft Macintosh PowerPoint</Application>
  <PresentationFormat>全屏显示(16:9)</PresentationFormat>
  <Paragraphs>95</Paragraphs>
  <Slides>21</Slides>
  <Notes>19</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Arial Rounded MT Bold</vt:lpstr>
      <vt:lpstr>Arial Black</vt:lpstr>
      <vt:lpstr>Calibri</vt:lpstr>
      <vt:lpstr>Arial</vt:lpstr>
      <vt:lpstr>Wingdings</vt:lpstr>
      <vt:lpstr>PT Sans Narrow</vt:lpstr>
      <vt:lpstr>Tropic</vt:lpstr>
      <vt:lpstr>The Secret Code Lesson 5</vt:lpstr>
      <vt:lpstr>Tasks in this lesson</vt:lpstr>
      <vt:lpstr>Warm Up</vt:lpstr>
      <vt:lpstr>Calls for Help</vt:lpstr>
      <vt:lpstr>Phase 1</vt:lpstr>
      <vt:lpstr>Sequencing</vt:lpstr>
      <vt:lpstr>Sequencing</vt:lpstr>
      <vt:lpstr>Sequencing</vt:lpstr>
      <vt:lpstr>Phase 2</vt:lpstr>
      <vt:lpstr>Task 1 Morse Code</vt:lpstr>
      <vt:lpstr>What is Morse Code</vt:lpstr>
      <vt:lpstr>International Morse Code</vt:lpstr>
      <vt:lpstr>International Morse Code</vt:lpstr>
      <vt:lpstr>Task 1 Morse Code</vt:lpstr>
      <vt:lpstr>Task 1 Morse Code</vt:lpstr>
      <vt:lpstr>Practice</vt:lpstr>
      <vt:lpstr>Task 2 Secret Talk</vt:lpstr>
      <vt:lpstr>Task 2 Secret Talk</vt:lpstr>
      <vt:lpstr>Wrap Up</vt:lpstr>
      <vt:lpstr>Key Concept: Sequencing</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Microsoft Office User</cp:lastModifiedBy>
  <cp:revision>159</cp:revision>
  <dcterms:modified xsi:type="dcterms:W3CDTF">2019-12-19T10:00:05Z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