
<file path=[Content_Types].xml><?xml version="1.0" encoding="utf-8"?>
<Types xmlns="http://schemas.openxmlformats.org/package/2006/content-types">
  <Default Extension="png" ContentType="image/png"/>
  <Default Extension="rels" ContentType="application/vnd.openxmlformats-package.relationships+xml"/>
  <Default Extension="fntdata" ContentType="application/x-fontdata"/>
  <Default Extension="xml" ContentType="application/xml"/>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entation.xml" ContentType="application/vnd.openxmlformats-officedocument.presentationml.presentation.main+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notesSlides/notesSlide15.xml" ContentType="application/vnd.openxmlformats-officedocument.presentationml.notesSlide+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1.xml" ContentType="application/vnd.openxmlformats-officedocument.them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7" r:id="rId1"/>
  </p:sldMasterIdLst>
  <p:notesMasterIdLst>
    <p:notesMasterId r:id="rId28"/>
  </p:notesMasterIdLst>
  <p:sldIdLst>
    <p:sldId id="291" r:id="rId2"/>
    <p:sldId id="303" r:id="rId3"/>
    <p:sldId id="302" r:id="rId4"/>
    <p:sldId id="306" r:id="rId5"/>
    <p:sldId id="293" r:id="rId6"/>
    <p:sldId id="309" r:id="rId7"/>
    <p:sldId id="304" r:id="rId8"/>
    <p:sldId id="308" r:id="rId9"/>
    <p:sldId id="315" r:id="rId10"/>
    <p:sldId id="316" r:id="rId11"/>
    <p:sldId id="310" r:id="rId12"/>
    <p:sldId id="311" r:id="rId13"/>
    <p:sldId id="271" r:id="rId14"/>
    <p:sldId id="312" r:id="rId15"/>
    <p:sldId id="326" r:id="rId16"/>
    <p:sldId id="327" r:id="rId17"/>
    <p:sldId id="328" r:id="rId18"/>
    <p:sldId id="329" r:id="rId19"/>
    <p:sldId id="330" r:id="rId20"/>
    <p:sldId id="313" r:id="rId21"/>
    <p:sldId id="331" r:id="rId22"/>
    <p:sldId id="314" r:id="rId23"/>
    <p:sldId id="332" r:id="rId24"/>
    <p:sldId id="301" r:id="rId25"/>
    <p:sldId id="300" r:id="rId26"/>
    <p:sldId id="284" r:id="rId27"/>
  </p:sldIdLst>
  <p:sldSz cx="9144000" cy="5143500" type="screen16x9"/>
  <p:notesSz cx="6858000" cy="9144000"/>
  <p:embeddedFontLst>
    <p:embeddedFont>
      <p:font typeface="Arial Black" panose="020B0604020202020204" pitchFamily="34" charset="0"/>
      <p:bold r:id="rId29"/>
    </p:embeddedFont>
    <p:embeddedFont>
      <p:font typeface="Arial Rounded MT Bold" panose="020F0704030504030204" pitchFamily="34" charset="0"/>
      <p:regular r:id="rId30"/>
      <p:bold r:id="rId31"/>
    </p:embeddedFont>
    <p:embeddedFont>
      <p:font typeface="Calibri" panose="020F0502020204030204" pitchFamily="34" charset="0"/>
      <p:regular r:id="rId32"/>
      <p:bold r:id="rId33"/>
      <p:italic r:id="rId34"/>
      <p:boldItalic r:id="rId35"/>
    </p:embeddedFont>
    <p:embeddedFont>
      <p:font typeface="PT Sans Narrow" panose="020B0506020203020204" pitchFamily="34" charset="0"/>
      <p:regular r:id="rId36"/>
      <p:bold r:id="rId3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15047"/>
    <a:srgbClr val="6E8099"/>
    <a:srgbClr val="F05200"/>
    <a:srgbClr val="F59E1D"/>
    <a:srgbClr val="2B6A6C"/>
    <a:srgbClr val="269BD7"/>
    <a:srgbClr val="3D556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1348"/>
    <p:restoredTop sz="48429" autoAdjust="0"/>
  </p:normalViewPr>
  <p:slideViewPr>
    <p:cSldViewPr snapToGrid="0">
      <p:cViewPr varScale="1">
        <p:scale>
          <a:sx n="146" d="100"/>
          <a:sy n="146" d="100"/>
        </p:scale>
        <p:origin x="176" y="640"/>
      </p:cViewPr>
      <p:guideLst>
        <p:guide orient="horz" pos="162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font" Target="fonts/font6.fntdata"/><Relationship Id="rId42" Type="http://schemas.openxmlformats.org/officeDocument/2006/relationships/customXml" Target="../customXml/item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1.fntdata"/><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4.fntdata"/><Relationship Id="rId37" Type="http://schemas.openxmlformats.org/officeDocument/2006/relationships/font" Target="fonts/font9.fntdata"/><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36" Type="http://schemas.openxmlformats.org/officeDocument/2006/relationships/font" Target="fonts/font8.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3.fntdata"/><Relationship Id="rId44" Type="http://schemas.openxmlformats.org/officeDocument/2006/relationships/customXml" Target="../customXml/item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2.fntdata"/><Relationship Id="rId35" Type="http://schemas.openxmlformats.org/officeDocument/2006/relationships/font" Target="fonts/font7.fntdata"/><Relationship Id="rId43" Type="http://schemas.openxmlformats.org/officeDocument/2006/relationships/customXml" Target="../customXml/item2.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5.fntdata"/><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158750" indent="0">
              <a:buNone/>
            </a:pPr>
            <a:r>
              <a:rPr lang="en-US" altLang="zh-CN" dirty="0"/>
              <a:t>Overview: </a:t>
            </a:r>
            <a:r>
              <a:rPr lang="en-US" altLang="zh-CN" sz="1100" b="0" i="0" u="none" strike="noStrike" cap="none" dirty="0">
                <a:solidFill>
                  <a:srgbClr val="000000"/>
                </a:solidFill>
                <a:effectLst/>
                <a:latin typeface="Arial"/>
                <a:ea typeface="Arial"/>
                <a:cs typeface="Arial"/>
                <a:sym typeface="Arial"/>
              </a:rPr>
              <a:t>Lesson 12 will introduce a relatively new block in programming – variables. A variable can store and modify information and data. There are some built-in Variables blocks that appeared in the previous learning activities, for example, the “light intensity” Sensing block and the “answer” Sensing block. There also exists a category called “My Blocks”, where students can create variables to store several data collected from, e.g., the “light intensity” and “answer” Sensing blocks. Students will explore and experiment the built-in Variables blocks and then use them with conditional and looping algorithms to create interesting interactive projects that data will be reused in the later sections.</a:t>
            </a:r>
            <a:endParaRPr lang="en-US" altLang="zh-CN" dirty="0"/>
          </a:p>
          <a:p>
            <a:endParaRPr lang="en-US" altLang="zh-CN" dirty="0"/>
          </a:p>
          <a:p>
            <a:endParaRPr lang="en-US" altLang="zh-CN" dirty="0"/>
          </a:p>
          <a:p>
            <a:pPr marL="158750" indent="0">
              <a:buNone/>
            </a:pPr>
            <a:r>
              <a:rPr lang="en-US" altLang="zh-CN" dirty="0"/>
              <a:t>Image Source: https://pixabay.com/illustrations/halloween-black-cat-cat-black-4364263/</a:t>
            </a:r>
          </a:p>
        </p:txBody>
      </p:sp>
    </p:spTree>
    <p:extLst>
      <p:ext uri="{BB962C8B-B14F-4D97-AF65-F5344CB8AC3E}">
        <p14:creationId xmlns:p14="http://schemas.microsoft.com/office/powerpoint/2010/main" val="16007586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Show some demo program examples to instruct students how to compare and experiment those blocks and their functioning effects: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Slide 9 focuses on the number displayed on the LED panel. Students could compare which number would change by themselves when executing.</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The first one would not change the displayed number if you don’t change the number in the programming scripts.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With regard to the second program, the number would change due to the light intensity that the light sensor detects.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Slide 10 focuses on the light color of the LED light bulbs. Students could compare and try to figure out which one can change the light color by themselves.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The first one would not change the light color automatically if you don’t change the number indicator of the light color in the programming scripts.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With regard to the second program, the light color would change each time when the on-board button is pressed. The number indicator of the light color is defined by the random numbers that are produced by the computer, and therefore, the color could change even if no one modifies those indicators in the platform.</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13715959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Show Slide 11 to recap and point out the features of variables: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A variable has its own name – you can name a variable by yourself;</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A variable has a changeable value;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A variable can be the text or number.</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Show Slide 12 to clarify what is meant by a variable can be the text or number by displaying the relevant Sensing programming scripts.</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19722441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Show Slide 11 to recap and point out the features of variables: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A variable has its own name – you can name a variable by yourself;</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A variable has a changeable value;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A variable can be the text or number.</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Show Slide 12 to clarify what is meant by a variable can be the text or number by displaying the relevant Sensing programming scripts.</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13335357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altLang="zh-CN" sz="1100" b="0" i="0" u="none" strike="noStrike" cap="none" dirty="0">
                <a:solidFill>
                  <a:srgbClr val="000000"/>
                </a:solidFill>
                <a:effectLst/>
                <a:latin typeface="Arial"/>
                <a:ea typeface="Arial"/>
                <a:cs typeface="Arial"/>
                <a:sym typeface="Arial"/>
              </a:rPr>
              <a:t>In this phase, students will create variables block in the “My Blocks” category in the Block Area. Students need to use these variables to store and modify data.</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42682479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Show Slide 14 to instruct students to create a variable in the Block Area in </a:t>
            </a:r>
            <a:r>
              <a:rPr lang="en-US" altLang="zh-CN" sz="1100" b="0" i="0" u="none" strike="noStrike" cap="none" dirty="0" err="1">
                <a:solidFill>
                  <a:srgbClr val="000000"/>
                </a:solidFill>
                <a:effectLst/>
                <a:latin typeface="Arial"/>
                <a:ea typeface="Arial"/>
                <a:cs typeface="Arial"/>
                <a:sym typeface="Arial"/>
              </a:rPr>
              <a:t>mBlock</a:t>
            </a:r>
            <a:r>
              <a:rPr lang="en-US" altLang="zh-CN" sz="1100" b="0" i="0" u="none" strike="noStrike" cap="none" dirty="0">
                <a:solidFill>
                  <a:srgbClr val="000000"/>
                </a:solidFill>
                <a:effectLst/>
                <a:latin typeface="Arial"/>
                <a:ea typeface="Arial"/>
                <a:cs typeface="Arial"/>
                <a:sym typeface="Arial"/>
              </a:rPr>
              <a:t>.</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Have students find the “My Blocks” category in the Block Area and then click on the “Make a Variable” button on the panel. A window will then appear and students can create a new block and give it a name (better a name is easy to remember).</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Students also need to define what the variable is by giving it a value.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Nevertheless, students will experience and practice this process through their engagement in Task 12-2.</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11647806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Show Slide 15 to instruct students to complete Task 12-2 as well as to get familiar with how to use “Make a Variable”.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In Lesson 3, you have conducted a brightness experiment by creating different light conditions.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Could you make </a:t>
            </a:r>
            <a:r>
              <a:rPr lang="en-US" altLang="zh-CN" sz="1100" b="0" i="0" u="none" strike="noStrike" cap="none" dirty="0" err="1">
                <a:solidFill>
                  <a:srgbClr val="000000"/>
                </a:solidFill>
                <a:effectLst/>
                <a:latin typeface="Arial"/>
                <a:ea typeface="Arial"/>
                <a:cs typeface="Arial"/>
                <a:sym typeface="Arial"/>
              </a:rPr>
              <a:t>mBot</a:t>
            </a:r>
            <a:r>
              <a:rPr lang="en-US" altLang="zh-CN" sz="1100" b="0" i="0" u="none" strike="noStrike" cap="none" dirty="0">
                <a:solidFill>
                  <a:srgbClr val="000000"/>
                </a:solidFill>
                <a:effectLst/>
                <a:latin typeface="Arial"/>
                <a:ea typeface="Arial"/>
                <a:cs typeface="Arial"/>
                <a:sym typeface="Arial"/>
              </a:rPr>
              <a:t> compare and make the judgment by itself?</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Use conditional algorithms and variables to program </a:t>
            </a:r>
            <a:r>
              <a:rPr lang="en-US" altLang="zh-CN" sz="1100" b="0" i="0" u="none" strike="noStrike" cap="none" dirty="0" err="1">
                <a:solidFill>
                  <a:srgbClr val="000000"/>
                </a:solidFill>
                <a:effectLst/>
                <a:latin typeface="Arial"/>
                <a:ea typeface="Arial"/>
                <a:cs typeface="Arial"/>
                <a:sym typeface="Arial"/>
              </a:rPr>
              <a:t>mBot</a:t>
            </a:r>
            <a:r>
              <a:rPr lang="en-US" altLang="zh-CN" sz="1100" b="0" i="0" u="none" strike="noStrike" cap="none" dirty="0">
                <a:solidFill>
                  <a:srgbClr val="000000"/>
                </a:solidFill>
                <a:effectLst/>
                <a:latin typeface="Arial"/>
                <a:ea typeface="Arial"/>
                <a:cs typeface="Arial"/>
                <a:sym typeface="Arial"/>
              </a:rPr>
              <a:t>, teach </a:t>
            </a:r>
            <a:r>
              <a:rPr lang="en-US" altLang="zh-CN" sz="1100" b="0" i="0" u="none" strike="noStrike" cap="none" dirty="0" err="1">
                <a:solidFill>
                  <a:srgbClr val="000000"/>
                </a:solidFill>
                <a:effectLst/>
                <a:latin typeface="Arial"/>
                <a:ea typeface="Arial"/>
                <a:cs typeface="Arial"/>
                <a:sym typeface="Arial"/>
              </a:rPr>
              <a:t>mBot</a:t>
            </a:r>
            <a:r>
              <a:rPr lang="en-US" altLang="zh-CN" sz="1100" b="0" i="0" u="none" strike="noStrike" cap="none" dirty="0">
                <a:solidFill>
                  <a:srgbClr val="000000"/>
                </a:solidFill>
                <a:effectLst/>
                <a:latin typeface="Arial"/>
                <a:ea typeface="Arial"/>
                <a:cs typeface="Arial"/>
                <a:sym typeface="Arial"/>
              </a:rPr>
              <a:t> to report which situation is brighter in between the two trials.</a:t>
            </a:r>
            <a:endParaRPr lang="zh-CN" altLang="zh-CN" sz="1100" b="0" i="0" u="none" strike="noStrike" cap="none" dirty="0">
              <a:solidFill>
                <a:srgbClr val="000000"/>
              </a:solidFill>
              <a:effectLst/>
              <a:latin typeface="Arial"/>
              <a:ea typeface="Arial"/>
              <a:cs typeface="Arial"/>
              <a:sym typeface="Arial"/>
            </a:endParaRPr>
          </a:p>
          <a:p>
            <a:pPr lvl="0"/>
            <a:r>
              <a:rPr lang="en-US" altLang="zh-CN" sz="1100" b="0" i="0" u="none" strike="noStrike" cap="none" dirty="0">
                <a:solidFill>
                  <a:srgbClr val="000000"/>
                </a:solidFill>
                <a:effectLst/>
                <a:latin typeface="Arial"/>
                <a:ea typeface="Arial"/>
                <a:cs typeface="Arial"/>
                <a:sym typeface="Arial"/>
              </a:rPr>
              <a:t>Instruct students to create two variables, for example, one is named “brightness 1” and the other is named “brightness 2”.</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4520709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Show Slide 16 to instruct students to define the rule: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If Trail 1 (or “brightness 1”) is brighter, light up the left LED bulb;</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If Trail 2 (or “brightness 2”) is brighter, light up the right LED bulb.</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42089624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altLang="zh-CN" sz="1100" b="0" i="0" u="none" strike="noStrike" cap="none" dirty="0">
                <a:solidFill>
                  <a:srgbClr val="000000"/>
                </a:solidFill>
                <a:effectLst/>
                <a:latin typeface="Arial"/>
                <a:ea typeface="Arial"/>
                <a:cs typeface="Arial"/>
                <a:sym typeface="Arial"/>
              </a:rPr>
              <a:t>Show Slide 17 to instruct students to define the value, i.e., that is, what the variables “brightness 1” and “brightness 2” is meant by.</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9601264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Except for the above operation of defining the variables, pose the questions to the class and ask them to consider other issues related to the design of algorithms.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How to remind trail 1 and trail 2 (or to indicate the break between the two tests during your experiment)?</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What kinds of conditional construct would you use? Why?</a:t>
            </a:r>
            <a:endParaRPr lang="zh-CN" altLang="en-US" dirty="0"/>
          </a:p>
        </p:txBody>
      </p:sp>
    </p:spTree>
    <p:extLst>
      <p:ext uri="{BB962C8B-B14F-4D97-AF65-F5344CB8AC3E}">
        <p14:creationId xmlns:p14="http://schemas.microsoft.com/office/powerpoint/2010/main" val="30326828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Except for the above operation of defining the variables, pose the questions to the class and ask them to consider other issues related to the design of algorithms.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How to remind trail 1 and trail 2 (or to indicate the break between the two tests during your experiment)?</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What kinds of conditional construct would you use? Why?</a:t>
            </a:r>
            <a:endParaRPr lang="zh-CN" altLang="en-US" dirty="0"/>
          </a:p>
          <a:p>
            <a:endParaRPr lang="zh-CN" altLang="en-US" dirty="0"/>
          </a:p>
        </p:txBody>
      </p:sp>
    </p:spTree>
    <p:extLst>
      <p:ext uri="{BB962C8B-B14F-4D97-AF65-F5344CB8AC3E}">
        <p14:creationId xmlns:p14="http://schemas.microsoft.com/office/powerpoint/2010/main" val="15993970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altLang="zh-CN" sz="1100" b="0" i="0" u="none" strike="noStrike" cap="none" dirty="0">
                <a:solidFill>
                  <a:srgbClr val="000000"/>
                </a:solidFill>
                <a:effectLst/>
                <a:latin typeface="Arial"/>
                <a:ea typeface="Arial"/>
                <a:cs typeface="Arial"/>
                <a:sym typeface="Arial"/>
              </a:rPr>
              <a:t>Show Slide 2 to inform the class about the agenda and task in this lesson.</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76171710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altLang="zh-CN" sz="1100" b="0" i="0" u="none" strike="noStrike" cap="none" dirty="0">
                <a:solidFill>
                  <a:srgbClr val="000000"/>
                </a:solidFill>
                <a:effectLst/>
                <a:latin typeface="Arial"/>
                <a:ea typeface="Arial"/>
                <a:cs typeface="Arial"/>
                <a:sym typeface="Arial"/>
              </a:rPr>
              <a:t>This phase is an open section for students to explore further to see how it is possible to use variables to create more interactive effects in computing artifacts.</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186934815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Have students to discuss and reflect on their operation and experiment throughout the previous two tasks. Try to summarize what aspects could be applied to developing projects.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Through the experiment in the first task, what else interesting could variables do?</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15439751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Display two examples to inspire students’ thinking: the first one is built on the chatbot project used in Lesson 1 and Lesson 2. The second one is a prototype of a time bomb to demonstrate how variables can make interesting games.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The example program “My Story Bot” uses the pair Sensing blocks – “Ask and Answer” and “answer” blocks – to fill in the “Say…” Looks blocks, and therefore, the chatbot is able to read and cite the name, the place, and the favorite food stored in the variables.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The example program “TICK-TICK-BONG!”, on the other hand, use the “random number” blocks to select and define a “BONG” number at the beginning of the game – and of course, this “BONG” number will be stored in the variable.</a:t>
            </a:r>
            <a:br>
              <a:rPr lang="en-US" altLang="zh-CN" sz="1100" b="0" i="0" u="none" strike="noStrike" cap="none" dirty="0">
                <a:solidFill>
                  <a:srgbClr val="000000"/>
                </a:solidFill>
                <a:effectLst/>
                <a:latin typeface="Arial"/>
                <a:ea typeface="Arial"/>
                <a:cs typeface="Arial"/>
                <a:sym typeface="Arial"/>
              </a:rPr>
            </a:br>
            <a:r>
              <a:rPr lang="en-US" altLang="zh-CN" sz="1100" b="0" i="0" u="none" strike="noStrike" cap="none" dirty="0">
                <a:solidFill>
                  <a:srgbClr val="000000"/>
                </a:solidFill>
                <a:effectLst/>
                <a:latin typeface="Arial"/>
                <a:ea typeface="Arial"/>
                <a:cs typeface="Arial"/>
                <a:sym typeface="Arial"/>
              </a:rPr>
              <a:t>Players take a turn to click the Bomb sprite, and each time a number will be produced when the sprite is clicked. During this process, if the value number is equal to the “BONG” number, then the Bomb sprite will switch its costume to the “BONG” (“Boom”) one.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With regard to the second example, encourage students to add more interactive effects (e.g., the sound effects that indicate the “tick-tick” sound and the “BONG” sound, etc.)</a:t>
            </a:r>
            <a:endParaRPr lang="zh-CN" altLang="zh-CN" sz="1100" b="0" i="0" u="none" strike="noStrike" cap="none" dirty="0">
              <a:solidFill>
                <a:srgbClr val="000000"/>
              </a:solidFill>
              <a:effectLst/>
              <a:latin typeface="Arial"/>
              <a:ea typeface="Arial"/>
              <a:cs typeface="Arial"/>
              <a:sym typeface="Arial"/>
            </a:endParaRPr>
          </a:p>
          <a:p>
            <a:pPr lvl="0"/>
            <a:r>
              <a:rPr lang="en-US" altLang="zh-CN" sz="1100" b="0" i="0" u="none" strike="noStrike" cap="none" dirty="0">
                <a:solidFill>
                  <a:srgbClr val="000000"/>
                </a:solidFill>
                <a:effectLst/>
                <a:latin typeface="Arial"/>
                <a:ea typeface="Arial"/>
                <a:cs typeface="Arial"/>
                <a:sym typeface="Arial"/>
              </a:rPr>
              <a:t>If students need some suggestions during this phase, you could choose to deliver the two demo program examples to students. Have them run the programs to see how variables were used in the programs. Then, encourage students to modify and enrich the interactive effects.</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68635796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Display two examples to inspire students’ thinking: the first one is built on the chatbot project used in Lesson 1 and Lesson 2. The second one is a prototype of a time bomb to demonstrate how variables can make interesting games.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The example program “My Story Bot” uses the pair Sensing blocks – “Ask and Answer” and “answer” blocks – to fill in the “Say…” Looks blocks, and therefore, the chatbot is able to read and cite the name, the place, and the favorite food stored in the variables.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The example program “TICK-TICK-BONG!”, on the other hand, use the “random number” blocks to select and define a “BONG” number at the beginning of the game – and of course, this “BONG” number will be stored in the variable.</a:t>
            </a:r>
            <a:br>
              <a:rPr lang="en-US" altLang="zh-CN" sz="1100" b="0" i="0" u="none" strike="noStrike" cap="none" dirty="0">
                <a:solidFill>
                  <a:srgbClr val="000000"/>
                </a:solidFill>
                <a:effectLst/>
                <a:latin typeface="Arial"/>
                <a:ea typeface="Arial"/>
                <a:cs typeface="Arial"/>
                <a:sym typeface="Arial"/>
              </a:rPr>
            </a:br>
            <a:r>
              <a:rPr lang="en-US" altLang="zh-CN" sz="1100" b="0" i="0" u="none" strike="noStrike" cap="none" dirty="0">
                <a:solidFill>
                  <a:srgbClr val="000000"/>
                </a:solidFill>
                <a:effectLst/>
                <a:latin typeface="Arial"/>
                <a:ea typeface="Arial"/>
                <a:cs typeface="Arial"/>
                <a:sym typeface="Arial"/>
              </a:rPr>
              <a:t>Players take a turn to click the Bomb sprite, and each time a number will be produced when the sprite is clicked. During this process, if the value number is equal to the “BONG” number, then the Bomb sprite will switch its costume to the “BONG” (“Boom”) one.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With regard to the second example, encourage students to add more interactive effects (e.g., the sound effects that indicate the “tick-tick” sound and the “BONG” sound, etc.)</a:t>
            </a:r>
            <a:endParaRPr lang="zh-CN" altLang="zh-CN" sz="1100" b="0" i="0" u="none" strike="noStrike" cap="none" dirty="0">
              <a:solidFill>
                <a:srgbClr val="000000"/>
              </a:solidFill>
              <a:effectLst/>
              <a:latin typeface="Arial"/>
              <a:ea typeface="Arial"/>
              <a:cs typeface="Arial"/>
              <a:sym typeface="Arial"/>
            </a:endParaRPr>
          </a:p>
          <a:p>
            <a:pPr lvl="0"/>
            <a:r>
              <a:rPr lang="en-US" altLang="zh-CN" sz="1100" b="0" i="0" u="none" strike="noStrike" cap="none" dirty="0">
                <a:solidFill>
                  <a:srgbClr val="000000"/>
                </a:solidFill>
                <a:effectLst/>
                <a:latin typeface="Arial"/>
                <a:ea typeface="Arial"/>
                <a:cs typeface="Arial"/>
                <a:sym typeface="Arial"/>
              </a:rPr>
              <a:t>If students need some suggestions during this phase, you could choose to deliver the two demo program examples to students. Have them run the programs to see how variables were used in the programs. Then, encourage students to modify and enrich the interactive effects.</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37121595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en-US" altLang="zh-CN" sz="1100" b="0" i="0" u="none" strike="noStrike" cap="none" dirty="0">
                <a:solidFill>
                  <a:srgbClr val="000000"/>
                </a:solidFill>
                <a:effectLst/>
                <a:latin typeface="Arial"/>
                <a:ea typeface="Arial"/>
                <a:cs typeface="Arial"/>
                <a:sym typeface="Arial"/>
              </a:rPr>
              <a:t>Show Slide 25 to point out the key points of this lesson.</a:t>
            </a:r>
            <a:endParaRPr lang="zh-CN" altLang="en-US" dirty="0"/>
          </a:p>
        </p:txBody>
      </p:sp>
    </p:spTree>
    <p:extLst>
      <p:ext uri="{BB962C8B-B14F-4D97-AF65-F5344CB8AC3E}">
        <p14:creationId xmlns:p14="http://schemas.microsoft.com/office/powerpoint/2010/main" val="29547142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altLang="zh-CN" sz="1100" b="0" i="0" u="none" strike="noStrike" cap="none" dirty="0">
                <a:solidFill>
                  <a:srgbClr val="000000"/>
                </a:solidFill>
                <a:effectLst/>
                <a:latin typeface="Arial"/>
                <a:ea typeface="Arial"/>
                <a:cs typeface="Arial"/>
                <a:sym typeface="Arial"/>
              </a:rPr>
              <a:t>This phase aims to contextualize the introduction to the function and use of variables through the example of the magician’s box or hat.</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27392282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Use the magic show as an example to underlie some of the key features of variables.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Ask students to recall and imagine the magician’s magic box or magic hat. Emphasize that the box or hat is empty; however, the magician could hide a lot of things inside the box or hat, such as a rabbit, a bunch of flowers, cash, etc.</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You could also use the scenario in the activity sheet of this lesson to begin this lesson:</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“Once upon a time, there is a magic box. The magic box can store anything you would like to place inside it – even though, it seems that the magic box only has a very </a:t>
            </a:r>
            <a:r>
              <a:rPr lang="en-US" altLang="zh-CN" sz="1100" b="0" i="0" u="none" strike="noStrike" cap="none" dirty="0" err="1">
                <a:solidFill>
                  <a:srgbClr val="000000"/>
                </a:solidFill>
                <a:effectLst/>
                <a:latin typeface="Arial"/>
                <a:ea typeface="Arial"/>
                <a:cs typeface="Arial"/>
                <a:sym typeface="Arial"/>
              </a:rPr>
              <a:t>very</a:t>
            </a:r>
            <a:r>
              <a:rPr lang="en-US" altLang="zh-CN" sz="1100" b="0" i="0" u="none" strike="noStrike" cap="none" dirty="0">
                <a:solidFill>
                  <a:srgbClr val="000000"/>
                </a:solidFill>
                <a:effectLst/>
                <a:latin typeface="Arial"/>
                <a:ea typeface="Arial"/>
                <a:cs typeface="Arial"/>
                <a:sym typeface="Arial"/>
              </a:rPr>
              <a:t> tiny space. You are able to pick your things up when you need them at any time. Do you want to own the magic box that can store anything?”</a:t>
            </a:r>
            <a:endParaRPr lang="en-US" altLang="zh-CN" dirty="0"/>
          </a:p>
          <a:p>
            <a:endParaRPr lang="en-US" altLang="zh-CN" dirty="0"/>
          </a:p>
          <a:p>
            <a:endParaRPr lang="en-US" altLang="zh-CN" dirty="0"/>
          </a:p>
          <a:p>
            <a:pPr marL="158750" indent="0">
              <a:buNone/>
            </a:pPr>
            <a:r>
              <a:rPr lang="en-US" altLang="zh-CN" dirty="0"/>
              <a:t>Image Source: https://pixabay.com/illustrations/magic-wizard-magician-fantasy-4638924/</a:t>
            </a:r>
            <a:endParaRPr lang="zh-CN" altLang="en-US" dirty="0"/>
          </a:p>
        </p:txBody>
      </p:sp>
    </p:spTree>
    <p:extLst>
      <p:ext uri="{BB962C8B-B14F-4D97-AF65-F5344CB8AC3E}">
        <p14:creationId xmlns:p14="http://schemas.microsoft.com/office/powerpoint/2010/main" val="29122488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altLang="zh-CN" sz="1100" b="0" i="0" u="none" strike="noStrike" cap="none" dirty="0">
                <a:solidFill>
                  <a:srgbClr val="000000"/>
                </a:solidFill>
                <a:effectLst/>
                <a:latin typeface="Arial"/>
                <a:ea typeface="Arial"/>
                <a:cs typeface="Arial"/>
                <a:sym typeface="Arial"/>
              </a:rPr>
              <a:t>This phase will introduce the concept of the variables. Students need to recall some of the previous programs and identify the variables they have encountered.</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40026829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Show Slide 6 to introduce the concept and use of variables.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Emphasize that a variable is like a shoe box, and different kinds of shoes can be put inside the shoe box and rename the shoe box.</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For example, a box that stores a pair of heels can be called “heels box”; a box that stores a pair of boots that can be named “boots box”.</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Summarize that even though the shoe box could be given different names depended on the types of shoes it holds; the shoe box is still a “shoe box” (it cannot hold food and be a “food box”).</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Therefore, in programming, this kind of “box” is called a variable. It can also hold a different kind of data while programming.</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25392522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Show Slide 7 to have students recall the “light intensity” block they have used in Lesson 3 and Lesson 11. The number of brightness can change due to the different environmental conditions (e.g. whether the light sensor is covered by a sheet or our hands).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Explain that the “light intensity” block is a variable because it stores different brightness data, and the data is stored and read by the computer and then is displayed by the LED panel.</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The “light intensity” block is a built-in variable, which means it can be used directly and there is no need to create it.</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6223173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Instruct students to complete Task 12-1 in the activity sheet to explore the differences between the functioning of programing scripts with built-in Variables blocks and programming scripts without additional built-in Variables blocks.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Remind students that they need to select and construct the algorithms while doing experiment on the listed blocks in the activity sheet.</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26783004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Show some demo program examples to instruct students how to compare and experiment those blocks and their functioning effects: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Slide 9 focuses on the number displayed on the LED panel. Students could compare which number would change by themselves when executing.</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The first one would not change the displayed number if you don’t change the number in the programming scripts.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With regard to the second program, the number would change due to the light intensity that the light sensor detects.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Slide 10 focuses on the light color of the LED light bulbs. Students could compare and try to figure out which one can change the light color by themselves.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The first one would not change the light color automatically if you don’t change the number indicator of the light color in the programming scripts.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With regard to the second program, the light color would change each time when the on-board button is pressed. The number indicator of the light color is defined by the random numbers that are produced by the computer, and therefore, the color could change even if no one modifies those indicators in the platform.</a:t>
            </a:r>
            <a:endParaRPr lang="zh-CN" altLang="zh-CN" sz="1100" b="0" i="0" u="none" strike="noStrike" cap="none" dirty="0">
              <a:solidFill>
                <a:srgbClr val="000000"/>
              </a:solidFill>
              <a:effectLst/>
              <a:latin typeface="Arial"/>
              <a:ea typeface="Arial"/>
              <a:cs typeface="Arial"/>
              <a:sym typeface="Arial"/>
            </a:endParaRPr>
          </a:p>
          <a:p>
            <a:pPr lvl="1"/>
            <a:endParaRPr lang="zh-CN" altLang="en-US" dirty="0"/>
          </a:p>
        </p:txBody>
      </p:sp>
    </p:spTree>
    <p:extLst>
      <p:ext uri="{BB962C8B-B14F-4D97-AF65-F5344CB8AC3E}">
        <p14:creationId xmlns:p14="http://schemas.microsoft.com/office/powerpoint/2010/main" val="153726640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userDrawn="1">
  <p:cSld name="TITLE">
    <p:spTree>
      <p:nvGrpSpPr>
        <p:cNvPr id="1" name="Shape 10"/>
        <p:cNvGrpSpPr/>
        <p:nvPr/>
      </p:nvGrpSpPr>
      <p:grpSpPr>
        <a:xfrm>
          <a:off x="0" y="0"/>
          <a:ext cx="0" cy="0"/>
          <a:chOff x="0" y="0"/>
          <a:chExt cx="0" cy="0"/>
        </a:xfrm>
      </p:grpSpPr>
      <p:sp>
        <p:nvSpPr>
          <p:cNvPr id="7" name="矩形 6">
            <a:extLst>
              <a:ext uri="{FF2B5EF4-FFF2-40B4-BE49-F238E27FC236}">
                <a16:creationId xmlns:a16="http://schemas.microsoft.com/office/drawing/2014/main" id="{A95DA297-3E4D-E343-855C-DF10387CCDF9}"/>
              </a:ext>
            </a:extLst>
          </p:cNvPr>
          <p:cNvSpPr/>
          <p:nvPr userDrawn="1"/>
        </p:nvSpPr>
        <p:spPr>
          <a:xfrm>
            <a:off x="1" y="0"/>
            <a:ext cx="9194800" cy="5203371"/>
          </a:xfrm>
          <a:prstGeom prst="rect">
            <a:avLst/>
          </a:prstGeom>
          <a:solidFill>
            <a:srgbClr val="1FB9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Google Shape;12;p2">
            <a:extLst>
              <a:ext uri="{FF2B5EF4-FFF2-40B4-BE49-F238E27FC236}">
                <a16:creationId xmlns:a16="http://schemas.microsoft.com/office/drawing/2014/main" id="{709A959E-A919-6D41-B1EB-6B17F316DC18}"/>
              </a:ext>
            </a:extLst>
          </p:cNvPr>
          <p:cNvSpPr/>
          <p:nvPr userDrawn="1"/>
        </p:nvSpPr>
        <p:spPr>
          <a:xfrm>
            <a:off x="273750" y="2902600"/>
            <a:ext cx="8596500" cy="1861200"/>
          </a:xfrm>
          <a:prstGeom prst="roundRect">
            <a:avLst>
              <a:gd name="adj" fmla="val 3159"/>
            </a:avLst>
          </a:prstGeom>
          <a:solidFill>
            <a:srgbClr val="FFFFF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b="0" i="0" dirty="0">
              <a:solidFill>
                <a:srgbClr val="FFFFFF"/>
              </a:solidFill>
              <a:latin typeface="Arial" panose="020B0604020202020204" pitchFamily="34" charset="0"/>
              <a:ea typeface="Yuanti SC" panose="02010600040101010101" pitchFamily="2" charset="-122"/>
              <a:cs typeface="Calibri"/>
              <a:sym typeface="Calibri"/>
            </a:endParaRPr>
          </a:p>
        </p:txBody>
      </p:sp>
      <p:sp>
        <p:nvSpPr>
          <p:cNvPr id="9" name="Google Shape;13;p2">
            <a:extLst>
              <a:ext uri="{FF2B5EF4-FFF2-40B4-BE49-F238E27FC236}">
                <a16:creationId xmlns:a16="http://schemas.microsoft.com/office/drawing/2014/main" id="{9D1ACF47-AA6F-8149-BAF6-474D352E4C91}"/>
              </a:ext>
            </a:extLst>
          </p:cNvPr>
          <p:cNvSpPr txBox="1">
            <a:spLocks noGrp="1"/>
          </p:cNvSpPr>
          <p:nvPr>
            <p:ph type="ctrTitle"/>
          </p:nvPr>
        </p:nvSpPr>
        <p:spPr>
          <a:xfrm>
            <a:off x="273750" y="2902551"/>
            <a:ext cx="8596500" cy="1861249"/>
          </a:xfrm>
          <a:prstGeom prst="rect">
            <a:avLst/>
          </a:prstGeom>
          <a:solidFill>
            <a:schemeClr val="lt1"/>
          </a:solidFill>
        </p:spPr>
        <p:txBody>
          <a:bodyPr spcFirstLastPara="1" wrap="square" lIns="91425" tIns="91425" rIns="91425" bIns="91425" anchor="t" anchorCtr="0"/>
          <a:lstStyle>
            <a:lvl1pPr lvl="0" algn="ctr">
              <a:lnSpc>
                <a:spcPct val="114000"/>
              </a:lnSpc>
              <a:spcBef>
                <a:spcPts val="0"/>
              </a:spcBef>
              <a:spcAft>
                <a:spcPts val="0"/>
              </a:spcAft>
              <a:buClr>
                <a:srgbClr val="073763"/>
              </a:buClr>
              <a:buSzPts val="6000"/>
              <a:buFont typeface="Arial"/>
              <a:buNone/>
              <a:defRPr sz="4800" b="1" i="0">
                <a:ln>
                  <a:solidFill>
                    <a:srgbClr val="06A2E1"/>
                  </a:solidFill>
                </a:ln>
                <a:solidFill>
                  <a:srgbClr val="00A2E0"/>
                </a:solidFill>
                <a:effectLst>
                  <a:outerShdw blurRad="38100" dist="38100" dir="2700000" algn="tl">
                    <a:srgbClr val="000000">
                      <a:alpha val="43137"/>
                    </a:srgbClr>
                  </a:outerShdw>
                </a:effectLst>
                <a:latin typeface="Arial" panose="020B0604020202020204" pitchFamily="34" charset="0"/>
                <a:ea typeface="Yuanti SC" panose="02010600040101010101" pitchFamily="2" charset="-122"/>
                <a:cs typeface="Arial" panose="020B0604020202020204" pitchFamily="34" charset="0"/>
                <a:sym typeface="Arial"/>
              </a:defRPr>
            </a:lvl1pPr>
            <a:lvl2pPr lvl="1" algn="ctr">
              <a:spcBef>
                <a:spcPts val="0"/>
              </a:spcBef>
              <a:spcAft>
                <a:spcPts val="0"/>
              </a:spcAft>
              <a:buSzPts val="5400"/>
              <a:buNone/>
              <a:defRPr sz="5400"/>
            </a:lvl2pPr>
            <a:lvl3pPr lvl="2" algn="ctr">
              <a:spcBef>
                <a:spcPts val="0"/>
              </a:spcBef>
              <a:spcAft>
                <a:spcPts val="0"/>
              </a:spcAft>
              <a:buSzPts val="5400"/>
              <a:buNone/>
              <a:defRPr sz="5400"/>
            </a:lvl3pPr>
            <a:lvl4pPr lvl="3" algn="ctr">
              <a:spcBef>
                <a:spcPts val="0"/>
              </a:spcBef>
              <a:spcAft>
                <a:spcPts val="0"/>
              </a:spcAft>
              <a:buSzPts val="5400"/>
              <a:buNone/>
              <a:defRPr sz="5400"/>
            </a:lvl4pPr>
            <a:lvl5pPr lvl="4" algn="ctr">
              <a:spcBef>
                <a:spcPts val="0"/>
              </a:spcBef>
              <a:spcAft>
                <a:spcPts val="0"/>
              </a:spcAft>
              <a:buSzPts val="5400"/>
              <a:buNone/>
              <a:defRPr sz="5400"/>
            </a:lvl5pPr>
            <a:lvl6pPr lvl="5" algn="ctr">
              <a:spcBef>
                <a:spcPts val="0"/>
              </a:spcBef>
              <a:spcAft>
                <a:spcPts val="0"/>
              </a:spcAft>
              <a:buSzPts val="5400"/>
              <a:buNone/>
              <a:defRPr sz="5400"/>
            </a:lvl6pPr>
            <a:lvl7pPr lvl="6" algn="ctr">
              <a:spcBef>
                <a:spcPts val="0"/>
              </a:spcBef>
              <a:spcAft>
                <a:spcPts val="0"/>
              </a:spcAft>
              <a:buSzPts val="5400"/>
              <a:buNone/>
              <a:defRPr sz="5400"/>
            </a:lvl7pPr>
            <a:lvl8pPr lvl="7" algn="ctr">
              <a:spcBef>
                <a:spcPts val="0"/>
              </a:spcBef>
              <a:spcAft>
                <a:spcPts val="0"/>
              </a:spcAft>
              <a:buSzPts val="5400"/>
              <a:buNone/>
              <a:defRPr sz="5400"/>
            </a:lvl8pPr>
            <a:lvl9pPr lvl="8" algn="ctr">
              <a:spcBef>
                <a:spcPts val="0"/>
              </a:spcBef>
              <a:spcAft>
                <a:spcPts val="0"/>
              </a:spcAft>
              <a:buSzPts val="5400"/>
              <a:buNone/>
              <a:defRPr sz="5400"/>
            </a:lvl9pPr>
          </a:lstStyle>
          <a:p>
            <a:endParaRPr dirty="0"/>
          </a:p>
        </p:txBody>
      </p:sp>
      <p:pic>
        <p:nvPicPr>
          <p:cNvPr id="10" name="图片 9">
            <a:extLst>
              <a:ext uri="{FF2B5EF4-FFF2-40B4-BE49-F238E27FC236}">
                <a16:creationId xmlns:a16="http://schemas.microsoft.com/office/drawing/2014/main" id="{AA83C567-4C61-5F47-B7A9-572169211C64}"/>
              </a:ext>
            </a:extLst>
          </p:cNvPr>
          <p:cNvPicPr>
            <a:picLocks noChangeAspect="1"/>
          </p:cNvPicPr>
          <p:nvPr userDrawn="1"/>
        </p:nvPicPr>
        <p:blipFill>
          <a:blip r:embed="rId2"/>
          <a:stretch>
            <a:fillRect/>
          </a:stretch>
        </p:blipFill>
        <p:spPr>
          <a:xfrm>
            <a:off x="0" y="-94343"/>
            <a:ext cx="1596691" cy="1168402"/>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oncept/Transition" userDrawn="1">
  <p:cSld name="SECTION_HEADER">
    <p:spTree>
      <p:nvGrpSpPr>
        <p:cNvPr id="1" name="Shape 17"/>
        <p:cNvGrpSpPr/>
        <p:nvPr/>
      </p:nvGrpSpPr>
      <p:grpSpPr>
        <a:xfrm>
          <a:off x="0" y="0"/>
          <a:ext cx="0" cy="0"/>
          <a:chOff x="0" y="0"/>
          <a:chExt cx="0" cy="0"/>
        </a:xfrm>
      </p:grpSpPr>
      <p:sp>
        <p:nvSpPr>
          <p:cNvPr id="17" name="矩形 16">
            <a:extLst>
              <a:ext uri="{FF2B5EF4-FFF2-40B4-BE49-F238E27FC236}">
                <a16:creationId xmlns:a16="http://schemas.microsoft.com/office/drawing/2014/main" id="{DAB99532-706D-7D42-A885-C7F3C2DD7BDF}"/>
              </a:ext>
            </a:extLst>
          </p:cNvPr>
          <p:cNvSpPr/>
          <p:nvPr userDrawn="1"/>
        </p:nvSpPr>
        <p:spPr>
          <a:xfrm>
            <a:off x="0" y="0"/>
            <a:ext cx="9194800" cy="5203371"/>
          </a:xfrm>
          <a:prstGeom prst="rect">
            <a:avLst/>
          </a:prstGeom>
          <a:solidFill>
            <a:srgbClr val="1FB9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24" name="图片 23">
            <a:extLst>
              <a:ext uri="{FF2B5EF4-FFF2-40B4-BE49-F238E27FC236}">
                <a16:creationId xmlns:a16="http://schemas.microsoft.com/office/drawing/2014/main" id="{78D7CA8A-DF13-474B-8150-539B087B1E2B}"/>
              </a:ext>
            </a:extLst>
          </p:cNvPr>
          <p:cNvPicPr>
            <a:picLocks noChangeAspect="1"/>
          </p:cNvPicPr>
          <p:nvPr userDrawn="1"/>
        </p:nvPicPr>
        <p:blipFill>
          <a:blip r:embed="rId2"/>
          <a:stretch>
            <a:fillRect/>
          </a:stretch>
        </p:blipFill>
        <p:spPr>
          <a:xfrm>
            <a:off x="0" y="-94343"/>
            <a:ext cx="1596691" cy="1168402"/>
          </a:xfrm>
          <a:prstGeom prst="rect">
            <a:avLst/>
          </a:prstGeom>
        </p:spPr>
      </p:pic>
      <p:sp>
        <p:nvSpPr>
          <p:cNvPr id="25" name="Google Shape;19;p3">
            <a:extLst>
              <a:ext uri="{FF2B5EF4-FFF2-40B4-BE49-F238E27FC236}">
                <a16:creationId xmlns:a16="http://schemas.microsoft.com/office/drawing/2014/main" id="{18D683DF-F5B7-3646-BFF8-EDB35557EE30}"/>
              </a:ext>
            </a:extLst>
          </p:cNvPr>
          <p:cNvSpPr/>
          <p:nvPr userDrawn="1"/>
        </p:nvSpPr>
        <p:spPr>
          <a:xfrm rot="-5400000">
            <a:off x="2476883" y="-213600"/>
            <a:ext cx="1792800" cy="4686900"/>
          </a:xfrm>
          <a:prstGeom prst="wedgeRoundRectCallout">
            <a:avLst>
              <a:gd name="adj1" fmla="val -21701"/>
              <a:gd name="adj2" fmla="val 56492"/>
              <a:gd name="adj3" fmla="val 16667"/>
            </a:avLst>
          </a:prstGeom>
          <a:solidFill>
            <a:srgbClr val="FFFFF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b="0" i="0" dirty="0">
              <a:solidFill>
                <a:srgbClr val="FFFFFF"/>
              </a:solidFill>
              <a:latin typeface="Arial" panose="020B0604020202020204" pitchFamily="34" charset="0"/>
              <a:ea typeface="Yuanti SC" panose="02010600040101010101" pitchFamily="2" charset="-122"/>
              <a:cs typeface="Calibri"/>
              <a:sym typeface="Calibri"/>
            </a:endParaRPr>
          </a:p>
        </p:txBody>
      </p:sp>
      <p:grpSp>
        <p:nvGrpSpPr>
          <p:cNvPr id="27" name="Google Shape;20;p3">
            <a:extLst>
              <a:ext uri="{FF2B5EF4-FFF2-40B4-BE49-F238E27FC236}">
                <a16:creationId xmlns:a16="http://schemas.microsoft.com/office/drawing/2014/main" id="{63ED74D8-F73D-4942-8784-29BB848637DA}"/>
              </a:ext>
            </a:extLst>
          </p:cNvPr>
          <p:cNvGrpSpPr/>
          <p:nvPr userDrawn="1"/>
        </p:nvGrpSpPr>
        <p:grpSpPr>
          <a:xfrm>
            <a:off x="5908014" y="1570074"/>
            <a:ext cx="2322269" cy="3152774"/>
            <a:chOff x="5685708" y="1570533"/>
            <a:chExt cx="1861389" cy="2527071"/>
          </a:xfrm>
        </p:grpSpPr>
        <p:sp>
          <p:nvSpPr>
            <p:cNvPr id="28" name="Google Shape;21;p3">
              <a:extLst>
                <a:ext uri="{FF2B5EF4-FFF2-40B4-BE49-F238E27FC236}">
                  <a16:creationId xmlns:a16="http://schemas.microsoft.com/office/drawing/2014/main" id="{EE17F2FC-5CF0-5049-B734-29E8E1FF8967}"/>
                </a:ext>
              </a:extLst>
            </p:cNvPr>
            <p:cNvSpPr/>
            <p:nvPr/>
          </p:nvSpPr>
          <p:spPr>
            <a:xfrm>
              <a:off x="5828025" y="3877404"/>
              <a:ext cx="1680300" cy="220200"/>
            </a:xfrm>
            <a:prstGeom prst="ellipse">
              <a:avLst/>
            </a:prstGeom>
            <a:solidFill>
              <a:srgbClr val="000000">
                <a:alpha val="17650"/>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b="0" i="0" dirty="0">
                <a:solidFill>
                  <a:srgbClr val="FFFFFF"/>
                </a:solidFill>
                <a:latin typeface="Arial" panose="020B0604020202020204" pitchFamily="34" charset="0"/>
                <a:ea typeface="Yuanti SC" panose="02010600040101010101" pitchFamily="2" charset="-122"/>
                <a:cs typeface="Calibri"/>
                <a:sym typeface="Calibri"/>
              </a:endParaRPr>
            </a:p>
          </p:txBody>
        </p:sp>
        <p:pic>
          <p:nvPicPr>
            <p:cNvPr id="29" name="Google Shape;22;p3">
              <a:extLst>
                <a:ext uri="{FF2B5EF4-FFF2-40B4-BE49-F238E27FC236}">
                  <a16:creationId xmlns:a16="http://schemas.microsoft.com/office/drawing/2014/main" id="{68A802F5-0752-DE41-B01D-A86FEDF9B862}"/>
                </a:ext>
              </a:extLst>
            </p:cNvPr>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flipH="1">
              <a:off x="5685708" y="1570533"/>
              <a:ext cx="1861389" cy="2417031"/>
            </a:xfrm>
            <a:prstGeom prst="rect">
              <a:avLst/>
            </a:prstGeom>
            <a:noFill/>
            <a:ln>
              <a:noFill/>
            </a:ln>
          </p:spPr>
        </p:pic>
      </p:grpSp>
      <p:sp>
        <p:nvSpPr>
          <p:cNvPr id="30" name="Google Shape;23;p3">
            <a:extLst>
              <a:ext uri="{FF2B5EF4-FFF2-40B4-BE49-F238E27FC236}">
                <a16:creationId xmlns:a16="http://schemas.microsoft.com/office/drawing/2014/main" id="{177C6F20-5045-494B-ABB9-90C05A133E40}"/>
              </a:ext>
            </a:extLst>
          </p:cNvPr>
          <p:cNvSpPr txBox="1">
            <a:spLocks noGrp="1"/>
          </p:cNvSpPr>
          <p:nvPr>
            <p:ph type="title"/>
          </p:nvPr>
        </p:nvSpPr>
        <p:spPr>
          <a:xfrm>
            <a:off x="1029833" y="1221200"/>
            <a:ext cx="4686900" cy="1792800"/>
          </a:xfrm>
          <a:prstGeom prst="rect">
            <a:avLst/>
          </a:prstGeom>
        </p:spPr>
        <p:txBody>
          <a:bodyPr spcFirstLastPara="1" wrap="square" lIns="91425" tIns="91425" rIns="91425" bIns="91425" anchor="ctr" anchorCtr="0"/>
          <a:lstStyle>
            <a:lvl1pPr lvl="0" algn="ctr">
              <a:spcBef>
                <a:spcPts val="0"/>
              </a:spcBef>
              <a:spcAft>
                <a:spcPts val="0"/>
              </a:spcAft>
              <a:buSzPts val="4800"/>
              <a:buFont typeface="Arial"/>
              <a:buNone/>
              <a:defRPr sz="7200" b="1" i="0">
                <a:solidFill>
                  <a:srgbClr val="00D6FF"/>
                </a:solidFill>
                <a:effectLst>
                  <a:outerShdw blurRad="38100" dist="38100" dir="2700000" algn="tl">
                    <a:srgbClr val="000000">
                      <a:alpha val="43137"/>
                    </a:srgbClr>
                  </a:outerShdw>
                </a:effectLst>
                <a:latin typeface="Arial" panose="020B0604020202020204" pitchFamily="34" charset="0"/>
                <a:ea typeface="Yuanti SC" panose="02010600040101010101" pitchFamily="2" charset="-122"/>
                <a:cs typeface="Arial" panose="020B0604020202020204" pitchFamily="34" charset="0"/>
                <a:sym typeface="Arial"/>
              </a:defRPr>
            </a:lvl1pPr>
            <a:lvl2pPr lvl="1" algn="ctr">
              <a:spcBef>
                <a:spcPts val="0"/>
              </a:spcBef>
              <a:spcAft>
                <a:spcPts val="0"/>
              </a:spcAft>
              <a:buSzPts val="3600"/>
              <a:buNone/>
              <a:defRPr/>
            </a:lvl2pPr>
            <a:lvl3pPr lvl="2" algn="ctr">
              <a:spcBef>
                <a:spcPts val="0"/>
              </a:spcBef>
              <a:spcAft>
                <a:spcPts val="0"/>
              </a:spcAft>
              <a:buSzPts val="3600"/>
              <a:buNone/>
              <a:defRPr/>
            </a:lvl3pPr>
            <a:lvl4pPr lvl="3" algn="ctr">
              <a:spcBef>
                <a:spcPts val="0"/>
              </a:spcBef>
              <a:spcAft>
                <a:spcPts val="0"/>
              </a:spcAft>
              <a:buSzPts val="3600"/>
              <a:buNone/>
              <a:defRPr/>
            </a:lvl4pPr>
            <a:lvl5pPr lvl="4" algn="ctr">
              <a:spcBef>
                <a:spcPts val="0"/>
              </a:spcBef>
              <a:spcAft>
                <a:spcPts val="0"/>
              </a:spcAft>
              <a:buSzPts val="3600"/>
              <a:buNone/>
              <a:defRPr/>
            </a:lvl5pPr>
            <a:lvl6pPr lvl="5" algn="ctr">
              <a:spcBef>
                <a:spcPts val="0"/>
              </a:spcBef>
              <a:spcAft>
                <a:spcPts val="0"/>
              </a:spcAft>
              <a:buSzPts val="3600"/>
              <a:buNone/>
              <a:defRPr/>
            </a:lvl6pPr>
            <a:lvl7pPr lvl="6" algn="ctr">
              <a:spcBef>
                <a:spcPts val="0"/>
              </a:spcBef>
              <a:spcAft>
                <a:spcPts val="0"/>
              </a:spcAft>
              <a:buSzPts val="3600"/>
              <a:buNone/>
              <a:defRPr/>
            </a:lvl7pPr>
            <a:lvl8pPr lvl="7" algn="ctr">
              <a:spcBef>
                <a:spcPts val="0"/>
              </a:spcBef>
              <a:spcAft>
                <a:spcPts val="0"/>
              </a:spcAft>
              <a:buSzPts val="3600"/>
              <a:buNone/>
              <a:defRPr/>
            </a:lvl8pPr>
            <a:lvl9pPr lvl="8" algn="ctr">
              <a:spcBef>
                <a:spcPts val="0"/>
              </a:spcBef>
              <a:spcAft>
                <a:spcPts val="0"/>
              </a:spcAft>
              <a:buSzPts val="3600"/>
              <a:buNone/>
              <a:defRPr/>
            </a:lvl9pPr>
          </a:lstStyle>
          <a:p>
            <a:endParaRP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Vocabulary Word">
  <p:cSld name="ONE_COLUMN_TEXT">
    <p:spTree>
      <p:nvGrpSpPr>
        <p:cNvPr id="1" name="Shape 52"/>
        <p:cNvGrpSpPr/>
        <p:nvPr/>
      </p:nvGrpSpPr>
      <p:grpSpPr>
        <a:xfrm>
          <a:off x="0" y="0"/>
          <a:ext cx="0" cy="0"/>
          <a:chOff x="0" y="0"/>
          <a:chExt cx="0" cy="0"/>
        </a:xfrm>
      </p:grpSpPr>
      <p:pic>
        <p:nvPicPr>
          <p:cNvPr id="10" name="图片 9">
            <a:extLst>
              <a:ext uri="{FF2B5EF4-FFF2-40B4-BE49-F238E27FC236}">
                <a16:creationId xmlns:a16="http://schemas.microsoft.com/office/drawing/2014/main" id="{E8ECFC24-260A-F54A-AA3E-03D6DFA459D4}"/>
              </a:ext>
            </a:extLst>
          </p:cNvPr>
          <p:cNvPicPr>
            <a:picLocks noChangeAspect="1"/>
          </p:cNvPicPr>
          <p:nvPr userDrawn="1"/>
        </p:nvPicPr>
        <p:blipFill>
          <a:blip r:embed="rId2"/>
          <a:stretch>
            <a:fillRect/>
          </a:stretch>
        </p:blipFill>
        <p:spPr>
          <a:xfrm>
            <a:off x="3292" y="0"/>
            <a:ext cx="9137416" cy="5143500"/>
          </a:xfrm>
          <a:prstGeom prst="rect">
            <a:avLst/>
          </a:prstGeom>
        </p:spPr>
      </p:pic>
      <p:pic>
        <p:nvPicPr>
          <p:cNvPr id="11" name="Google Shape;55;p8">
            <a:extLst>
              <a:ext uri="{FF2B5EF4-FFF2-40B4-BE49-F238E27FC236}">
                <a16:creationId xmlns:a16="http://schemas.microsoft.com/office/drawing/2014/main" id="{63D57392-8C1A-F34A-B0DE-D90FC2562A45}"/>
              </a:ext>
            </a:extLst>
          </p:cNvPr>
          <p:cNvPicPr preferRelativeResize="0"/>
          <p:nvPr userDrawn="1"/>
        </p:nvPicPr>
        <p:blipFill rotWithShape="1">
          <a:blip r:embed="rId3">
            <a:alphaModFix/>
            <a:extLst>
              <a:ext uri="{28A0092B-C50C-407E-A947-70E740481C1C}">
                <a14:useLocalDpi xmlns:a14="http://schemas.microsoft.com/office/drawing/2010/main" val="0"/>
              </a:ext>
            </a:extLst>
          </a:blip>
          <a:srcRect/>
          <a:stretch/>
        </p:blipFill>
        <p:spPr>
          <a:xfrm>
            <a:off x="2483938" y="609908"/>
            <a:ext cx="4277724" cy="4097281"/>
          </a:xfrm>
          <a:prstGeom prst="rect">
            <a:avLst/>
          </a:prstGeom>
          <a:noFill/>
          <a:ln>
            <a:noFill/>
          </a:ln>
        </p:spPr>
      </p:pic>
      <p:sp>
        <p:nvSpPr>
          <p:cNvPr id="12" name="Google Shape;57;p8">
            <a:extLst>
              <a:ext uri="{FF2B5EF4-FFF2-40B4-BE49-F238E27FC236}">
                <a16:creationId xmlns:a16="http://schemas.microsoft.com/office/drawing/2014/main" id="{1F5BACD8-1F18-A047-9699-161C9BB49B7E}"/>
              </a:ext>
            </a:extLst>
          </p:cNvPr>
          <p:cNvSpPr txBox="1"/>
          <p:nvPr userDrawn="1"/>
        </p:nvSpPr>
        <p:spPr>
          <a:xfrm>
            <a:off x="3024366" y="982725"/>
            <a:ext cx="1791300" cy="1356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b="0" i="0" dirty="0">
              <a:latin typeface="Arial" panose="020B0604020202020204" pitchFamily="34" charset="0"/>
              <a:ea typeface="Yuanti SC" panose="02010600040101010101" pitchFamily="2" charset="-122"/>
            </a:endParaRPr>
          </a:p>
        </p:txBody>
      </p:sp>
      <p:pic>
        <p:nvPicPr>
          <p:cNvPr id="13" name="图片 12">
            <a:extLst>
              <a:ext uri="{FF2B5EF4-FFF2-40B4-BE49-F238E27FC236}">
                <a16:creationId xmlns:a16="http://schemas.microsoft.com/office/drawing/2014/main" id="{74E7AE7A-A0A6-7949-A60B-189181F5ADDC}"/>
              </a:ext>
            </a:extLst>
          </p:cNvPr>
          <p:cNvPicPr>
            <a:picLocks noChangeAspect="1"/>
          </p:cNvPicPr>
          <p:nvPr userDrawn="1"/>
        </p:nvPicPr>
        <p:blipFill>
          <a:blip r:embed="rId4"/>
          <a:stretch>
            <a:fillRect/>
          </a:stretch>
        </p:blipFill>
        <p:spPr>
          <a:xfrm>
            <a:off x="3843843" y="136996"/>
            <a:ext cx="1470827" cy="230337"/>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body" userDrawn="1">
  <p:cSld name="TITLE_AND_BODY">
    <p:spTree>
      <p:nvGrpSpPr>
        <p:cNvPr id="1" name="Shape 27"/>
        <p:cNvGrpSpPr/>
        <p:nvPr/>
      </p:nvGrpSpPr>
      <p:grpSpPr>
        <a:xfrm>
          <a:off x="0" y="0"/>
          <a:ext cx="0" cy="0"/>
          <a:chOff x="0" y="0"/>
          <a:chExt cx="0" cy="0"/>
        </a:xfrm>
      </p:grpSpPr>
      <p:pic>
        <p:nvPicPr>
          <p:cNvPr id="12" name="图片 11">
            <a:extLst>
              <a:ext uri="{FF2B5EF4-FFF2-40B4-BE49-F238E27FC236}">
                <a16:creationId xmlns:a16="http://schemas.microsoft.com/office/drawing/2014/main" id="{1DB887CD-FE5A-EA4E-91AA-5A1DAEEAC844}"/>
              </a:ext>
            </a:extLst>
          </p:cNvPr>
          <p:cNvPicPr>
            <a:picLocks noChangeAspect="1"/>
          </p:cNvPicPr>
          <p:nvPr userDrawn="1"/>
        </p:nvPicPr>
        <p:blipFill>
          <a:blip r:embed="rId2"/>
          <a:stretch>
            <a:fillRect/>
          </a:stretch>
        </p:blipFill>
        <p:spPr>
          <a:xfrm>
            <a:off x="3292" y="0"/>
            <a:ext cx="9137416" cy="5143500"/>
          </a:xfrm>
          <a:prstGeom prst="rect">
            <a:avLst/>
          </a:prstGeom>
        </p:spPr>
      </p:pic>
      <p:sp>
        <p:nvSpPr>
          <p:cNvPr id="13" name="Google Shape;31;p4">
            <a:extLst>
              <a:ext uri="{FF2B5EF4-FFF2-40B4-BE49-F238E27FC236}">
                <a16:creationId xmlns:a16="http://schemas.microsoft.com/office/drawing/2014/main" id="{5A85FE92-725D-2B4E-A2EA-745294B03F5E}"/>
              </a:ext>
            </a:extLst>
          </p:cNvPr>
          <p:cNvSpPr txBox="1">
            <a:spLocks noGrp="1"/>
          </p:cNvSpPr>
          <p:nvPr>
            <p:ph type="body" idx="1"/>
          </p:nvPr>
        </p:nvSpPr>
        <p:spPr>
          <a:xfrm>
            <a:off x="311700" y="1814285"/>
            <a:ext cx="8520600" cy="2754739"/>
          </a:xfrm>
          <a:prstGeom prst="rect">
            <a:avLst/>
          </a:prstGeom>
        </p:spPr>
        <p:txBody>
          <a:bodyPr spcFirstLastPara="1" wrap="square" lIns="91425" tIns="91425" rIns="91425" bIns="91425" anchor="t" anchorCtr="0"/>
          <a:lstStyle>
            <a:lvl1pPr marL="457200" lvl="0" indent="-381000">
              <a:spcBef>
                <a:spcPts val="0"/>
              </a:spcBef>
              <a:spcAft>
                <a:spcPts val="800"/>
              </a:spcAft>
              <a:buClr>
                <a:srgbClr val="000000"/>
              </a:buClr>
              <a:buSzPts val="2400"/>
              <a:buFont typeface="Arial"/>
              <a:buChar char="●"/>
              <a:defRPr sz="3600" b="0" i="0">
                <a:solidFill>
                  <a:schemeClr val="tx1"/>
                </a:solidFill>
                <a:latin typeface="Arial" panose="020B0604020202020204" pitchFamily="34" charset="0"/>
                <a:ea typeface="Yuanti SC" panose="02010600040101010101" pitchFamily="2" charset="-122"/>
                <a:cs typeface="Arial"/>
                <a:sym typeface="Arial"/>
              </a:defRPr>
            </a:lvl1pPr>
            <a:lvl2pPr marL="914400" lvl="1" indent="-342900">
              <a:spcBef>
                <a:spcPts val="1600"/>
              </a:spcBef>
              <a:spcAft>
                <a:spcPts val="0"/>
              </a:spcAft>
              <a:buClr>
                <a:srgbClr val="000000"/>
              </a:buClr>
              <a:buSzPts val="1800"/>
              <a:buFont typeface="Arial"/>
              <a:buChar char="○"/>
              <a:defRPr sz="1800">
                <a:solidFill>
                  <a:srgbClr val="000000"/>
                </a:solidFill>
                <a:latin typeface="Arial"/>
                <a:ea typeface="Arial"/>
                <a:cs typeface="Arial"/>
                <a:sym typeface="Arial"/>
              </a:defRPr>
            </a:lvl2pPr>
            <a:lvl3pPr marL="1371600" lvl="2" indent="-330200">
              <a:spcBef>
                <a:spcPts val="1600"/>
              </a:spcBef>
              <a:spcAft>
                <a:spcPts val="0"/>
              </a:spcAft>
              <a:buClr>
                <a:srgbClr val="000000"/>
              </a:buClr>
              <a:buSzPts val="1600"/>
              <a:buFont typeface="Arial"/>
              <a:buChar char="■"/>
              <a:defRPr sz="1600">
                <a:solidFill>
                  <a:srgbClr val="000000"/>
                </a:solidFill>
                <a:latin typeface="Arial"/>
                <a:ea typeface="Arial"/>
                <a:cs typeface="Arial"/>
                <a:sym typeface="Arial"/>
              </a:defRPr>
            </a:lvl3pPr>
            <a:lvl4pPr marL="1828800" lvl="3" indent="-330200">
              <a:spcBef>
                <a:spcPts val="1600"/>
              </a:spcBef>
              <a:spcAft>
                <a:spcPts val="0"/>
              </a:spcAft>
              <a:buClr>
                <a:srgbClr val="000000"/>
              </a:buClr>
              <a:buSzPts val="1600"/>
              <a:buFont typeface="Arial"/>
              <a:buChar char="●"/>
              <a:defRPr sz="1600">
                <a:solidFill>
                  <a:srgbClr val="000000"/>
                </a:solidFill>
                <a:latin typeface="Arial"/>
                <a:ea typeface="Arial"/>
                <a:cs typeface="Arial"/>
                <a:sym typeface="Arial"/>
              </a:defRPr>
            </a:lvl4pPr>
            <a:lvl5pPr marL="2286000" lvl="4" indent="-330200">
              <a:spcBef>
                <a:spcPts val="1600"/>
              </a:spcBef>
              <a:spcAft>
                <a:spcPts val="0"/>
              </a:spcAft>
              <a:buClr>
                <a:srgbClr val="000000"/>
              </a:buClr>
              <a:buSzPts val="1600"/>
              <a:buFont typeface="Arial"/>
              <a:buChar char="○"/>
              <a:defRPr sz="1600">
                <a:solidFill>
                  <a:srgbClr val="000000"/>
                </a:solidFill>
                <a:latin typeface="Arial"/>
                <a:ea typeface="Arial"/>
                <a:cs typeface="Arial"/>
                <a:sym typeface="Arial"/>
              </a:defRPr>
            </a:lvl5pPr>
            <a:lvl6pPr marL="2743200" lvl="5" indent="-330200">
              <a:spcBef>
                <a:spcPts val="1600"/>
              </a:spcBef>
              <a:spcAft>
                <a:spcPts val="0"/>
              </a:spcAft>
              <a:buClr>
                <a:srgbClr val="000000"/>
              </a:buClr>
              <a:buSzPts val="1600"/>
              <a:buFont typeface="Arial"/>
              <a:buChar char="■"/>
              <a:defRPr sz="1600">
                <a:solidFill>
                  <a:srgbClr val="000000"/>
                </a:solidFill>
                <a:latin typeface="Arial"/>
                <a:ea typeface="Arial"/>
                <a:cs typeface="Arial"/>
                <a:sym typeface="Arial"/>
              </a:defRPr>
            </a:lvl6pPr>
            <a:lvl7pPr marL="3200400" lvl="6" indent="-330200">
              <a:spcBef>
                <a:spcPts val="1600"/>
              </a:spcBef>
              <a:spcAft>
                <a:spcPts val="0"/>
              </a:spcAft>
              <a:buClr>
                <a:srgbClr val="000000"/>
              </a:buClr>
              <a:buSzPts val="1600"/>
              <a:buFont typeface="Arial"/>
              <a:buChar char="●"/>
              <a:defRPr sz="1600">
                <a:solidFill>
                  <a:srgbClr val="000000"/>
                </a:solidFill>
                <a:latin typeface="Arial"/>
                <a:ea typeface="Arial"/>
                <a:cs typeface="Arial"/>
                <a:sym typeface="Arial"/>
              </a:defRPr>
            </a:lvl7pPr>
            <a:lvl8pPr marL="3657600" lvl="7" indent="-330200">
              <a:spcBef>
                <a:spcPts val="1600"/>
              </a:spcBef>
              <a:spcAft>
                <a:spcPts val="0"/>
              </a:spcAft>
              <a:buClr>
                <a:srgbClr val="000000"/>
              </a:buClr>
              <a:buSzPts val="1600"/>
              <a:buFont typeface="Arial"/>
              <a:buChar char="○"/>
              <a:defRPr sz="1600">
                <a:solidFill>
                  <a:srgbClr val="000000"/>
                </a:solidFill>
                <a:latin typeface="Arial"/>
                <a:ea typeface="Arial"/>
                <a:cs typeface="Arial"/>
                <a:sym typeface="Arial"/>
              </a:defRPr>
            </a:lvl8pPr>
            <a:lvl9pPr marL="4114800" lvl="8" indent="-330200">
              <a:spcBef>
                <a:spcPts val="1600"/>
              </a:spcBef>
              <a:spcAft>
                <a:spcPts val="1600"/>
              </a:spcAft>
              <a:buClr>
                <a:srgbClr val="000000"/>
              </a:buClr>
              <a:buSzPts val="1600"/>
              <a:buFont typeface="Arial"/>
              <a:buChar char="■"/>
              <a:defRPr sz="1600">
                <a:solidFill>
                  <a:srgbClr val="000000"/>
                </a:solidFill>
                <a:latin typeface="Arial"/>
                <a:ea typeface="Arial"/>
                <a:cs typeface="Arial"/>
                <a:sym typeface="Arial"/>
              </a:defRPr>
            </a:lvl9pPr>
          </a:lstStyle>
          <a:p>
            <a:endParaRPr dirty="0"/>
          </a:p>
        </p:txBody>
      </p:sp>
      <p:pic>
        <p:nvPicPr>
          <p:cNvPr id="14" name="图片 13">
            <a:extLst>
              <a:ext uri="{FF2B5EF4-FFF2-40B4-BE49-F238E27FC236}">
                <a16:creationId xmlns:a16="http://schemas.microsoft.com/office/drawing/2014/main" id="{67A3A3C4-E50E-F84C-A3EB-222BCD4187B1}"/>
              </a:ext>
            </a:extLst>
          </p:cNvPr>
          <p:cNvPicPr>
            <a:picLocks noChangeAspect="1"/>
          </p:cNvPicPr>
          <p:nvPr userDrawn="1"/>
        </p:nvPicPr>
        <p:blipFill>
          <a:blip r:embed="rId3"/>
          <a:stretch>
            <a:fillRect/>
          </a:stretch>
        </p:blipFill>
        <p:spPr>
          <a:xfrm>
            <a:off x="3843843" y="136996"/>
            <a:ext cx="1470827" cy="230337"/>
          </a:xfrm>
          <a:prstGeom prst="rect">
            <a:avLst/>
          </a:prstGeom>
        </p:spPr>
      </p:pic>
      <p:sp>
        <p:nvSpPr>
          <p:cNvPr id="15" name="Google Shape;37;p5">
            <a:extLst>
              <a:ext uri="{FF2B5EF4-FFF2-40B4-BE49-F238E27FC236}">
                <a16:creationId xmlns:a16="http://schemas.microsoft.com/office/drawing/2014/main" id="{CDC94FBC-AABD-CA4D-BE7C-8F5EA124BEF1}"/>
              </a:ext>
            </a:extLst>
          </p:cNvPr>
          <p:cNvSpPr txBox="1">
            <a:spLocks noGrp="1"/>
          </p:cNvSpPr>
          <p:nvPr>
            <p:ph type="title"/>
          </p:nvPr>
        </p:nvSpPr>
        <p:spPr>
          <a:xfrm>
            <a:off x="130800" y="688686"/>
            <a:ext cx="8882400" cy="821400"/>
          </a:xfrm>
          <a:prstGeom prst="rect">
            <a:avLst/>
          </a:prstGeom>
        </p:spPr>
        <p:txBody>
          <a:bodyPr spcFirstLastPara="1" wrap="square" lIns="91425" tIns="91425" rIns="91425" bIns="91425" anchor="b" anchorCtr="0"/>
          <a:lstStyle>
            <a:lvl1pPr lvl="0" algn="ctr" rtl="0">
              <a:spcBef>
                <a:spcPts val="0"/>
              </a:spcBef>
              <a:spcAft>
                <a:spcPts val="0"/>
              </a:spcAft>
              <a:buClr>
                <a:srgbClr val="073763"/>
              </a:buClr>
              <a:buSzPts val="4800"/>
              <a:buFont typeface="Arial"/>
              <a:buNone/>
              <a:defRPr sz="4800" b="1" i="0">
                <a:solidFill>
                  <a:srgbClr val="1FB7EE"/>
                </a:solidFill>
                <a:effectLst>
                  <a:outerShdw blurRad="38100" dist="38100" dir="2700000" algn="tl">
                    <a:srgbClr val="000000">
                      <a:alpha val="43137"/>
                    </a:srgbClr>
                  </a:outerShdw>
                </a:effectLst>
                <a:latin typeface="Arial" panose="020B0604020202020204" pitchFamily="34" charset="0"/>
                <a:ea typeface="Yuanti SC" panose="02010600040101010101" pitchFamily="2" charset="-122"/>
                <a:cs typeface="Arial" panose="020B0604020202020204" pitchFamily="34" charset="0"/>
                <a:sym typeface="Arial"/>
              </a:defRPr>
            </a:lvl1pPr>
            <a:lvl2pPr lvl="1" rtl="0">
              <a:spcBef>
                <a:spcPts val="0"/>
              </a:spcBef>
              <a:spcAft>
                <a:spcPts val="0"/>
              </a:spcAft>
              <a:buSzPts val="3600"/>
              <a:buNone/>
              <a:defRPr/>
            </a:lvl2pPr>
            <a:lvl3pPr lvl="2" rtl="0">
              <a:spcBef>
                <a:spcPts val="0"/>
              </a:spcBef>
              <a:spcAft>
                <a:spcPts val="0"/>
              </a:spcAft>
              <a:buSzPts val="3600"/>
              <a:buNone/>
              <a:defRPr/>
            </a:lvl3pPr>
            <a:lvl4pPr lvl="3" rtl="0">
              <a:spcBef>
                <a:spcPts val="0"/>
              </a:spcBef>
              <a:spcAft>
                <a:spcPts val="0"/>
              </a:spcAft>
              <a:buSzPts val="3600"/>
              <a:buNone/>
              <a:defRPr/>
            </a:lvl4pPr>
            <a:lvl5pPr lvl="4" rtl="0">
              <a:spcBef>
                <a:spcPts val="0"/>
              </a:spcBef>
              <a:spcAft>
                <a:spcPts val="0"/>
              </a:spcAft>
              <a:buSzPts val="3600"/>
              <a:buNone/>
              <a:defRPr/>
            </a:lvl5pPr>
            <a:lvl6pPr lvl="5" rtl="0">
              <a:spcBef>
                <a:spcPts val="0"/>
              </a:spcBef>
              <a:spcAft>
                <a:spcPts val="0"/>
              </a:spcAft>
              <a:buSzPts val="3600"/>
              <a:buNone/>
              <a:defRPr/>
            </a:lvl6pPr>
            <a:lvl7pPr lvl="6" rtl="0">
              <a:spcBef>
                <a:spcPts val="0"/>
              </a:spcBef>
              <a:spcAft>
                <a:spcPts val="0"/>
              </a:spcAft>
              <a:buSzPts val="3600"/>
              <a:buNone/>
              <a:defRPr/>
            </a:lvl7pPr>
            <a:lvl8pPr lvl="7" rtl="0">
              <a:spcBef>
                <a:spcPts val="0"/>
              </a:spcBef>
              <a:spcAft>
                <a:spcPts val="0"/>
              </a:spcAft>
              <a:buSzPts val="3600"/>
              <a:buNone/>
              <a:defRPr/>
            </a:lvl8pPr>
            <a:lvl9pPr lvl="8" rtl="0">
              <a:spcBef>
                <a:spcPts val="0"/>
              </a:spcBef>
              <a:spcAft>
                <a:spcPts val="0"/>
              </a:spcAft>
              <a:buSzPts val="3600"/>
              <a:buNone/>
              <a:defRPr/>
            </a:lvl9pPr>
          </a:lstStyle>
          <a:p>
            <a:endParaRP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lank with border" type="titleOnly">
  <p:cSld name="TITLE_ONLY">
    <p:spTree>
      <p:nvGrpSpPr>
        <p:cNvPr id="1" name="Shape 47"/>
        <p:cNvGrpSpPr/>
        <p:nvPr/>
      </p:nvGrpSpPr>
      <p:grpSpPr>
        <a:xfrm>
          <a:off x="0" y="0"/>
          <a:ext cx="0" cy="0"/>
          <a:chOff x="0" y="0"/>
          <a:chExt cx="0" cy="0"/>
        </a:xfrm>
      </p:grpSpPr>
      <p:sp>
        <p:nvSpPr>
          <p:cNvPr id="7" name="Google Shape;48;p7">
            <a:extLst>
              <a:ext uri="{FF2B5EF4-FFF2-40B4-BE49-F238E27FC236}">
                <a16:creationId xmlns:a16="http://schemas.microsoft.com/office/drawing/2014/main" id="{ED1F3E39-BF7A-B144-A4BB-05E8AA818428}"/>
              </a:ext>
            </a:extLst>
          </p:cNvPr>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t" anchorCtr="0">
            <a:noAutofit/>
          </a:bodyPr>
          <a:lstStyle>
            <a:lvl1pPr lvl="0">
              <a:buNone/>
              <a:defRPr b="0" i="0">
                <a:latin typeface="Arial" panose="020B0604020202020204" pitchFamily="34" charset="0"/>
                <a:ea typeface="Yuanti SC" panose="02010600040101010101" pitchFamily="2" charset="-122"/>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dirty="0"/>
          </a:p>
        </p:txBody>
      </p:sp>
      <p:pic>
        <p:nvPicPr>
          <p:cNvPr id="8" name="图片 7">
            <a:extLst>
              <a:ext uri="{FF2B5EF4-FFF2-40B4-BE49-F238E27FC236}">
                <a16:creationId xmlns:a16="http://schemas.microsoft.com/office/drawing/2014/main" id="{40CC8B19-2F83-3A47-9769-FFA5CDF2D6F3}"/>
              </a:ext>
            </a:extLst>
          </p:cNvPr>
          <p:cNvPicPr>
            <a:picLocks noChangeAspect="1"/>
          </p:cNvPicPr>
          <p:nvPr userDrawn="1"/>
        </p:nvPicPr>
        <p:blipFill>
          <a:blip r:embed="rId2"/>
          <a:stretch>
            <a:fillRect/>
          </a:stretch>
        </p:blipFill>
        <p:spPr>
          <a:xfrm>
            <a:off x="3292" y="0"/>
            <a:ext cx="9137416" cy="5143500"/>
          </a:xfrm>
          <a:prstGeom prst="rect">
            <a:avLst/>
          </a:prstGeom>
        </p:spPr>
      </p:pic>
      <p:pic>
        <p:nvPicPr>
          <p:cNvPr id="9" name="图片 8">
            <a:extLst>
              <a:ext uri="{FF2B5EF4-FFF2-40B4-BE49-F238E27FC236}">
                <a16:creationId xmlns:a16="http://schemas.microsoft.com/office/drawing/2014/main" id="{FEF18FC7-514D-CE47-A23D-AD446C75C3A9}"/>
              </a:ext>
            </a:extLst>
          </p:cNvPr>
          <p:cNvPicPr>
            <a:picLocks noChangeAspect="1"/>
          </p:cNvPicPr>
          <p:nvPr userDrawn="1"/>
        </p:nvPicPr>
        <p:blipFill>
          <a:blip r:embed="rId3"/>
          <a:stretch>
            <a:fillRect/>
          </a:stretch>
        </p:blipFill>
        <p:spPr>
          <a:xfrm>
            <a:off x="3843843" y="136996"/>
            <a:ext cx="1470827" cy="230337"/>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 title and description" preserve="1" userDrawn="1">
  <p:cSld name="1_Section title and description">
    <p:spTree>
      <p:nvGrpSpPr>
        <p:cNvPr id="1" name="Shape 60"/>
        <p:cNvGrpSpPr/>
        <p:nvPr/>
      </p:nvGrpSpPr>
      <p:grpSpPr>
        <a:xfrm>
          <a:off x="0" y="0"/>
          <a:ext cx="0" cy="0"/>
          <a:chOff x="0" y="0"/>
          <a:chExt cx="0" cy="0"/>
        </a:xfrm>
      </p:grpSpPr>
      <p:sp>
        <p:nvSpPr>
          <p:cNvPr id="8" name="Google Shape;61;p9">
            <a:extLst>
              <a:ext uri="{FF2B5EF4-FFF2-40B4-BE49-F238E27FC236}">
                <a16:creationId xmlns:a16="http://schemas.microsoft.com/office/drawing/2014/main" id="{F19551C0-2944-C84F-AC98-E3889737885B}"/>
              </a:ext>
            </a:extLst>
          </p:cNvPr>
          <p:cNvSpPr/>
          <p:nvPr userDrawn="1"/>
        </p:nvSpPr>
        <p:spPr>
          <a:xfrm>
            <a:off x="0" y="0"/>
            <a:ext cx="4572000" cy="5143500"/>
          </a:xfrm>
          <a:prstGeom prst="rect">
            <a:avLst/>
          </a:prstGeom>
          <a:solidFill>
            <a:srgbClr val="1FB9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b="0" i="0" dirty="0">
              <a:latin typeface="Arial" panose="020B0604020202020204" pitchFamily="34" charset="0"/>
              <a:ea typeface="Yuanti SC" panose="02010600040101010101" pitchFamily="2" charset="-122"/>
            </a:endParaRPr>
          </a:p>
        </p:txBody>
      </p:sp>
      <p:sp>
        <p:nvSpPr>
          <p:cNvPr id="9" name="Google Shape;63;p9">
            <a:extLst>
              <a:ext uri="{FF2B5EF4-FFF2-40B4-BE49-F238E27FC236}">
                <a16:creationId xmlns:a16="http://schemas.microsoft.com/office/drawing/2014/main" id="{FDD458E6-90E7-564C-9B2C-95CD617FEAC4}"/>
              </a:ext>
            </a:extLst>
          </p:cNvPr>
          <p:cNvSpPr txBox="1">
            <a:spLocks noGrp="1"/>
          </p:cNvSpPr>
          <p:nvPr>
            <p:ph type="subTitle" idx="1"/>
          </p:nvPr>
        </p:nvSpPr>
        <p:spPr>
          <a:xfrm>
            <a:off x="4738097" y="27268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400"/>
              <a:buFont typeface="Arial"/>
              <a:buNone/>
              <a:defRPr sz="3000" b="0" i="0">
                <a:solidFill>
                  <a:schemeClr val="tx1"/>
                </a:solidFill>
                <a:latin typeface="Arial" panose="020B0604020202020204" pitchFamily="34" charset="0"/>
                <a:ea typeface="Yuanti SC" panose="02010600040101010101" pitchFamily="2" charset="-122"/>
                <a:cs typeface="Arial"/>
                <a:sym typeface="Arial"/>
              </a:defRPr>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dirty="0"/>
          </a:p>
        </p:txBody>
      </p:sp>
      <p:sp>
        <p:nvSpPr>
          <p:cNvPr id="10" name="Google Shape;64;p9">
            <a:extLst>
              <a:ext uri="{FF2B5EF4-FFF2-40B4-BE49-F238E27FC236}">
                <a16:creationId xmlns:a16="http://schemas.microsoft.com/office/drawing/2014/main" id="{9C85FA17-7710-944E-B240-0934814FCBFF}"/>
              </a:ext>
            </a:extLst>
          </p:cNvPr>
          <p:cNvSpPr txBox="1">
            <a:spLocks noGrp="1"/>
          </p:cNvSpPr>
          <p:nvPr>
            <p:ph type="body" idx="2"/>
          </p:nvPr>
        </p:nvSpPr>
        <p:spPr>
          <a:xfrm>
            <a:off x="367507" y="978200"/>
            <a:ext cx="3837000" cy="3695100"/>
          </a:xfrm>
          <a:prstGeom prst="rect">
            <a:avLst/>
          </a:prstGeom>
        </p:spPr>
        <p:txBody>
          <a:bodyPr spcFirstLastPara="1" wrap="square" lIns="91425" tIns="91425" rIns="91425" bIns="91425" anchor="t" anchorCtr="0"/>
          <a:lstStyle>
            <a:lvl1pPr marL="457200" lvl="0" indent="-381000">
              <a:spcBef>
                <a:spcPts val="0"/>
              </a:spcBef>
              <a:spcAft>
                <a:spcPts val="0"/>
              </a:spcAft>
              <a:buClr>
                <a:schemeClr val="lt1"/>
              </a:buClr>
              <a:buSzPts val="2400"/>
              <a:buFont typeface="Arial"/>
              <a:buChar char="●"/>
              <a:defRPr sz="3600" b="0" i="0">
                <a:solidFill>
                  <a:schemeClr val="bg1"/>
                </a:solidFill>
                <a:latin typeface="Arial" panose="020B0604020202020204" pitchFamily="34" charset="0"/>
                <a:ea typeface="Yuanti SC" panose="02010600040101010101" pitchFamily="2" charset="-122"/>
                <a:cs typeface="Arial"/>
                <a:sym typeface="Arial"/>
              </a:defRPr>
            </a:lvl1pPr>
            <a:lvl2pPr marL="914400" lvl="1" indent="-342900">
              <a:spcBef>
                <a:spcPts val="1600"/>
              </a:spcBef>
              <a:spcAft>
                <a:spcPts val="0"/>
              </a:spcAft>
              <a:buClr>
                <a:schemeClr val="lt1"/>
              </a:buClr>
              <a:buSzPts val="1800"/>
              <a:buFont typeface="Arial"/>
              <a:buChar char="○"/>
              <a:defRPr>
                <a:solidFill>
                  <a:schemeClr val="lt1"/>
                </a:solidFill>
                <a:latin typeface="Arial"/>
                <a:ea typeface="Arial"/>
                <a:cs typeface="Arial"/>
                <a:sym typeface="Arial"/>
              </a:defRPr>
            </a:lvl2pPr>
            <a:lvl3pPr marL="1371600" lvl="2" indent="-317500">
              <a:spcBef>
                <a:spcPts val="1600"/>
              </a:spcBef>
              <a:spcAft>
                <a:spcPts val="0"/>
              </a:spcAft>
              <a:buClr>
                <a:schemeClr val="lt1"/>
              </a:buClr>
              <a:buSzPts val="1400"/>
              <a:buFont typeface="Arial"/>
              <a:buChar char="■"/>
              <a:defRPr>
                <a:solidFill>
                  <a:schemeClr val="lt1"/>
                </a:solidFill>
                <a:latin typeface="Arial"/>
                <a:ea typeface="Arial"/>
                <a:cs typeface="Arial"/>
                <a:sym typeface="Arial"/>
              </a:defRPr>
            </a:lvl3pPr>
            <a:lvl4pPr marL="1828800" lvl="3" indent="-317500">
              <a:spcBef>
                <a:spcPts val="1600"/>
              </a:spcBef>
              <a:spcAft>
                <a:spcPts val="0"/>
              </a:spcAft>
              <a:buClr>
                <a:schemeClr val="lt1"/>
              </a:buClr>
              <a:buSzPts val="1400"/>
              <a:buFont typeface="Arial"/>
              <a:buChar char="●"/>
              <a:defRPr>
                <a:solidFill>
                  <a:schemeClr val="lt1"/>
                </a:solidFill>
                <a:latin typeface="Arial"/>
                <a:ea typeface="Arial"/>
                <a:cs typeface="Arial"/>
                <a:sym typeface="Arial"/>
              </a:defRPr>
            </a:lvl4pPr>
            <a:lvl5pPr marL="2286000" lvl="4" indent="-317500">
              <a:spcBef>
                <a:spcPts val="1600"/>
              </a:spcBef>
              <a:spcAft>
                <a:spcPts val="0"/>
              </a:spcAft>
              <a:buClr>
                <a:schemeClr val="lt1"/>
              </a:buClr>
              <a:buSzPts val="1400"/>
              <a:buFont typeface="Arial"/>
              <a:buChar char="○"/>
              <a:defRPr>
                <a:solidFill>
                  <a:schemeClr val="lt1"/>
                </a:solidFill>
                <a:latin typeface="Arial"/>
                <a:ea typeface="Arial"/>
                <a:cs typeface="Arial"/>
                <a:sym typeface="Arial"/>
              </a:defRPr>
            </a:lvl5pPr>
            <a:lvl6pPr marL="2743200" lvl="5" indent="-317500">
              <a:spcBef>
                <a:spcPts val="1600"/>
              </a:spcBef>
              <a:spcAft>
                <a:spcPts val="0"/>
              </a:spcAft>
              <a:buClr>
                <a:schemeClr val="lt1"/>
              </a:buClr>
              <a:buSzPts val="1400"/>
              <a:buFont typeface="Arial"/>
              <a:buChar char="■"/>
              <a:defRPr>
                <a:solidFill>
                  <a:schemeClr val="lt1"/>
                </a:solidFill>
                <a:latin typeface="Arial"/>
                <a:ea typeface="Arial"/>
                <a:cs typeface="Arial"/>
                <a:sym typeface="Arial"/>
              </a:defRPr>
            </a:lvl6pPr>
            <a:lvl7pPr marL="3200400" lvl="6" indent="-317500">
              <a:spcBef>
                <a:spcPts val="1600"/>
              </a:spcBef>
              <a:spcAft>
                <a:spcPts val="0"/>
              </a:spcAft>
              <a:buClr>
                <a:schemeClr val="lt1"/>
              </a:buClr>
              <a:buSzPts val="1400"/>
              <a:buFont typeface="Arial"/>
              <a:buChar char="●"/>
              <a:defRPr>
                <a:solidFill>
                  <a:schemeClr val="lt1"/>
                </a:solidFill>
                <a:latin typeface="Arial"/>
                <a:ea typeface="Arial"/>
                <a:cs typeface="Arial"/>
                <a:sym typeface="Arial"/>
              </a:defRPr>
            </a:lvl7pPr>
            <a:lvl8pPr marL="3657600" lvl="7" indent="-317500">
              <a:spcBef>
                <a:spcPts val="1600"/>
              </a:spcBef>
              <a:spcAft>
                <a:spcPts val="0"/>
              </a:spcAft>
              <a:buClr>
                <a:schemeClr val="lt1"/>
              </a:buClr>
              <a:buSzPts val="1400"/>
              <a:buFont typeface="Arial"/>
              <a:buChar char="○"/>
              <a:defRPr>
                <a:solidFill>
                  <a:schemeClr val="lt1"/>
                </a:solidFill>
                <a:latin typeface="Arial"/>
                <a:ea typeface="Arial"/>
                <a:cs typeface="Arial"/>
                <a:sym typeface="Arial"/>
              </a:defRPr>
            </a:lvl8pPr>
            <a:lvl9pPr marL="4114800" lvl="8" indent="-317500">
              <a:spcBef>
                <a:spcPts val="1600"/>
              </a:spcBef>
              <a:spcAft>
                <a:spcPts val="1600"/>
              </a:spcAft>
              <a:buClr>
                <a:schemeClr val="lt1"/>
              </a:buClr>
              <a:buSzPts val="1400"/>
              <a:buFont typeface="Arial"/>
              <a:buChar char="■"/>
              <a:defRPr>
                <a:solidFill>
                  <a:schemeClr val="lt1"/>
                </a:solidFill>
                <a:latin typeface="Arial"/>
                <a:ea typeface="Arial"/>
                <a:cs typeface="Arial"/>
                <a:sym typeface="Arial"/>
              </a:defRPr>
            </a:lvl9pPr>
          </a:lstStyle>
          <a:p>
            <a:endParaRPr dirty="0"/>
          </a:p>
        </p:txBody>
      </p:sp>
      <p:pic>
        <p:nvPicPr>
          <p:cNvPr id="11" name="图片 10">
            <a:extLst>
              <a:ext uri="{FF2B5EF4-FFF2-40B4-BE49-F238E27FC236}">
                <a16:creationId xmlns:a16="http://schemas.microsoft.com/office/drawing/2014/main" id="{B5DE618C-D866-7F4C-A199-A3965DB10E30}"/>
              </a:ext>
            </a:extLst>
          </p:cNvPr>
          <p:cNvPicPr>
            <a:picLocks noChangeAspect="1"/>
          </p:cNvPicPr>
          <p:nvPr userDrawn="1"/>
        </p:nvPicPr>
        <p:blipFill>
          <a:blip r:embed="rId2"/>
          <a:stretch>
            <a:fillRect/>
          </a:stretch>
        </p:blipFill>
        <p:spPr>
          <a:xfrm>
            <a:off x="0" y="-94343"/>
            <a:ext cx="1596691" cy="1168402"/>
          </a:xfrm>
          <a:prstGeom prst="rect">
            <a:avLst/>
          </a:prstGeom>
        </p:spPr>
      </p:pic>
      <p:sp>
        <p:nvSpPr>
          <p:cNvPr id="12" name="Google Shape;37;p5">
            <a:extLst>
              <a:ext uri="{FF2B5EF4-FFF2-40B4-BE49-F238E27FC236}">
                <a16:creationId xmlns:a16="http://schemas.microsoft.com/office/drawing/2014/main" id="{550E47F5-2C73-FB4E-9131-0A5042BF5ACA}"/>
              </a:ext>
            </a:extLst>
          </p:cNvPr>
          <p:cNvSpPr txBox="1">
            <a:spLocks noGrp="1"/>
          </p:cNvSpPr>
          <p:nvPr>
            <p:ph type="title"/>
          </p:nvPr>
        </p:nvSpPr>
        <p:spPr>
          <a:xfrm>
            <a:off x="4738096" y="688685"/>
            <a:ext cx="4045201" cy="1580381"/>
          </a:xfrm>
          <a:prstGeom prst="rect">
            <a:avLst/>
          </a:prstGeom>
        </p:spPr>
        <p:txBody>
          <a:bodyPr spcFirstLastPara="1" wrap="square" lIns="91425" tIns="91425" rIns="91425" bIns="91425" anchor="b" anchorCtr="0"/>
          <a:lstStyle>
            <a:lvl1pPr lvl="0" algn="ctr" rtl="0">
              <a:spcBef>
                <a:spcPts val="0"/>
              </a:spcBef>
              <a:spcAft>
                <a:spcPts val="0"/>
              </a:spcAft>
              <a:buClr>
                <a:srgbClr val="073763"/>
              </a:buClr>
              <a:buSzPts val="4800"/>
              <a:buFont typeface="Arial"/>
              <a:buNone/>
              <a:defRPr sz="4800" b="1" i="0">
                <a:solidFill>
                  <a:srgbClr val="1FB7EE"/>
                </a:solidFill>
                <a:effectLst>
                  <a:outerShdw blurRad="38100" dist="38100" dir="2700000" algn="tl">
                    <a:srgbClr val="000000">
                      <a:alpha val="43137"/>
                    </a:srgbClr>
                  </a:outerShdw>
                </a:effectLst>
                <a:latin typeface="Arial" panose="020B0604020202020204" pitchFamily="34" charset="0"/>
                <a:ea typeface="Yuanti SC" panose="02010600040101010101" pitchFamily="2" charset="-122"/>
                <a:cs typeface="Arial" panose="020B0604020202020204" pitchFamily="34" charset="0"/>
                <a:sym typeface="Arial"/>
              </a:defRPr>
            </a:lvl1pPr>
            <a:lvl2pPr lvl="1" rtl="0">
              <a:spcBef>
                <a:spcPts val="0"/>
              </a:spcBef>
              <a:spcAft>
                <a:spcPts val="0"/>
              </a:spcAft>
              <a:buSzPts val="3600"/>
              <a:buNone/>
              <a:defRPr/>
            </a:lvl2pPr>
            <a:lvl3pPr lvl="2" rtl="0">
              <a:spcBef>
                <a:spcPts val="0"/>
              </a:spcBef>
              <a:spcAft>
                <a:spcPts val="0"/>
              </a:spcAft>
              <a:buSzPts val="3600"/>
              <a:buNone/>
              <a:defRPr/>
            </a:lvl3pPr>
            <a:lvl4pPr lvl="3" rtl="0">
              <a:spcBef>
                <a:spcPts val="0"/>
              </a:spcBef>
              <a:spcAft>
                <a:spcPts val="0"/>
              </a:spcAft>
              <a:buSzPts val="3600"/>
              <a:buNone/>
              <a:defRPr/>
            </a:lvl4pPr>
            <a:lvl5pPr lvl="4" rtl="0">
              <a:spcBef>
                <a:spcPts val="0"/>
              </a:spcBef>
              <a:spcAft>
                <a:spcPts val="0"/>
              </a:spcAft>
              <a:buSzPts val="3600"/>
              <a:buNone/>
              <a:defRPr/>
            </a:lvl5pPr>
            <a:lvl6pPr lvl="5" rtl="0">
              <a:spcBef>
                <a:spcPts val="0"/>
              </a:spcBef>
              <a:spcAft>
                <a:spcPts val="0"/>
              </a:spcAft>
              <a:buSzPts val="3600"/>
              <a:buNone/>
              <a:defRPr/>
            </a:lvl6pPr>
            <a:lvl7pPr lvl="6" rtl="0">
              <a:spcBef>
                <a:spcPts val="0"/>
              </a:spcBef>
              <a:spcAft>
                <a:spcPts val="0"/>
              </a:spcAft>
              <a:buSzPts val="3600"/>
              <a:buNone/>
              <a:defRPr/>
            </a:lvl7pPr>
            <a:lvl8pPr lvl="7" rtl="0">
              <a:spcBef>
                <a:spcPts val="0"/>
              </a:spcBef>
              <a:spcAft>
                <a:spcPts val="0"/>
              </a:spcAft>
              <a:buSzPts val="3600"/>
              <a:buNone/>
              <a:defRPr/>
            </a:lvl8pPr>
            <a:lvl9pPr lvl="8" rtl="0">
              <a:spcBef>
                <a:spcPts val="0"/>
              </a:spcBef>
              <a:spcAft>
                <a:spcPts val="0"/>
              </a:spcAft>
              <a:buSzPts val="3600"/>
              <a:buNone/>
              <a:defRPr/>
            </a:lvl9pPr>
          </a:lstStyle>
          <a:p>
            <a:endParaRPr dirty="0"/>
          </a:p>
        </p:txBody>
      </p:sp>
    </p:spTree>
    <p:extLst>
      <p:ext uri="{BB962C8B-B14F-4D97-AF65-F5344CB8AC3E}">
        <p14:creationId xmlns:p14="http://schemas.microsoft.com/office/powerpoint/2010/main" val="14506219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6"/>
        <p:cNvGrpSpPr/>
        <p:nvPr/>
      </p:nvGrpSpPr>
      <p:grpSpPr>
        <a:xfrm>
          <a:off x="0" y="0"/>
          <a:ext cx="0" cy="0"/>
          <a:chOff x="0" y="0"/>
          <a:chExt cx="0" cy="0"/>
        </a:xfrm>
      </p:grpSpPr>
      <p:sp>
        <p:nvSpPr>
          <p:cNvPr id="67" name="Google Shape;67;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tropic">
    <p:bg>
      <p:bgPr>
        <a:solidFill>
          <a:schemeClr val="lt1"/>
        </a:solidFill>
        <a:effectLst/>
      </p:bgPr>
    </p:bg>
    <p:spTree>
      <p:nvGrpSpPr>
        <p:cNvPr id="1" name="Shape 5"/>
        <p:cNvGrpSpPr/>
        <p:nvPr/>
      </p:nvGrpSpPr>
      <p:grpSpPr>
        <a:xfrm>
          <a:off x="0" y="0"/>
          <a:ext cx="0" cy="0"/>
          <a:chOff x="0" y="0"/>
          <a:chExt cx="0" cy="0"/>
        </a:xfrm>
      </p:grpSpPr>
      <p:sp>
        <p:nvSpPr>
          <p:cNvPr id="6" name="Google Shape;6;p1"/>
          <p:cNvSpPr/>
          <p:nvPr/>
        </p:nvSpPr>
        <p:spPr>
          <a:xfrm>
            <a:off x="130800" y="128575"/>
            <a:ext cx="8882400" cy="4676700"/>
          </a:xfrm>
          <a:prstGeom prst="roundRect">
            <a:avLst>
              <a:gd name="adj" fmla="val 3159"/>
            </a:avLst>
          </a:prstGeom>
          <a:solidFill>
            <a:srgbClr val="FFFFF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a:solidFill>
                <a:srgbClr val="FFFFFF"/>
              </a:solidFill>
              <a:latin typeface="Calibri"/>
              <a:ea typeface="Calibri"/>
              <a:cs typeface="Calibri"/>
              <a:sym typeface="Calibri"/>
            </a:endParaRPr>
          </a:p>
        </p:txBody>
      </p:sp>
      <p:sp>
        <p:nvSpPr>
          <p:cNvPr id="7" name="Google Shape;7;p1"/>
          <p:cNvSpPr txBox="1">
            <a:spLocks noGrp="1"/>
          </p:cNvSpPr>
          <p:nvPr>
            <p:ph type="title"/>
          </p:nvPr>
        </p:nvSpPr>
        <p:spPr>
          <a:xfrm>
            <a:off x="311700" y="445025"/>
            <a:ext cx="8520600" cy="707400"/>
          </a:xfrm>
          <a:prstGeom prst="rect">
            <a:avLst/>
          </a:prstGeom>
          <a:noFill/>
          <a:ln>
            <a:noFill/>
          </a:ln>
        </p:spPr>
        <p:txBody>
          <a:bodyPr spcFirstLastPara="1" wrap="square" lIns="91425" tIns="91425" rIns="91425" bIns="91425" anchor="b" anchorCtr="0"/>
          <a:lstStyle>
            <a:lvl1pPr lvl="0" algn="ctr">
              <a:spcBef>
                <a:spcPts val="0"/>
              </a:spcBef>
              <a:spcAft>
                <a:spcPts val="0"/>
              </a:spcAft>
              <a:buClr>
                <a:srgbClr val="073763"/>
              </a:buClr>
              <a:buSzPts val="4800"/>
              <a:buNone/>
              <a:defRPr sz="4800" b="1">
                <a:solidFill>
                  <a:srgbClr val="073763"/>
                </a:solidFill>
              </a:defRPr>
            </a:lvl1pPr>
            <a:lvl2pPr lvl="1">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2pPr>
            <a:lvl3pPr lvl="2">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3pPr>
            <a:lvl4pPr lvl="3">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4pPr>
            <a:lvl5pPr lvl="4">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5pPr>
            <a:lvl6pPr lvl="5">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6pPr>
            <a:lvl7pPr lvl="6">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7pPr>
            <a:lvl8pPr lvl="7">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8pPr>
            <a:lvl9pPr lvl="8">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9pPr>
          </a:lstStyle>
          <a:p>
            <a:endParaRPr dirty="0"/>
          </a:p>
        </p:txBody>
      </p:sp>
      <p:sp>
        <p:nvSpPr>
          <p:cNvPr id="8" name="Google Shape;8;p1"/>
          <p:cNvSpPr txBox="1">
            <a:spLocks noGrp="1"/>
          </p:cNvSpPr>
          <p:nvPr>
            <p:ph type="body" idx="1"/>
          </p:nvPr>
        </p:nvSpPr>
        <p:spPr>
          <a:xfrm>
            <a:off x="311700" y="1266325"/>
            <a:ext cx="8520600" cy="3302700"/>
          </a:xfrm>
          <a:prstGeom prst="rect">
            <a:avLst/>
          </a:prstGeom>
          <a:noFill/>
          <a:ln>
            <a:noFill/>
          </a:ln>
        </p:spPr>
        <p:txBody>
          <a:bodyPr spcFirstLastPara="1" wrap="square" lIns="91425" tIns="91425" rIns="91425" bIns="91425" anchor="t" anchorCtr="0"/>
          <a:lstStyle>
            <a:lvl1pPr marL="457200" lvl="0" indent="-381000">
              <a:lnSpc>
                <a:spcPct val="115000"/>
              </a:lnSpc>
              <a:spcBef>
                <a:spcPts val="0"/>
              </a:spcBef>
              <a:spcAft>
                <a:spcPts val="0"/>
              </a:spcAft>
              <a:buClr>
                <a:schemeClr val="dk2"/>
              </a:buClr>
              <a:buSzPts val="2400"/>
              <a:buChar char="●"/>
              <a:defRPr sz="2400">
                <a:solidFill>
                  <a:schemeClr val="dk2"/>
                </a:solidFill>
              </a:defRPr>
            </a:lvl1pPr>
            <a:lvl2pPr marL="914400" lvl="1" indent="-342900">
              <a:lnSpc>
                <a:spcPct val="115000"/>
              </a:lnSpc>
              <a:spcBef>
                <a:spcPts val="1600"/>
              </a:spcBef>
              <a:spcAft>
                <a:spcPts val="0"/>
              </a:spcAft>
              <a:buClr>
                <a:schemeClr val="dk2"/>
              </a:buClr>
              <a:buSzPts val="1800"/>
              <a:buChar char="○"/>
              <a:defRPr sz="1800">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dirty="0"/>
          </a:p>
        </p:txBody>
      </p:sp>
      <p:sp>
        <p:nvSpPr>
          <p:cNvPr id="9" name="Google Shape;9;p1"/>
          <p:cNvSpPr txBox="1">
            <a:spLocks noGrp="1"/>
          </p:cNvSpPr>
          <p:nvPr>
            <p:ph type="sldNum" idx="12"/>
          </p:nvPr>
        </p:nvSpPr>
        <p:spPr>
          <a:xfrm>
            <a:off x="8556784" y="4749851"/>
            <a:ext cx="548700" cy="393600"/>
          </a:xfrm>
          <a:prstGeom prst="rect">
            <a:avLst/>
          </a:prstGeom>
          <a:noFill/>
          <a:ln>
            <a:noFill/>
          </a:ln>
        </p:spPr>
        <p:txBody>
          <a:bodyPr spcFirstLastPara="1" wrap="square" lIns="91425" tIns="91425" rIns="91425" bIns="91425" anchor="t" anchorCtr="0">
            <a:noAutofit/>
          </a:bodyPr>
          <a:lstStyle>
            <a:lvl1pPr lvl="0" algn="r">
              <a:buNone/>
              <a:defRPr sz="1300">
                <a:solidFill>
                  <a:schemeClr val="dk2"/>
                </a:solidFill>
              </a:defRPr>
            </a:lvl1pPr>
            <a:lvl2pPr lvl="1" algn="r">
              <a:buNone/>
              <a:defRPr sz="1300">
                <a:solidFill>
                  <a:schemeClr val="dk2"/>
                </a:solidFill>
              </a:defRPr>
            </a:lvl2pPr>
            <a:lvl3pPr lvl="2" algn="r">
              <a:buNone/>
              <a:defRPr sz="1300">
                <a:solidFill>
                  <a:schemeClr val="dk2"/>
                </a:solidFill>
              </a:defRPr>
            </a:lvl3pPr>
            <a:lvl4pPr lvl="3" algn="r">
              <a:buNone/>
              <a:defRPr sz="1300">
                <a:solidFill>
                  <a:schemeClr val="dk2"/>
                </a:solidFill>
              </a:defRPr>
            </a:lvl4pPr>
            <a:lvl5pPr lvl="4" algn="r">
              <a:buNone/>
              <a:defRPr sz="1300">
                <a:solidFill>
                  <a:schemeClr val="dk2"/>
                </a:solidFill>
              </a:defRPr>
            </a:lvl5pPr>
            <a:lvl6pPr lvl="5" algn="r">
              <a:buNone/>
              <a:defRPr sz="1300">
                <a:solidFill>
                  <a:schemeClr val="dk2"/>
                </a:solidFill>
              </a:defRPr>
            </a:lvl6pPr>
            <a:lvl7pPr lvl="6" algn="r">
              <a:buNone/>
              <a:defRPr sz="1300">
                <a:solidFill>
                  <a:schemeClr val="dk2"/>
                </a:solidFill>
              </a:defRPr>
            </a:lvl7pPr>
            <a:lvl8pPr lvl="7" algn="r">
              <a:buNone/>
              <a:defRPr sz="1300">
                <a:solidFill>
                  <a:schemeClr val="dk2"/>
                </a:solidFill>
              </a:defRPr>
            </a:lvl8pPr>
            <a:lvl9pPr lvl="8" algn="r">
              <a:buNone/>
              <a:defRPr sz="13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4" r:id="rId3"/>
    <p:sldLayoutId id="2147483650" r:id="rId4"/>
    <p:sldLayoutId id="2147483653" r:id="rId5"/>
    <p:sldLayoutId id="2147483658" r:id="rId6"/>
    <p:sldLayoutId id="2147483656" r:id="rId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2B6A6C"/>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3600" b="0" i="0" u="none" strike="noStrike" cap="none">
          <a:solidFill>
            <a:schemeClr val="tx1"/>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4.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6.xml"/><Relationship Id="rId1" Type="http://schemas.openxmlformats.org/officeDocument/2006/relationships/slideLayout" Target="../slideLayouts/slideLayout4.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7.xml"/><Relationship Id="rId1" Type="http://schemas.openxmlformats.org/officeDocument/2006/relationships/slideLayout" Target="../slideLayouts/slideLayout4.xml"/><Relationship Id="rId5" Type="http://schemas.openxmlformats.org/officeDocument/2006/relationships/image" Target="../media/image28.png"/><Relationship Id="rId4" Type="http://schemas.openxmlformats.org/officeDocument/2006/relationships/image" Target="../media/image25.png"/></Relationships>
</file>

<file path=ppt/slides/_rels/slide1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30.png"/></Relationships>
</file>

<file path=ppt/slides/_rels/slide1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9.xml"/><Relationship Id="rId1" Type="http://schemas.openxmlformats.org/officeDocument/2006/relationships/slideLayout" Target="../slideLayouts/slideLayout4.xml"/><Relationship Id="rId4" Type="http://schemas.openxmlformats.org/officeDocument/2006/relationships/image" Target="../media/image3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2.xml"/><Relationship Id="rId1" Type="http://schemas.openxmlformats.org/officeDocument/2006/relationships/slideLayout" Target="../slideLayouts/slideLayout4.xml"/><Relationship Id="rId5" Type="http://schemas.openxmlformats.org/officeDocument/2006/relationships/image" Target="../media/image21.png"/><Relationship Id="rId4" Type="http://schemas.openxmlformats.org/officeDocument/2006/relationships/image" Target="../media/image20.png"/></Relationships>
</file>

<file path=ppt/slides/_rels/slide2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3.xml"/><Relationship Id="rId1" Type="http://schemas.openxmlformats.org/officeDocument/2006/relationships/slideLayout" Target="../slideLayouts/slideLayout4.xml"/><Relationship Id="rId5" Type="http://schemas.openxmlformats.org/officeDocument/2006/relationships/image" Target="../media/image37.png"/><Relationship Id="rId4" Type="http://schemas.openxmlformats.org/officeDocument/2006/relationships/image" Target="../media/image36.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4.xml"/><Relationship Id="rId5" Type="http://schemas.openxmlformats.org/officeDocument/2006/relationships/image" Target="file:///C:\Users\mk11026\Desktop\&#36164;&#28304;%201@4x.png" TargetMode="External"/><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AAF59920-8489-41F1-A3DD-D85E91969CE9}"/>
              </a:ext>
            </a:extLst>
          </p:cNvPr>
          <p:cNvSpPr>
            <a:spLocks noGrp="1"/>
          </p:cNvSpPr>
          <p:nvPr>
            <p:ph type="ctrTitle"/>
          </p:nvPr>
        </p:nvSpPr>
        <p:spPr>
          <a:xfrm>
            <a:off x="273750" y="2902551"/>
            <a:ext cx="8596500" cy="1861249"/>
          </a:xfrm>
        </p:spPr>
        <p:txBody>
          <a:bodyPr/>
          <a:lstStyle/>
          <a:p>
            <a:r>
              <a:rPr lang="en-US" altLang="zh-CN" dirty="0"/>
              <a:t>The Magic Box</a:t>
            </a:r>
            <a:br>
              <a:rPr lang="en-US" altLang="zh-CN" dirty="0"/>
            </a:br>
            <a:r>
              <a:rPr lang="en-US" altLang="zh-CN" dirty="0"/>
              <a:t>Lesson 12</a:t>
            </a:r>
            <a:endParaRPr lang="zh-CN" altLang="en-US" dirty="0"/>
          </a:p>
        </p:txBody>
      </p:sp>
      <p:pic>
        <p:nvPicPr>
          <p:cNvPr id="4" name="图片 3">
            <a:extLst>
              <a:ext uri="{FF2B5EF4-FFF2-40B4-BE49-F238E27FC236}">
                <a16:creationId xmlns:a16="http://schemas.microsoft.com/office/drawing/2014/main" id="{77A46946-2E35-4AE7-A0DD-C8DE226E461C}"/>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878050" y="81145"/>
            <a:ext cx="3387901" cy="2761246"/>
          </a:xfrm>
          <a:prstGeom prst="rect">
            <a:avLst/>
          </a:prstGeom>
        </p:spPr>
      </p:pic>
    </p:spTree>
    <p:extLst>
      <p:ext uri="{BB962C8B-B14F-4D97-AF65-F5344CB8AC3E}">
        <p14:creationId xmlns:p14="http://schemas.microsoft.com/office/powerpoint/2010/main" val="21288254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9A3A76B2-7381-483F-87D4-996D07B98E7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1982" y="448220"/>
            <a:ext cx="8320035" cy="2180474"/>
          </a:xfrm>
          <a:prstGeom prst="rect">
            <a:avLst/>
          </a:prstGeom>
        </p:spPr>
      </p:pic>
      <p:sp>
        <p:nvSpPr>
          <p:cNvPr id="8" name="文本占位符 2">
            <a:extLst>
              <a:ext uri="{FF2B5EF4-FFF2-40B4-BE49-F238E27FC236}">
                <a16:creationId xmlns:a16="http://schemas.microsoft.com/office/drawing/2014/main" id="{16A2FDD5-8EEA-4EE4-B192-9F2B474EBDCB}"/>
              </a:ext>
            </a:extLst>
          </p:cNvPr>
          <p:cNvSpPr>
            <a:spLocks noGrp="1"/>
          </p:cNvSpPr>
          <p:nvPr>
            <p:ph type="body" idx="4294967295"/>
          </p:nvPr>
        </p:nvSpPr>
        <p:spPr>
          <a:xfrm>
            <a:off x="311700" y="2158949"/>
            <a:ext cx="8520600" cy="2421428"/>
          </a:xfrm>
        </p:spPr>
        <p:txBody>
          <a:bodyPr/>
          <a:lstStyle/>
          <a:p>
            <a:pPr marL="76200" indent="0">
              <a:buNone/>
            </a:pPr>
            <a:endParaRPr lang="en-US" altLang="zh-CN" dirty="0">
              <a:solidFill>
                <a:srgbClr val="515047"/>
              </a:solidFill>
            </a:endParaRPr>
          </a:p>
          <a:p>
            <a:pPr marL="76200" indent="0">
              <a:buNone/>
            </a:pPr>
            <a:r>
              <a:rPr lang="en-US" altLang="zh-CN" sz="3000" dirty="0">
                <a:solidFill>
                  <a:srgbClr val="515047"/>
                </a:solidFill>
                <a:latin typeface="Arial Black" panose="020B0A04020102020204" pitchFamily="34" charset="0"/>
              </a:rPr>
              <a:t>Example 2</a:t>
            </a:r>
          </a:p>
          <a:p>
            <a:pPr marL="76200" indent="0">
              <a:buNone/>
            </a:pPr>
            <a:r>
              <a:rPr lang="en-US" altLang="zh-CN" sz="3000" dirty="0">
                <a:solidFill>
                  <a:srgbClr val="515047"/>
                </a:solidFill>
                <a:latin typeface="Arial Black" panose="020B0A04020102020204" pitchFamily="34" charset="0"/>
              </a:rPr>
              <a:t>Think:</a:t>
            </a:r>
            <a:r>
              <a:rPr lang="en-US" altLang="zh-CN" sz="3000" dirty="0">
                <a:solidFill>
                  <a:srgbClr val="515047"/>
                </a:solidFill>
              </a:rPr>
              <a:t> Could the lights change by themselves</a:t>
            </a:r>
            <a:br>
              <a:rPr lang="en-US" altLang="zh-CN" sz="3000" dirty="0">
                <a:solidFill>
                  <a:srgbClr val="515047"/>
                </a:solidFill>
              </a:rPr>
            </a:br>
            <a:r>
              <a:rPr lang="en-US" altLang="zh-CN" sz="3000" dirty="0">
                <a:solidFill>
                  <a:srgbClr val="515047"/>
                </a:solidFill>
              </a:rPr>
              <a:t>             when you press the on-board button</a:t>
            </a:r>
            <a:br>
              <a:rPr lang="en-US" altLang="zh-CN" sz="3000" dirty="0">
                <a:solidFill>
                  <a:srgbClr val="515047"/>
                </a:solidFill>
              </a:rPr>
            </a:br>
            <a:r>
              <a:rPr lang="zh-CN" altLang="en-US" sz="3000" dirty="0">
                <a:solidFill>
                  <a:srgbClr val="515047"/>
                </a:solidFill>
              </a:rPr>
              <a:t>             </a:t>
            </a:r>
            <a:r>
              <a:rPr lang="en-US" altLang="zh-CN" sz="3000" dirty="0">
                <a:solidFill>
                  <a:srgbClr val="515047"/>
                </a:solidFill>
              </a:rPr>
              <a:t>Which one is (not) a variable?</a:t>
            </a:r>
            <a:endParaRPr lang="zh-CN" altLang="en-US" dirty="0">
              <a:solidFill>
                <a:srgbClr val="515047"/>
              </a:solidFill>
            </a:endParaRPr>
          </a:p>
        </p:txBody>
      </p:sp>
    </p:spTree>
    <p:extLst>
      <p:ext uri="{BB962C8B-B14F-4D97-AF65-F5344CB8AC3E}">
        <p14:creationId xmlns:p14="http://schemas.microsoft.com/office/powerpoint/2010/main" val="25958327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CAF6215-DC09-4801-89B4-C915FAFD9793}"/>
              </a:ext>
            </a:extLst>
          </p:cNvPr>
          <p:cNvSpPr>
            <a:spLocks noGrp="1"/>
          </p:cNvSpPr>
          <p:nvPr>
            <p:ph type="title"/>
          </p:nvPr>
        </p:nvSpPr>
        <p:spPr>
          <a:xfrm>
            <a:off x="130800" y="639790"/>
            <a:ext cx="8882400" cy="821400"/>
          </a:xfrm>
        </p:spPr>
        <p:txBody>
          <a:bodyPr/>
          <a:lstStyle/>
          <a:p>
            <a:r>
              <a:rPr lang="en-US" altLang="zh-CN" dirty="0"/>
              <a:t>Features of Variables</a:t>
            </a:r>
            <a:endParaRPr lang="zh-CN" altLang="en-US" dirty="0"/>
          </a:p>
        </p:txBody>
      </p:sp>
      <p:sp>
        <p:nvSpPr>
          <p:cNvPr id="3" name="文本占位符 2">
            <a:extLst>
              <a:ext uri="{FF2B5EF4-FFF2-40B4-BE49-F238E27FC236}">
                <a16:creationId xmlns:a16="http://schemas.microsoft.com/office/drawing/2014/main" id="{C195A85E-76A1-41DD-AC4D-25EBD5AC058B}"/>
              </a:ext>
            </a:extLst>
          </p:cNvPr>
          <p:cNvSpPr>
            <a:spLocks noGrp="1"/>
          </p:cNvSpPr>
          <p:nvPr>
            <p:ph type="body" idx="4294967295"/>
          </p:nvPr>
        </p:nvSpPr>
        <p:spPr>
          <a:xfrm>
            <a:off x="311700" y="1331640"/>
            <a:ext cx="8520600" cy="3302700"/>
          </a:xfrm>
        </p:spPr>
        <p:txBody>
          <a:bodyPr/>
          <a:lstStyle/>
          <a:p>
            <a:pPr>
              <a:spcAft>
                <a:spcPts val="1600"/>
              </a:spcAft>
            </a:pPr>
            <a:r>
              <a:rPr lang="en-US" altLang="zh-CN" sz="3200" dirty="0"/>
              <a:t>A variable has its own name – you can name a variable by yourself</a:t>
            </a:r>
          </a:p>
          <a:p>
            <a:pPr>
              <a:spcAft>
                <a:spcPts val="1600"/>
              </a:spcAft>
            </a:pPr>
            <a:r>
              <a:rPr lang="en-US" altLang="zh-CN" sz="3200" dirty="0"/>
              <a:t>A variable is a changeable value</a:t>
            </a:r>
          </a:p>
          <a:p>
            <a:r>
              <a:rPr lang="en-US" altLang="zh-CN" sz="3200" dirty="0"/>
              <a:t>A variable can be the text or number </a:t>
            </a:r>
            <a:endParaRPr lang="zh-CN" altLang="en-US" sz="3200" dirty="0"/>
          </a:p>
        </p:txBody>
      </p:sp>
    </p:spTree>
    <p:extLst>
      <p:ext uri="{BB962C8B-B14F-4D97-AF65-F5344CB8AC3E}">
        <p14:creationId xmlns:p14="http://schemas.microsoft.com/office/powerpoint/2010/main" val="31275012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2FC38AD8-74C1-4179-9EC6-7233FB90E1FD}"/>
              </a:ext>
            </a:extLst>
          </p:cNvPr>
          <p:cNvSpPr>
            <a:spLocks noGrp="1"/>
          </p:cNvSpPr>
          <p:nvPr>
            <p:ph type="body" idx="4294967295"/>
          </p:nvPr>
        </p:nvSpPr>
        <p:spPr>
          <a:xfrm>
            <a:off x="311700" y="620440"/>
            <a:ext cx="8520600" cy="3302700"/>
          </a:xfrm>
        </p:spPr>
        <p:txBody>
          <a:bodyPr/>
          <a:lstStyle/>
          <a:p>
            <a:r>
              <a:rPr lang="en-US" altLang="zh-CN" dirty="0"/>
              <a:t>The value is the number</a:t>
            </a:r>
          </a:p>
          <a:p>
            <a:endParaRPr lang="en-US" altLang="zh-CN" dirty="0"/>
          </a:p>
          <a:p>
            <a:endParaRPr lang="en-US" altLang="zh-CN" dirty="0"/>
          </a:p>
          <a:p>
            <a:pPr>
              <a:lnSpc>
                <a:spcPct val="75000"/>
              </a:lnSpc>
            </a:pPr>
            <a:endParaRPr lang="en-US" altLang="zh-CN" dirty="0"/>
          </a:p>
          <a:p>
            <a:pPr>
              <a:lnSpc>
                <a:spcPct val="75000"/>
              </a:lnSpc>
            </a:pPr>
            <a:endParaRPr lang="en-US" altLang="zh-CN" dirty="0"/>
          </a:p>
          <a:p>
            <a:pPr>
              <a:lnSpc>
                <a:spcPct val="75000"/>
              </a:lnSpc>
            </a:pPr>
            <a:endParaRPr lang="en-US" altLang="zh-CN" dirty="0"/>
          </a:p>
          <a:p>
            <a:r>
              <a:rPr lang="en-US" altLang="zh-CN" dirty="0"/>
              <a:t>The value is the text</a:t>
            </a:r>
            <a:endParaRPr lang="zh-CN" altLang="en-US" dirty="0"/>
          </a:p>
        </p:txBody>
      </p:sp>
      <p:pic>
        <p:nvPicPr>
          <p:cNvPr id="5" name="图片 4">
            <a:extLst>
              <a:ext uri="{FF2B5EF4-FFF2-40B4-BE49-F238E27FC236}">
                <a16:creationId xmlns:a16="http://schemas.microsoft.com/office/drawing/2014/main" id="{CA67264D-FF32-499B-A681-0C3F5B37C4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8863" y="1217041"/>
            <a:ext cx="5602836" cy="1402355"/>
          </a:xfrm>
          <a:prstGeom prst="rect">
            <a:avLst/>
          </a:prstGeom>
        </p:spPr>
      </p:pic>
      <p:pic>
        <p:nvPicPr>
          <p:cNvPr id="6" name="Google Shape;98;p15">
            <a:extLst>
              <a:ext uri="{FF2B5EF4-FFF2-40B4-BE49-F238E27FC236}">
                <a16:creationId xmlns:a16="http://schemas.microsoft.com/office/drawing/2014/main" id="{839506D6-21EA-46AB-BC82-8EE1B10869D8}"/>
              </a:ext>
            </a:extLst>
          </p:cNvPr>
          <p:cNvPicPr preferRelativeResize="0"/>
          <p:nvPr/>
        </p:nvPicPr>
        <p:blipFill>
          <a:blip r:embed="rId4">
            <a:alphaModFix/>
            <a:extLst>
              <a:ext uri="{28A0092B-C50C-407E-A947-70E740481C1C}">
                <a14:useLocalDpi xmlns:a14="http://schemas.microsoft.com/office/drawing/2010/main" val="0"/>
              </a:ext>
            </a:extLst>
          </a:blip>
          <a:stretch>
            <a:fillRect/>
          </a:stretch>
        </p:blipFill>
        <p:spPr>
          <a:xfrm>
            <a:off x="6651238" y="1110319"/>
            <a:ext cx="2090629" cy="1629461"/>
          </a:xfrm>
          <a:prstGeom prst="rect">
            <a:avLst/>
          </a:prstGeom>
          <a:noFill/>
          <a:ln>
            <a:noFill/>
          </a:ln>
        </p:spPr>
      </p:pic>
      <p:pic>
        <p:nvPicPr>
          <p:cNvPr id="7" name="图片 6">
            <a:extLst>
              <a:ext uri="{FF2B5EF4-FFF2-40B4-BE49-F238E27FC236}">
                <a16:creationId xmlns:a16="http://schemas.microsoft.com/office/drawing/2014/main" id="{F8A50456-2661-4EAC-91C5-3299EEC60AE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67747" y="2709636"/>
            <a:ext cx="3371850" cy="723900"/>
          </a:xfrm>
          <a:prstGeom prst="rect">
            <a:avLst/>
          </a:prstGeom>
        </p:spPr>
      </p:pic>
      <p:pic>
        <p:nvPicPr>
          <p:cNvPr id="8" name="图片 7">
            <a:extLst>
              <a:ext uri="{FF2B5EF4-FFF2-40B4-BE49-F238E27FC236}">
                <a16:creationId xmlns:a16="http://schemas.microsoft.com/office/drawing/2014/main" id="{CECAA7D0-A9C8-4767-9652-43C5D4E3442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67747" y="3420600"/>
            <a:ext cx="1019175" cy="571500"/>
          </a:xfrm>
          <a:prstGeom prst="rect">
            <a:avLst/>
          </a:prstGeom>
        </p:spPr>
      </p:pic>
    </p:spTree>
    <p:extLst>
      <p:ext uri="{BB962C8B-B14F-4D97-AF65-F5344CB8AC3E}">
        <p14:creationId xmlns:p14="http://schemas.microsoft.com/office/powerpoint/2010/main" val="33323370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74D9785A-8541-48A3-8DC1-057DD7C285AD}"/>
              </a:ext>
            </a:extLst>
          </p:cNvPr>
          <p:cNvSpPr>
            <a:spLocks noGrp="1"/>
          </p:cNvSpPr>
          <p:nvPr>
            <p:ph type="title"/>
          </p:nvPr>
        </p:nvSpPr>
        <p:spPr>
          <a:xfrm>
            <a:off x="1022575" y="1192170"/>
            <a:ext cx="4686900" cy="1792800"/>
          </a:xfrm>
        </p:spPr>
        <p:txBody>
          <a:bodyPr/>
          <a:lstStyle/>
          <a:p>
            <a:r>
              <a:rPr lang="en-US" altLang="zh-CN" sz="7200" dirty="0">
                <a:effectLst>
                  <a:outerShdw blurRad="38100" dist="38100" dir="2700000" algn="tl">
                    <a:srgbClr val="000000">
                      <a:alpha val="43137"/>
                    </a:srgbClr>
                  </a:outerShdw>
                </a:effectLst>
                <a:latin typeface="Arial Rounded MT Bold" panose="020F0704030504030204" pitchFamily="34" charset="0"/>
              </a:rPr>
              <a:t>Phase 2</a:t>
            </a:r>
            <a:endParaRPr lang="zh-CN" altLang="en-US" sz="7200" dirty="0"/>
          </a:p>
        </p:txBody>
      </p:sp>
    </p:spTree>
    <p:extLst>
      <p:ext uri="{BB962C8B-B14F-4D97-AF65-F5344CB8AC3E}">
        <p14:creationId xmlns:p14="http://schemas.microsoft.com/office/powerpoint/2010/main" val="3751038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D2A3C72-2770-4AAB-8809-3E142A164F8A}"/>
              </a:ext>
            </a:extLst>
          </p:cNvPr>
          <p:cNvSpPr>
            <a:spLocks noGrp="1"/>
          </p:cNvSpPr>
          <p:nvPr>
            <p:ph type="title"/>
          </p:nvPr>
        </p:nvSpPr>
        <p:spPr>
          <a:xfrm>
            <a:off x="130800" y="630808"/>
            <a:ext cx="8882400" cy="821400"/>
          </a:xfrm>
        </p:spPr>
        <p:txBody>
          <a:bodyPr/>
          <a:lstStyle/>
          <a:p>
            <a:r>
              <a:rPr lang="en-US" altLang="zh-CN" dirty="0"/>
              <a:t>My Blocks</a:t>
            </a:r>
            <a:endParaRPr lang="zh-CN" altLang="en-US" dirty="0"/>
          </a:p>
        </p:txBody>
      </p:sp>
      <p:sp>
        <p:nvSpPr>
          <p:cNvPr id="3" name="文本占位符 2">
            <a:extLst>
              <a:ext uri="{FF2B5EF4-FFF2-40B4-BE49-F238E27FC236}">
                <a16:creationId xmlns:a16="http://schemas.microsoft.com/office/drawing/2014/main" id="{12388C09-58A0-420C-A648-091DE193E6A6}"/>
              </a:ext>
            </a:extLst>
          </p:cNvPr>
          <p:cNvSpPr>
            <a:spLocks noGrp="1"/>
          </p:cNvSpPr>
          <p:nvPr>
            <p:ph type="body" idx="4294967295"/>
          </p:nvPr>
        </p:nvSpPr>
        <p:spPr>
          <a:xfrm>
            <a:off x="311700" y="1439454"/>
            <a:ext cx="8520600" cy="3302700"/>
          </a:xfrm>
        </p:spPr>
        <p:txBody>
          <a:bodyPr/>
          <a:lstStyle/>
          <a:p>
            <a:r>
              <a:rPr lang="en-US" altLang="zh-CN" sz="3200" dirty="0"/>
              <a:t>You can also create a</a:t>
            </a:r>
            <a:br>
              <a:rPr lang="en-US" altLang="zh-CN" sz="3200" dirty="0"/>
            </a:br>
            <a:r>
              <a:rPr lang="en-US" altLang="zh-CN" sz="3200" dirty="0"/>
              <a:t>variable block to store</a:t>
            </a:r>
            <a:br>
              <a:rPr lang="en-US" altLang="zh-CN" sz="3200" dirty="0"/>
            </a:br>
            <a:r>
              <a:rPr lang="en-US" altLang="zh-CN" sz="3200" dirty="0"/>
              <a:t>a text or number</a:t>
            </a:r>
            <a:endParaRPr lang="zh-CN" altLang="en-US" sz="3200" dirty="0"/>
          </a:p>
        </p:txBody>
      </p:sp>
      <p:grpSp>
        <p:nvGrpSpPr>
          <p:cNvPr id="7" name="组合 6">
            <a:extLst>
              <a:ext uri="{FF2B5EF4-FFF2-40B4-BE49-F238E27FC236}">
                <a16:creationId xmlns:a16="http://schemas.microsoft.com/office/drawing/2014/main" id="{E4A9A93E-BB84-4233-8CA7-106EE0507D76}"/>
              </a:ext>
            </a:extLst>
          </p:cNvPr>
          <p:cNvGrpSpPr/>
          <p:nvPr/>
        </p:nvGrpSpPr>
        <p:grpSpPr>
          <a:xfrm>
            <a:off x="6727039" y="849470"/>
            <a:ext cx="2044727" cy="3892684"/>
            <a:chOff x="6436754" y="705102"/>
            <a:chExt cx="2150854" cy="4094725"/>
          </a:xfrm>
        </p:grpSpPr>
        <p:pic>
          <p:nvPicPr>
            <p:cNvPr id="4" name="图片 3">
              <a:extLst>
                <a:ext uri="{FF2B5EF4-FFF2-40B4-BE49-F238E27FC236}">
                  <a16:creationId xmlns:a16="http://schemas.microsoft.com/office/drawing/2014/main" id="{49357485-257A-4F94-BF06-5807A8835C2A}"/>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6436754" y="705102"/>
              <a:ext cx="2150854" cy="4094725"/>
            </a:xfrm>
            <a:prstGeom prst="rect">
              <a:avLst/>
            </a:prstGeom>
            <a:effectLst>
              <a:softEdge rad="31750"/>
            </a:effectLst>
          </p:spPr>
        </p:pic>
        <p:sp>
          <p:nvSpPr>
            <p:cNvPr id="5" name="矩形 4">
              <a:extLst>
                <a:ext uri="{FF2B5EF4-FFF2-40B4-BE49-F238E27FC236}">
                  <a16:creationId xmlns:a16="http://schemas.microsoft.com/office/drawing/2014/main" id="{940CC24C-F588-4B28-8671-D796A0411268}"/>
                </a:ext>
              </a:extLst>
            </p:cNvPr>
            <p:cNvSpPr/>
            <p:nvPr/>
          </p:nvSpPr>
          <p:spPr>
            <a:xfrm>
              <a:off x="6461090" y="3456631"/>
              <a:ext cx="432000" cy="432000"/>
            </a:xfrm>
            <a:prstGeom prst="rect">
              <a:avLst/>
            </a:prstGeom>
            <a:noFill/>
            <a:ln w="28575">
              <a:solidFill>
                <a:srgbClr val="F59E1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171DC80F-B727-43EC-A2E0-B549F2534A0C}"/>
                </a:ext>
              </a:extLst>
            </p:cNvPr>
            <p:cNvSpPr/>
            <p:nvPr/>
          </p:nvSpPr>
          <p:spPr>
            <a:xfrm>
              <a:off x="6904732" y="726606"/>
              <a:ext cx="1116000" cy="252000"/>
            </a:xfrm>
            <a:prstGeom prst="rect">
              <a:avLst/>
            </a:prstGeom>
            <a:noFill/>
            <a:ln w="28575">
              <a:solidFill>
                <a:srgbClr val="F59E1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pic>
        <p:nvPicPr>
          <p:cNvPr id="8" name="图片 7">
            <a:extLst>
              <a:ext uri="{FF2B5EF4-FFF2-40B4-BE49-F238E27FC236}">
                <a16:creationId xmlns:a16="http://schemas.microsoft.com/office/drawing/2014/main" id="{44DC0447-2645-4F80-8F25-C9D2B9E6F008}"/>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4636589" y="2970652"/>
            <a:ext cx="2150854" cy="1641874"/>
          </a:xfrm>
          <a:prstGeom prst="rect">
            <a:avLst/>
          </a:prstGeom>
          <a:effectLst>
            <a:softEdge rad="63500"/>
          </a:effectLst>
        </p:spPr>
      </p:pic>
      <p:sp>
        <p:nvSpPr>
          <p:cNvPr id="11" name="弧形 10">
            <a:extLst>
              <a:ext uri="{FF2B5EF4-FFF2-40B4-BE49-F238E27FC236}">
                <a16:creationId xmlns:a16="http://schemas.microsoft.com/office/drawing/2014/main" id="{265A2A0F-2F47-426D-8B6B-B15533711C25}"/>
              </a:ext>
            </a:extLst>
          </p:cNvPr>
          <p:cNvSpPr/>
          <p:nvPr/>
        </p:nvSpPr>
        <p:spPr>
          <a:xfrm rot="16200000">
            <a:off x="5489850" y="1449921"/>
            <a:ext cx="3302702" cy="2264822"/>
          </a:xfrm>
          <a:prstGeom prst="arc">
            <a:avLst>
              <a:gd name="adj1" fmla="val 15040237"/>
              <a:gd name="adj2" fmla="val 0"/>
            </a:avLst>
          </a:prstGeom>
          <a:ln w="38100">
            <a:solidFill>
              <a:srgbClr val="F59E1D"/>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42682554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79C95A04-A886-40B7-B46E-72A7106D1BCB}"/>
              </a:ext>
            </a:extLst>
          </p:cNvPr>
          <p:cNvSpPr>
            <a:spLocks noGrp="1"/>
          </p:cNvSpPr>
          <p:nvPr>
            <p:ph type="title"/>
          </p:nvPr>
        </p:nvSpPr>
        <p:spPr>
          <a:xfrm>
            <a:off x="130800" y="637656"/>
            <a:ext cx="8882400" cy="821400"/>
          </a:xfrm>
        </p:spPr>
        <p:txBody>
          <a:bodyPr/>
          <a:lstStyle/>
          <a:p>
            <a:r>
              <a:rPr lang="en-US" altLang="zh-CN" dirty="0"/>
              <a:t>Task 2 Compare Brightness</a:t>
            </a:r>
            <a:endParaRPr lang="zh-CN" altLang="en-US" dirty="0"/>
          </a:p>
        </p:txBody>
      </p:sp>
      <p:sp>
        <p:nvSpPr>
          <p:cNvPr id="4" name="文本占位符 3">
            <a:extLst>
              <a:ext uri="{FF2B5EF4-FFF2-40B4-BE49-F238E27FC236}">
                <a16:creationId xmlns:a16="http://schemas.microsoft.com/office/drawing/2014/main" id="{2767FF37-1FD0-4C42-810D-55136B1186DC}"/>
              </a:ext>
            </a:extLst>
          </p:cNvPr>
          <p:cNvSpPr>
            <a:spLocks noGrp="1"/>
          </p:cNvSpPr>
          <p:nvPr>
            <p:ph type="body" idx="4294967295"/>
          </p:nvPr>
        </p:nvSpPr>
        <p:spPr>
          <a:xfrm>
            <a:off x="234000" y="1459056"/>
            <a:ext cx="8676000" cy="3302700"/>
          </a:xfrm>
        </p:spPr>
        <p:txBody>
          <a:bodyPr/>
          <a:lstStyle/>
          <a:p>
            <a:pPr>
              <a:lnSpc>
                <a:spcPct val="100000"/>
              </a:lnSpc>
              <a:spcAft>
                <a:spcPts val="2400"/>
              </a:spcAft>
            </a:pPr>
            <a:r>
              <a:rPr lang="en-US" altLang="zh-CN" sz="3200" dirty="0"/>
              <a:t>You have learned to use </a:t>
            </a:r>
            <a:r>
              <a:rPr lang="en-US" altLang="zh-CN" sz="3200" dirty="0" err="1"/>
              <a:t>mBot’s</a:t>
            </a:r>
            <a:r>
              <a:rPr lang="en-US" altLang="zh-CN" sz="3200" dirty="0"/>
              <a:t> LED panel to display the brightness</a:t>
            </a:r>
          </a:p>
          <a:p>
            <a:pPr>
              <a:lnSpc>
                <a:spcPct val="100000"/>
              </a:lnSpc>
            </a:pPr>
            <a:r>
              <a:rPr lang="en-US" altLang="zh-CN" sz="3200" dirty="0"/>
              <a:t>You explored how to use the brightness as the conditions in an algorithms</a:t>
            </a:r>
            <a:endParaRPr lang="zh-CN" altLang="en-US" sz="3200" dirty="0"/>
          </a:p>
        </p:txBody>
      </p:sp>
    </p:spTree>
    <p:extLst>
      <p:ext uri="{BB962C8B-B14F-4D97-AF65-F5344CB8AC3E}">
        <p14:creationId xmlns:p14="http://schemas.microsoft.com/office/powerpoint/2010/main" val="24045498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4CE1B81-A648-49D0-A26E-468D2F45B598}"/>
              </a:ext>
            </a:extLst>
          </p:cNvPr>
          <p:cNvSpPr>
            <a:spLocks noGrp="1"/>
          </p:cNvSpPr>
          <p:nvPr>
            <p:ph type="title"/>
          </p:nvPr>
        </p:nvSpPr>
        <p:spPr>
          <a:xfrm>
            <a:off x="130800" y="690788"/>
            <a:ext cx="8882400" cy="821400"/>
          </a:xfrm>
        </p:spPr>
        <p:txBody>
          <a:bodyPr/>
          <a:lstStyle/>
          <a:p>
            <a:r>
              <a:rPr lang="en-US" altLang="zh-CN" dirty="0"/>
              <a:t>Task 2 Compare Brightness</a:t>
            </a:r>
            <a:endParaRPr lang="zh-CN" altLang="en-US" dirty="0"/>
          </a:p>
        </p:txBody>
      </p:sp>
      <p:sp>
        <p:nvSpPr>
          <p:cNvPr id="3" name="文本占位符 2">
            <a:extLst>
              <a:ext uri="{FF2B5EF4-FFF2-40B4-BE49-F238E27FC236}">
                <a16:creationId xmlns:a16="http://schemas.microsoft.com/office/drawing/2014/main" id="{6B1F096E-432E-457A-8FC8-DCD5E6FF27B1}"/>
              </a:ext>
            </a:extLst>
          </p:cNvPr>
          <p:cNvSpPr>
            <a:spLocks noGrp="1"/>
          </p:cNvSpPr>
          <p:nvPr>
            <p:ph type="body" idx="4294967295"/>
          </p:nvPr>
        </p:nvSpPr>
        <p:spPr>
          <a:xfrm>
            <a:off x="216000" y="1476783"/>
            <a:ext cx="8712000" cy="3302700"/>
          </a:xfrm>
        </p:spPr>
        <p:txBody>
          <a:bodyPr/>
          <a:lstStyle/>
          <a:p>
            <a:pPr>
              <a:lnSpc>
                <a:spcPct val="100000"/>
              </a:lnSpc>
            </a:pPr>
            <a:r>
              <a:rPr lang="en-US" altLang="zh-CN" dirty="0"/>
              <a:t>Make </a:t>
            </a:r>
            <a:r>
              <a:rPr lang="en-US" altLang="zh-CN" dirty="0" err="1"/>
              <a:t>mBot</a:t>
            </a:r>
            <a:r>
              <a:rPr lang="en-US" altLang="zh-CN" dirty="0"/>
              <a:t> compare the two brightness data, and report which one is brighter</a:t>
            </a:r>
          </a:p>
          <a:p>
            <a:pPr>
              <a:lnSpc>
                <a:spcPct val="100000"/>
              </a:lnSpc>
            </a:pPr>
            <a:endParaRPr lang="en-US" altLang="zh-CN" dirty="0"/>
          </a:p>
          <a:p>
            <a:pPr lvl="1">
              <a:lnSpc>
                <a:spcPct val="100000"/>
              </a:lnSpc>
              <a:spcBef>
                <a:spcPts val="0"/>
              </a:spcBef>
              <a:spcAft>
                <a:spcPts val="2800"/>
              </a:spcAft>
            </a:pPr>
            <a:r>
              <a:rPr lang="en-US" altLang="zh-CN" sz="3000" dirty="0"/>
              <a:t>If                is brighter,</a:t>
            </a:r>
          </a:p>
          <a:p>
            <a:pPr lvl="1">
              <a:lnSpc>
                <a:spcPct val="100000"/>
              </a:lnSpc>
              <a:spcBef>
                <a:spcPts val="0"/>
              </a:spcBef>
              <a:spcAft>
                <a:spcPts val="400"/>
              </a:spcAft>
            </a:pPr>
            <a:r>
              <a:rPr lang="en-US" altLang="zh-CN" sz="3000" dirty="0"/>
              <a:t>If                is brighter,</a:t>
            </a:r>
            <a:endParaRPr lang="zh-CN" altLang="en-US" sz="3000" dirty="0"/>
          </a:p>
        </p:txBody>
      </p:sp>
      <p:pic>
        <p:nvPicPr>
          <p:cNvPr id="5" name="图片 4">
            <a:extLst>
              <a:ext uri="{FF2B5EF4-FFF2-40B4-BE49-F238E27FC236}">
                <a16:creationId xmlns:a16="http://schemas.microsoft.com/office/drawing/2014/main" id="{DA8FB64E-A045-432F-BD84-A547C2C288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6828" y="2609196"/>
            <a:ext cx="1466850" cy="571500"/>
          </a:xfrm>
          <a:prstGeom prst="rect">
            <a:avLst/>
          </a:prstGeom>
        </p:spPr>
      </p:pic>
      <p:pic>
        <p:nvPicPr>
          <p:cNvPr id="7" name="图片 6">
            <a:extLst>
              <a:ext uri="{FF2B5EF4-FFF2-40B4-BE49-F238E27FC236}">
                <a16:creationId xmlns:a16="http://schemas.microsoft.com/office/drawing/2014/main" id="{CE2F582B-C747-402E-B233-8943555FA15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46828" y="3395191"/>
            <a:ext cx="1466850" cy="571500"/>
          </a:xfrm>
          <a:prstGeom prst="rect">
            <a:avLst/>
          </a:prstGeom>
        </p:spPr>
      </p:pic>
      <p:pic>
        <p:nvPicPr>
          <p:cNvPr id="9" name="图片 8">
            <a:extLst>
              <a:ext uri="{FF2B5EF4-FFF2-40B4-BE49-F238E27FC236}">
                <a16:creationId xmlns:a16="http://schemas.microsoft.com/office/drawing/2014/main" id="{D9299DAA-9A39-4703-B47A-D8ADA159784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06394" y="2571750"/>
            <a:ext cx="3305175" cy="723900"/>
          </a:xfrm>
          <a:prstGeom prst="rect">
            <a:avLst/>
          </a:prstGeom>
        </p:spPr>
      </p:pic>
      <p:pic>
        <p:nvPicPr>
          <p:cNvPr id="11" name="图片 10">
            <a:extLst>
              <a:ext uri="{FF2B5EF4-FFF2-40B4-BE49-F238E27FC236}">
                <a16:creationId xmlns:a16="http://schemas.microsoft.com/office/drawing/2014/main" id="{70741E61-1471-44BF-AAC5-21EA3F71186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06394" y="3373420"/>
            <a:ext cx="3438525" cy="723900"/>
          </a:xfrm>
          <a:prstGeom prst="rect">
            <a:avLst/>
          </a:prstGeom>
        </p:spPr>
      </p:pic>
    </p:spTree>
    <p:extLst>
      <p:ext uri="{BB962C8B-B14F-4D97-AF65-F5344CB8AC3E}">
        <p14:creationId xmlns:p14="http://schemas.microsoft.com/office/powerpoint/2010/main" val="15923936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FECA682-FC6C-49CA-97C5-9BE335F8A912}"/>
              </a:ext>
            </a:extLst>
          </p:cNvPr>
          <p:cNvSpPr>
            <a:spLocks noGrp="1"/>
          </p:cNvSpPr>
          <p:nvPr>
            <p:ph type="title"/>
          </p:nvPr>
        </p:nvSpPr>
        <p:spPr>
          <a:xfrm>
            <a:off x="130800" y="656333"/>
            <a:ext cx="8882400" cy="821400"/>
          </a:xfrm>
        </p:spPr>
        <p:txBody>
          <a:bodyPr/>
          <a:lstStyle/>
          <a:p>
            <a:r>
              <a:rPr lang="en-US" altLang="zh-CN" dirty="0"/>
              <a:t>Task 2 Compare Brightness</a:t>
            </a:r>
            <a:endParaRPr lang="zh-CN" altLang="en-US" dirty="0"/>
          </a:p>
        </p:txBody>
      </p:sp>
      <p:sp>
        <p:nvSpPr>
          <p:cNvPr id="3" name="文本占位符 2">
            <a:extLst>
              <a:ext uri="{FF2B5EF4-FFF2-40B4-BE49-F238E27FC236}">
                <a16:creationId xmlns:a16="http://schemas.microsoft.com/office/drawing/2014/main" id="{A939EAD4-2F8E-4567-9718-53223344698F}"/>
              </a:ext>
            </a:extLst>
          </p:cNvPr>
          <p:cNvSpPr>
            <a:spLocks noGrp="1"/>
          </p:cNvSpPr>
          <p:nvPr>
            <p:ph type="body" idx="4294967295"/>
          </p:nvPr>
        </p:nvSpPr>
        <p:spPr>
          <a:xfrm>
            <a:off x="369757" y="1477733"/>
            <a:ext cx="8520600" cy="3302700"/>
          </a:xfrm>
        </p:spPr>
        <p:txBody>
          <a:bodyPr/>
          <a:lstStyle/>
          <a:p>
            <a:r>
              <a:rPr lang="en-US" altLang="zh-CN" sz="2800" dirty="0"/>
              <a:t>You need to create two variables, e.g.:</a:t>
            </a:r>
          </a:p>
          <a:p>
            <a:pPr>
              <a:lnSpc>
                <a:spcPct val="95000"/>
              </a:lnSpc>
              <a:spcAft>
                <a:spcPts val="0"/>
              </a:spcAft>
            </a:pPr>
            <a:endParaRPr lang="en-US" altLang="zh-CN" sz="2800" dirty="0"/>
          </a:p>
          <a:p>
            <a:pPr>
              <a:lnSpc>
                <a:spcPct val="95000"/>
              </a:lnSpc>
              <a:spcAft>
                <a:spcPts val="0"/>
              </a:spcAft>
            </a:pPr>
            <a:endParaRPr lang="en-US" altLang="zh-CN" sz="2800" dirty="0"/>
          </a:p>
          <a:p>
            <a:r>
              <a:rPr lang="en-US" altLang="zh-CN" sz="2800" dirty="0"/>
              <a:t>Use this to store the light intensity data as follows:</a:t>
            </a:r>
            <a:endParaRPr lang="zh-CN" altLang="en-US" sz="2800" dirty="0"/>
          </a:p>
        </p:txBody>
      </p:sp>
      <p:pic>
        <p:nvPicPr>
          <p:cNvPr id="4" name="图片 3">
            <a:extLst>
              <a:ext uri="{FF2B5EF4-FFF2-40B4-BE49-F238E27FC236}">
                <a16:creationId xmlns:a16="http://schemas.microsoft.com/office/drawing/2014/main" id="{1BF90CFA-2DA2-4159-B47A-01D2BCB337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1460" y="2062352"/>
            <a:ext cx="1466850" cy="571500"/>
          </a:xfrm>
          <a:prstGeom prst="rect">
            <a:avLst/>
          </a:prstGeom>
        </p:spPr>
      </p:pic>
      <p:pic>
        <p:nvPicPr>
          <p:cNvPr id="5" name="图片 4">
            <a:extLst>
              <a:ext uri="{FF2B5EF4-FFF2-40B4-BE49-F238E27FC236}">
                <a16:creationId xmlns:a16="http://schemas.microsoft.com/office/drawing/2014/main" id="{F50A7330-E16F-4FD3-8BE0-336D778AD95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91558" y="2062352"/>
            <a:ext cx="1466850" cy="571500"/>
          </a:xfrm>
          <a:prstGeom prst="rect">
            <a:avLst/>
          </a:prstGeom>
        </p:spPr>
      </p:pic>
      <p:pic>
        <p:nvPicPr>
          <p:cNvPr id="7" name="图片 6">
            <a:extLst>
              <a:ext uri="{FF2B5EF4-FFF2-40B4-BE49-F238E27FC236}">
                <a16:creationId xmlns:a16="http://schemas.microsoft.com/office/drawing/2014/main" id="{79DF42F7-F028-468B-9D79-A57D45DBFA6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71460" y="3387632"/>
            <a:ext cx="5818441" cy="639020"/>
          </a:xfrm>
          <a:prstGeom prst="rect">
            <a:avLst/>
          </a:prstGeom>
        </p:spPr>
      </p:pic>
    </p:spTree>
    <p:extLst>
      <p:ext uri="{BB962C8B-B14F-4D97-AF65-F5344CB8AC3E}">
        <p14:creationId xmlns:p14="http://schemas.microsoft.com/office/powerpoint/2010/main" val="6202761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7B01F72-518A-40F0-9658-E73546C4BE2E}"/>
              </a:ext>
            </a:extLst>
          </p:cNvPr>
          <p:cNvSpPr>
            <a:spLocks noGrp="1"/>
          </p:cNvSpPr>
          <p:nvPr>
            <p:ph type="title"/>
          </p:nvPr>
        </p:nvSpPr>
        <p:spPr>
          <a:xfrm>
            <a:off x="130800" y="644913"/>
            <a:ext cx="8882400" cy="821400"/>
          </a:xfrm>
        </p:spPr>
        <p:txBody>
          <a:bodyPr/>
          <a:lstStyle/>
          <a:p>
            <a:r>
              <a:rPr lang="en-US" altLang="zh-CN" dirty="0"/>
              <a:t>Task 2 Compare Brightness</a:t>
            </a:r>
            <a:endParaRPr lang="zh-CN" altLang="en-US" dirty="0"/>
          </a:p>
        </p:txBody>
      </p:sp>
      <p:sp>
        <p:nvSpPr>
          <p:cNvPr id="3" name="文本占位符 2">
            <a:extLst>
              <a:ext uri="{FF2B5EF4-FFF2-40B4-BE49-F238E27FC236}">
                <a16:creationId xmlns:a16="http://schemas.microsoft.com/office/drawing/2014/main" id="{FA70B795-436D-4774-B2D1-44FD5453FA3D}"/>
              </a:ext>
            </a:extLst>
          </p:cNvPr>
          <p:cNvSpPr>
            <a:spLocks noGrp="1"/>
          </p:cNvSpPr>
          <p:nvPr>
            <p:ph type="body" idx="4294967295"/>
          </p:nvPr>
        </p:nvSpPr>
        <p:spPr>
          <a:xfrm>
            <a:off x="398785" y="1444912"/>
            <a:ext cx="8520600" cy="3302700"/>
          </a:xfrm>
        </p:spPr>
        <p:txBody>
          <a:bodyPr/>
          <a:lstStyle/>
          <a:p>
            <a:r>
              <a:rPr lang="en-US" altLang="zh-CN" sz="2800" dirty="0"/>
              <a:t>How to remind trail 1 and trail 2 (or to indicate the break between the two tests during your experiment)?</a:t>
            </a:r>
            <a:endParaRPr lang="zh-CN" altLang="en-US" sz="2800" dirty="0"/>
          </a:p>
        </p:txBody>
      </p:sp>
      <p:pic>
        <p:nvPicPr>
          <p:cNvPr id="5" name="图片 4">
            <a:extLst>
              <a:ext uri="{FF2B5EF4-FFF2-40B4-BE49-F238E27FC236}">
                <a16:creationId xmlns:a16="http://schemas.microsoft.com/office/drawing/2014/main" id="{5C099F74-17B2-49F1-89D7-1C5336767D62}"/>
              </a:ext>
            </a:extLst>
          </p:cNvPr>
          <p:cNvPicPr>
            <a:picLocks noChangeAspect="1"/>
          </p:cNvPicPr>
          <p:nvPr/>
        </p:nvPicPr>
        <p:blipFill>
          <a:blip r:embed="rId3">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4572000" y="2751198"/>
            <a:ext cx="1842663" cy="1825388"/>
          </a:xfrm>
          <a:prstGeom prst="rect">
            <a:avLst/>
          </a:prstGeom>
        </p:spPr>
      </p:pic>
      <p:pic>
        <p:nvPicPr>
          <p:cNvPr id="7" name="图片 6">
            <a:extLst>
              <a:ext uri="{FF2B5EF4-FFF2-40B4-BE49-F238E27FC236}">
                <a16:creationId xmlns:a16="http://schemas.microsoft.com/office/drawing/2014/main" id="{17208567-3732-49D4-85D3-9F76BA5814EE}"/>
              </a:ext>
            </a:extLst>
          </p:cNvPr>
          <p:cNvPicPr>
            <a:picLocks noChangeAspect="1"/>
          </p:cNvPicPr>
          <p:nvPr/>
        </p:nvPicPr>
        <p:blipFill>
          <a:blip r:embed="rId4">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rot="18853410" flipH="1" flipV="1">
            <a:off x="2321152" y="3055489"/>
            <a:ext cx="2189784" cy="1094892"/>
          </a:xfrm>
          <a:prstGeom prst="rect">
            <a:avLst/>
          </a:prstGeom>
        </p:spPr>
      </p:pic>
    </p:spTree>
    <p:extLst>
      <p:ext uri="{BB962C8B-B14F-4D97-AF65-F5344CB8AC3E}">
        <p14:creationId xmlns:p14="http://schemas.microsoft.com/office/powerpoint/2010/main" val="16668237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7B01F72-518A-40F0-9658-E73546C4BE2E}"/>
              </a:ext>
            </a:extLst>
          </p:cNvPr>
          <p:cNvSpPr>
            <a:spLocks noGrp="1"/>
          </p:cNvSpPr>
          <p:nvPr>
            <p:ph type="title"/>
          </p:nvPr>
        </p:nvSpPr>
        <p:spPr>
          <a:xfrm>
            <a:off x="130800" y="653332"/>
            <a:ext cx="8882400" cy="821400"/>
          </a:xfrm>
        </p:spPr>
        <p:txBody>
          <a:bodyPr/>
          <a:lstStyle/>
          <a:p>
            <a:r>
              <a:rPr lang="en-US" altLang="zh-CN" dirty="0"/>
              <a:t>Task 2 Compare Brightness</a:t>
            </a:r>
            <a:endParaRPr lang="zh-CN" altLang="en-US" dirty="0"/>
          </a:p>
        </p:txBody>
      </p:sp>
      <p:sp>
        <p:nvSpPr>
          <p:cNvPr id="3" name="文本占位符 2">
            <a:extLst>
              <a:ext uri="{FF2B5EF4-FFF2-40B4-BE49-F238E27FC236}">
                <a16:creationId xmlns:a16="http://schemas.microsoft.com/office/drawing/2014/main" id="{FA70B795-436D-4774-B2D1-44FD5453FA3D}"/>
              </a:ext>
            </a:extLst>
          </p:cNvPr>
          <p:cNvSpPr>
            <a:spLocks noGrp="1"/>
          </p:cNvSpPr>
          <p:nvPr>
            <p:ph type="body" idx="4294967295"/>
          </p:nvPr>
        </p:nvSpPr>
        <p:spPr>
          <a:xfrm>
            <a:off x="398786" y="1474732"/>
            <a:ext cx="8520600" cy="3302700"/>
          </a:xfrm>
        </p:spPr>
        <p:txBody>
          <a:bodyPr/>
          <a:lstStyle/>
          <a:p>
            <a:r>
              <a:rPr lang="en-US" altLang="zh-CN" sz="3200" dirty="0"/>
              <a:t>What kinds of conditional construct would you use?</a:t>
            </a:r>
            <a:endParaRPr lang="zh-CN" altLang="en-US" sz="3200" dirty="0"/>
          </a:p>
        </p:txBody>
      </p:sp>
      <p:pic>
        <p:nvPicPr>
          <p:cNvPr id="6" name="图片 5">
            <a:extLst>
              <a:ext uri="{FF2B5EF4-FFF2-40B4-BE49-F238E27FC236}">
                <a16:creationId xmlns:a16="http://schemas.microsoft.com/office/drawing/2014/main" id="{90EEFF51-AC8C-444A-862B-091DE6FFB78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59086" y="2298673"/>
            <a:ext cx="1714500" cy="1790700"/>
          </a:xfrm>
          <a:prstGeom prst="rect">
            <a:avLst/>
          </a:prstGeom>
        </p:spPr>
      </p:pic>
      <p:pic>
        <p:nvPicPr>
          <p:cNvPr id="9" name="图片 8">
            <a:extLst>
              <a:ext uri="{FF2B5EF4-FFF2-40B4-BE49-F238E27FC236}">
                <a16:creationId xmlns:a16="http://schemas.microsoft.com/office/drawing/2014/main" id="{AAC683E1-446D-48EB-8D95-AC1D8D2A07A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50772" y="2298673"/>
            <a:ext cx="1714500" cy="2247900"/>
          </a:xfrm>
          <a:prstGeom prst="rect">
            <a:avLst/>
          </a:prstGeom>
        </p:spPr>
      </p:pic>
    </p:spTree>
    <p:extLst>
      <p:ext uri="{BB962C8B-B14F-4D97-AF65-F5344CB8AC3E}">
        <p14:creationId xmlns:p14="http://schemas.microsoft.com/office/powerpoint/2010/main" val="19699389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a:extLst>
              <a:ext uri="{FF2B5EF4-FFF2-40B4-BE49-F238E27FC236}">
                <a16:creationId xmlns:a16="http://schemas.microsoft.com/office/drawing/2014/main" id="{9CFE4AF3-7C32-4452-A382-E3C61F8B907A}"/>
              </a:ext>
            </a:extLst>
          </p:cNvPr>
          <p:cNvSpPr>
            <a:spLocks noGrp="1"/>
          </p:cNvSpPr>
          <p:nvPr>
            <p:ph type="title"/>
          </p:nvPr>
        </p:nvSpPr>
        <p:spPr>
          <a:xfrm>
            <a:off x="130800" y="630398"/>
            <a:ext cx="8882400" cy="821400"/>
          </a:xfrm>
        </p:spPr>
        <p:txBody>
          <a:bodyPr/>
          <a:lstStyle/>
          <a:p>
            <a:r>
              <a:rPr lang="en-US" altLang="zh-CN" dirty="0"/>
              <a:t>Tasks in this lesson</a:t>
            </a:r>
            <a:endParaRPr lang="zh-CN" altLang="en-US" dirty="0"/>
          </a:p>
        </p:txBody>
      </p:sp>
      <p:sp>
        <p:nvSpPr>
          <p:cNvPr id="6" name="文本占位符 2">
            <a:extLst>
              <a:ext uri="{FF2B5EF4-FFF2-40B4-BE49-F238E27FC236}">
                <a16:creationId xmlns:a16="http://schemas.microsoft.com/office/drawing/2014/main" id="{3D081B60-81EC-42B9-A58B-4B15AD824C1B}"/>
              </a:ext>
            </a:extLst>
          </p:cNvPr>
          <p:cNvSpPr>
            <a:spLocks noGrp="1"/>
          </p:cNvSpPr>
          <p:nvPr>
            <p:ph type="body" idx="4294967295"/>
          </p:nvPr>
        </p:nvSpPr>
        <p:spPr>
          <a:xfrm>
            <a:off x="492600" y="1415513"/>
            <a:ext cx="8520600" cy="3302700"/>
          </a:xfrm>
        </p:spPr>
        <p:txBody>
          <a:bodyPr/>
          <a:lstStyle/>
          <a:p>
            <a:pPr>
              <a:lnSpc>
                <a:spcPct val="100000"/>
              </a:lnSpc>
              <a:spcAft>
                <a:spcPts val="1200"/>
              </a:spcAft>
              <a:buFont typeface="Wingdings" panose="05000000000000000000" pitchFamily="2" charset="2"/>
              <a:buChar char="p"/>
            </a:pPr>
            <a:r>
              <a:rPr lang="en-US" altLang="zh-CN" sz="3200" dirty="0">
                <a:latin typeface="Arial" panose="020B0604020202020204" pitchFamily="34" charset="0"/>
                <a:cs typeface="Arial" panose="020B0604020202020204" pitchFamily="34" charset="0"/>
              </a:rPr>
              <a:t> Use appropriate logical operators to</a:t>
            </a:r>
            <a:br>
              <a:rPr lang="en-US" altLang="zh-CN" sz="3200" dirty="0">
                <a:latin typeface="Arial" panose="020B0604020202020204" pitchFamily="34" charset="0"/>
                <a:cs typeface="Arial" panose="020B0604020202020204" pitchFamily="34" charset="0"/>
              </a:rPr>
            </a:br>
            <a:r>
              <a:rPr lang="en-US" altLang="zh-CN" sz="3200" dirty="0">
                <a:latin typeface="Arial" panose="020B0604020202020204" pitchFamily="34" charset="0"/>
                <a:cs typeface="Arial" panose="020B0604020202020204" pitchFamily="34" charset="0"/>
              </a:rPr>
              <a:t> set up various conditions in algorithms</a:t>
            </a:r>
            <a:endParaRPr lang="en-US" altLang="zh-CN" sz="3200" i="1" dirty="0">
              <a:latin typeface="Arial" panose="020B0604020202020204" pitchFamily="34" charset="0"/>
              <a:cs typeface="Arial" panose="020B0604020202020204" pitchFamily="34" charset="0"/>
            </a:endParaRPr>
          </a:p>
          <a:p>
            <a:pPr>
              <a:lnSpc>
                <a:spcPct val="100000"/>
              </a:lnSpc>
              <a:spcAft>
                <a:spcPts val="1200"/>
              </a:spcAft>
              <a:buFont typeface="Wingdings" panose="05000000000000000000" pitchFamily="2" charset="2"/>
              <a:buChar char="p"/>
            </a:pPr>
            <a:r>
              <a:rPr lang="en-US" altLang="zh-CN" sz="3200" dirty="0">
                <a:latin typeface="Arial" panose="020B0604020202020204" pitchFamily="34" charset="0"/>
                <a:cs typeface="Arial" panose="020B0604020202020204" pitchFamily="34" charset="0"/>
              </a:rPr>
              <a:t> Create variables to store and modify</a:t>
            </a:r>
            <a:br>
              <a:rPr lang="en-US" altLang="zh-CN" sz="3200" dirty="0">
                <a:latin typeface="Arial" panose="020B0604020202020204" pitchFamily="34" charset="0"/>
                <a:cs typeface="Arial" panose="020B0604020202020204" pitchFamily="34" charset="0"/>
              </a:rPr>
            </a:br>
            <a:r>
              <a:rPr lang="zh-CN" altLang="en-US" sz="3200" dirty="0">
                <a:latin typeface="Arial" panose="020B0604020202020204" pitchFamily="34" charset="0"/>
                <a:cs typeface="Arial" panose="020B0604020202020204" pitchFamily="34" charset="0"/>
              </a:rPr>
              <a:t> </a:t>
            </a:r>
            <a:r>
              <a:rPr lang="en-US" altLang="zh-CN" sz="3200" dirty="0">
                <a:latin typeface="Arial" panose="020B0604020202020204" pitchFamily="34" charset="0"/>
                <a:cs typeface="Arial" panose="020B0604020202020204" pitchFamily="34" charset="0"/>
              </a:rPr>
              <a:t>data</a:t>
            </a:r>
            <a:r>
              <a:rPr lang="zh-CN" altLang="en-US" sz="3200" dirty="0">
                <a:latin typeface="Arial" panose="020B0604020202020204" pitchFamily="34" charset="0"/>
                <a:cs typeface="Arial" panose="020B0604020202020204" pitchFamily="34" charset="0"/>
              </a:rPr>
              <a:t> </a:t>
            </a:r>
            <a:r>
              <a:rPr lang="en-US" altLang="zh-CN" sz="3200" dirty="0">
                <a:latin typeface="Arial" panose="020B0604020202020204" pitchFamily="34" charset="0"/>
                <a:cs typeface="Arial" panose="020B0604020202020204" pitchFamily="34" charset="0"/>
              </a:rPr>
              <a:t>collected by sensors</a:t>
            </a:r>
          </a:p>
          <a:p>
            <a:pPr>
              <a:lnSpc>
                <a:spcPct val="100000"/>
              </a:lnSpc>
              <a:spcAft>
                <a:spcPts val="0"/>
              </a:spcAft>
              <a:buFont typeface="Wingdings" panose="05000000000000000000" pitchFamily="2" charset="2"/>
              <a:buChar char="p"/>
            </a:pPr>
            <a:r>
              <a:rPr lang="en-US" altLang="zh-CN" sz="3200" dirty="0">
                <a:latin typeface="Arial" panose="020B0604020202020204" pitchFamily="34" charset="0"/>
                <a:cs typeface="Arial" panose="020B0604020202020204" pitchFamily="34" charset="0"/>
              </a:rPr>
              <a:t> Recognize variables blocks in </a:t>
            </a:r>
            <a:r>
              <a:rPr lang="en-US" altLang="zh-CN" sz="3200" dirty="0" err="1">
                <a:latin typeface="Arial" panose="020B0604020202020204" pitchFamily="34" charset="0"/>
                <a:cs typeface="Arial" panose="020B0604020202020204" pitchFamily="34" charset="0"/>
              </a:rPr>
              <a:t>mBlock</a:t>
            </a:r>
            <a:endParaRPr lang="en-US" altLang="zh-CN" sz="3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9723050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D569B1B-7C22-43E4-97A4-4E90247014D3}"/>
              </a:ext>
            </a:extLst>
          </p:cNvPr>
          <p:cNvSpPr>
            <a:spLocks noGrp="1"/>
          </p:cNvSpPr>
          <p:nvPr>
            <p:ph type="title"/>
          </p:nvPr>
        </p:nvSpPr>
        <p:spPr>
          <a:xfrm>
            <a:off x="1037089" y="1176204"/>
            <a:ext cx="4686900" cy="1792800"/>
          </a:xfrm>
        </p:spPr>
        <p:txBody>
          <a:bodyPr/>
          <a:lstStyle/>
          <a:p>
            <a:r>
              <a:rPr lang="en-US" altLang="zh-CN" dirty="0"/>
              <a:t>Practice</a:t>
            </a:r>
            <a:endParaRPr lang="zh-CN" altLang="en-US" dirty="0"/>
          </a:p>
        </p:txBody>
      </p:sp>
    </p:spTree>
    <p:extLst>
      <p:ext uri="{BB962C8B-B14F-4D97-AF65-F5344CB8AC3E}">
        <p14:creationId xmlns:p14="http://schemas.microsoft.com/office/powerpoint/2010/main" val="30281985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6447738-7951-4E55-926F-E5586D520421}"/>
              </a:ext>
            </a:extLst>
          </p:cNvPr>
          <p:cNvSpPr>
            <a:spLocks noGrp="1"/>
          </p:cNvSpPr>
          <p:nvPr>
            <p:ph type="title"/>
          </p:nvPr>
        </p:nvSpPr>
        <p:spPr>
          <a:xfrm>
            <a:off x="130800" y="652170"/>
            <a:ext cx="8882400" cy="821400"/>
          </a:xfrm>
        </p:spPr>
        <p:txBody>
          <a:bodyPr/>
          <a:lstStyle/>
          <a:p>
            <a:r>
              <a:rPr lang="en-US" altLang="zh-CN" dirty="0"/>
              <a:t>Task 3 The Magic Variables</a:t>
            </a:r>
            <a:endParaRPr lang="zh-CN" altLang="en-US" dirty="0"/>
          </a:p>
        </p:txBody>
      </p:sp>
      <p:sp>
        <p:nvSpPr>
          <p:cNvPr id="3" name="文本占位符 2">
            <a:extLst>
              <a:ext uri="{FF2B5EF4-FFF2-40B4-BE49-F238E27FC236}">
                <a16:creationId xmlns:a16="http://schemas.microsoft.com/office/drawing/2014/main" id="{523443DA-A1FD-49F7-810B-91C2DFF8CBB8}"/>
              </a:ext>
            </a:extLst>
          </p:cNvPr>
          <p:cNvSpPr>
            <a:spLocks noGrp="1"/>
          </p:cNvSpPr>
          <p:nvPr>
            <p:ph type="body" idx="4294967295"/>
          </p:nvPr>
        </p:nvSpPr>
        <p:spPr>
          <a:xfrm>
            <a:off x="492600" y="1422771"/>
            <a:ext cx="8520600" cy="3302700"/>
          </a:xfrm>
        </p:spPr>
        <p:txBody>
          <a:bodyPr/>
          <a:lstStyle/>
          <a:p>
            <a:r>
              <a:rPr lang="en-US" altLang="zh-CN" sz="3200" dirty="0">
                <a:latin typeface="Arial Black" panose="020B0A04020102020204" pitchFamily="34" charset="0"/>
              </a:rPr>
              <a:t>Discussion:</a:t>
            </a:r>
            <a:r>
              <a:rPr lang="en-US" altLang="zh-CN" sz="3200" dirty="0"/>
              <a:t> Through the experiment in the first task, what else interesting could variables do?</a:t>
            </a:r>
            <a:endParaRPr lang="zh-CN" altLang="en-US" sz="3200" dirty="0"/>
          </a:p>
        </p:txBody>
      </p:sp>
      <p:pic>
        <p:nvPicPr>
          <p:cNvPr id="5" name="图片 4">
            <a:extLst>
              <a:ext uri="{FF2B5EF4-FFF2-40B4-BE49-F238E27FC236}">
                <a16:creationId xmlns:a16="http://schemas.microsoft.com/office/drawing/2014/main" id="{C98353AA-A4A3-4634-A4E6-048F75AB168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41841" y="2571750"/>
            <a:ext cx="3402804" cy="2266764"/>
          </a:xfrm>
          <a:prstGeom prst="rect">
            <a:avLst/>
          </a:prstGeom>
          <a:effectLst>
            <a:softEdge rad="317500"/>
          </a:effectLst>
        </p:spPr>
      </p:pic>
    </p:spTree>
    <p:extLst>
      <p:ext uri="{BB962C8B-B14F-4D97-AF65-F5344CB8AC3E}">
        <p14:creationId xmlns:p14="http://schemas.microsoft.com/office/powerpoint/2010/main" val="4839353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6F8253E6-93A7-42FE-BFFE-D89A91F5AD0B}"/>
              </a:ext>
            </a:extLst>
          </p:cNvPr>
          <p:cNvSpPr>
            <a:spLocks noGrp="1"/>
          </p:cNvSpPr>
          <p:nvPr>
            <p:ph type="title"/>
          </p:nvPr>
        </p:nvSpPr>
        <p:spPr>
          <a:xfrm>
            <a:off x="130800" y="659428"/>
            <a:ext cx="8882400" cy="821400"/>
          </a:xfrm>
        </p:spPr>
        <p:txBody>
          <a:bodyPr/>
          <a:lstStyle/>
          <a:p>
            <a:r>
              <a:rPr lang="en-US" altLang="zh-CN" dirty="0"/>
              <a:t>Example My Story Bot</a:t>
            </a:r>
            <a:endParaRPr lang="zh-CN" altLang="en-US" dirty="0"/>
          </a:p>
        </p:txBody>
      </p:sp>
      <p:sp>
        <p:nvSpPr>
          <p:cNvPr id="4" name="文本占位符 3">
            <a:extLst>
              <a:ext uri="{FF2B5EF4-FFF2-40B4-BE49-F238E27FC236}">
                <a16:creationId xmlns:a16="http://schemas.microsoft.com/office/drawing/2014/main" id="{AAA60CFE-C34B-4417-9EA1-2953B42B849B}"/>
              </a:ext>
            </a:extLst>
          </p:cNvPr>
          <p:cNvSpPr>
            <a:spLocks noGrp="1"/>
          </p:cNvSpPr>
          <p:nvPr>
            <p:ph type="body" idx="4294967295"/>
          </p:nvPr>
        </p:nvSpPr>
        <p:spPr>
          <a:xfrm>
            <a:off x="311700" y="1501125"/>
            <a:ext cx="8520600" cy="3302700"/>
          </a:xfrm>
        </p:spPr>
        <p:txBody>
          <a:bodyPr/>
          <a:lstStyle/>
          <a:p>
            <a:r>
              <a:rPr lang="en-US" altLang="zh-CN" sz="3200" dirty="0"/>
              <a:t>Modify the chatbot program to make the bot ask questions about you, e.g. name, favorite food, living place, etc.</a:t>
            </a:r>
            <a:endParaRPr lang="zh-CN" altLang="en-US" sz="3200" dirty="0"/>
          </a:p>
        </p:txBody>
      </p:sp>
      <p:pic>
        <p:nvPicPr>
          <p:cNvPr id="5" name="图片 4">
            <a:extLst>
              <a:ext uri="{FF2B5EF4-FFF2-40B4-BE49-F238E27FC236}">
                <a16:creationId xmlns:a16="http://schemas.microsoft.com/office/drawing/2014/main" id="{5324B5B1-826F-4B94-86F2-A88085B15CDE}"/>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flipH="1">
            <a:off x="6269049" y="3002607"/>
            <a:ext cx="1109095" cy="1407482"/>
          </a:xfrm>
          <a:prstGeom prst="rect">
            <a:avLst/>
          </a:prstGeom>
        </p:spPr>
      </p:pic>
      <p:grpSp>
        <p:nvGrpSpPr>
          <p:cNvPr id="2" name="组合 1">
            <a:extLst>
              <a:ext uri="{FF2B5EF4-FFF2-40B4-BE49-F238E27FC236}">
                <a16:creationId xmlns:a16="http://schemas.microsoft.com/office/drawing/2014/main" id="{B243C56A-FD5D-45F9-84D6-0650F0DE64EB}"/>
              </a:ext>
            </a:extLst>
          </p:cNvPr>
          <p:cNvGrpSpPr/>
          <p:nvPr/>
        </p:nvGrpSpPr>
        <p:grpSpPr>
          <a:xfrm>
            <a:off x="1027936" y="3416223"/>
            <a:ext cx="4687560" cy="723900"/>
            <a:chOff x="752164" y="3676775"/>
            <a:chExt cx="4687560" cy="723900"/>
          </a:xfrm>
        </p:grpSpPr>
        <p:pic>
          <p:nvPicPr>
            <p:cNvPr id="6" name="图片 5">
              <a:extLst>
                <a:ext uri="{FF2B5EF4-FFF2-40B4-BE49-F238E27FC236}">
                  <a16:creationId xmlns:a16="http://schemas.microsoft.com/office/drawing/2014/main" id="{E63F2C98-63C8-4ECB-8DBD-10254D707F0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2164" y="3676775"/>
              <a:ext cx="3371850" cy="723900"/>
            </a:xfrm>
            <a:prstGeom prst="rect">
              <a:avLst/>
            </a:prstGeom>
          </p:spPr>
        </p:pic>
        <p:pic>
          <p:nvPicPr>
            <p:cNvPr id="7" name="图片 6">
              <a:extLst>
                <a:ext uri="{FF2B5EF4-FFF2-40B4-BE49-F238E27FC236}">
                  <a16:creationId xmlns:a16="http://schemas.microsoft.com/office/drawing/2014/main" id="{A41CE5A5-790C-4121-8C01-3486E8AD00F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20549" y="3752975"/>
              <a:ext cx="1019175" cy="571500"/>
            </a:xfrm>
            <a:prstGeom prst="rect">
              <a:avLst/>
            </a:prstGeom>
          </p:spPr>
        </p:pic>
      </p:grpSp>
    </p:spTree>
    <p:extLst>
      <p:ext uri="{BB962C8B-B14F-4D97-AF65-F5344CB8AC3E}">
        <p14:creationId xmlns:p14="http://schemas.microsoft.com/office/powerpoint/2010/main" val="179997847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6F8253E6-93A7-42FE-BFFE-D89A91F5AD0B}"/>
              </a:ext>
            </a:extLst>
          </p:cNvPr>
          <p:cNvSpPr>
            <a:spLocks noGrp="1"/>
          </p:cNvSpPr>
          <p:nvPr>
            <p:ph type="title"/>
          </p:nvPr>
        </p:nvSpPr>
        <p:spPr>
          <a:xfrm>
            <a:off x="130800" y="688859"/>
            <a:ext cx="8882400" cy="821400"/>
          </a:xfrm>
        </p:spPr>
        <p:txBody>
          <a:bodyPr/>
          <a:lstStyle/>
          <a:p>
            <a:r>
              <a:rPr lang="en-US" altLang="zh-CN" dirty="0"/>
              <a:t>Example TICK-TICK-BONG!</a:t>
            </a:r>
            <a:endParaRPr lang="zh-CN" altLang="en-US" dirty="0"/>
          </a:p>
        </p:txBody>
      </p:sp>
      <p:grpSp>
        <p:nvGrpSpPr>
          <p:cNvPr id="7" name="组合 6">
            <a:extLst>
              <a:ext uri="{FF2B5EF4-FFF2-40B4-BE49-F238E27FC236}">
                <a16:creationId xmlns:a16="http://schemas.microsoft.com/office/drawing/2014/main" id="{1E3F6D29-7746-4CC0-89CF-32809C6D14A8}"/>
              </a:ext>
            </a:extLst>
          </p:cNvPr>
          <p:cNvGrpSpPr/>
          <p:nvPr/>
        </p:nvGrpSpPr>
        <p:grpSpPr>
          <a:xfrm>
            <a:off x="3722915" y="2220687"/>
            <a:ext cx="4360784" cy="2500237"/>
            <a:chOff x="4572000" y="2220687"/>
            <a:chExt cx="4360784" cy="2500237"/>
          </a:xfrm>
        </p:grpSpPr>
        <p:pic>
          <p:nvPicPr>
            <p:cNvPr id="2" name="图片 1">
              <a:extLst>
                <a:ext uri="{FF2B5EF4-FFF2-40B4-BE49-F238E27FC236}">
                  <a16:creationId xmlns:a16="http://schemas.microsoft.com/office/drawing/2014/main" id="{3C1CAC8A-A60C-4617-835F-32448261CAE3}"/>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4572000" y="2682910"/>
              <a:ext cx="1204011" cy="1749960"/>
            </a:xfrm>
            <a:prstGeom prst="rect">
              <a:avLst/>
            </a:prstGeom>
          </p:spPr>
        </p:pic>
        <p:pic>
          <p:nvPicPr>
            <p:cNvPr id="5" name="图片 4">
              <a:extLst>
                <a:ext uri="{FF2B5EF4-FFF2-40B4-BE49-F238E27FC236}">
                  <a16:creationId xmlns:a16="http://schemas.microsoft.com/office/drawing/2014/main" id="{19D2B476-6111-42EC-9E2D-7914017B3093}"/>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6758968" y="2220687"/>
              <a:ext cx="2173816" cy="2500237"/>
            </a:xfrm>
            <a:prstGeom prst="rect">
              <a:avLst/>
            </a:prstGeom>
          </p:spPr>
        </p:pic>
        <p:sp>
          <p:nvSpPr>
            <p:cNvPr id="6" name="箭头: 右 5">
              <a:extLst>
                <a:ext uri="{FF2B5EF4-FFF2-40B4-BE49-F238E27FC236}">
                  <a16:creationId xmlns:a16="http://schemas.microsoft.com/office/drawing/2014/main" id="{83525BCB-3DF8-45ED-9C7B-81722E5B86E7}"/>
                </a:ext>
              </a:extLst>
            </p:cNvPr>
            <p:cNvSpPr/>
            <p:nvPr/>
          </p:nvSpPr>
          <p:spPr>
            <a:xfrm>
              <a:off x="5889489" y="3470805"/>
              <a:ext cx="756000" cy="468000"/>
            </a:xfrm>
            <a:prstGeom prst="rightArrow">
              <a:avLst/>
            </a:prstGeom>
            <a:solidFill>
              <a:srgbClr val="F05200"/>
            </a:solidFill>
            <a:ln>
              <a:solidFill>
                <a:srgbClr val="6E80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文本占位符 3">
            <a:extLst>
              <a:ext uri="{FF2B5EF4-FFF2-40B4-BE49-F238E27FC236}">
                <a16:creationId xmlns:a16="http://schemas.microsoft.com/office/drawing/2014/main" id="{AAA60CFE-C34B-4417-9EA1-2953B42B849B}"/>
              </a:ext>
            </a:extLst>
          </p:cNvPr>
          <p:cNvSpPr>
            <a:spLocks noGrp="1"/>
          </p:cNvSpPr>
          <p:nvPr>
            <p:ph type="body" idx="4294967295"/>
          </p:nvPr>
        </p:nvSpPr>
        <p:spPr>
          <a:xfrm>
            <a:off x="311700" y="1473974"/>
            <a:ext cx="8520600" cy="3302700"/>
          </a:xfrm>
        </p:spPr>
        <p:txBody>
          <a:bodyPr/>
          <a:lstStyle/>
          <a:p>
            <a:r>
              <a:rPr lang="en-US" altLang="zh-CN" sz="3200" dirty="0"/>
              <a:t>Make a countdown bomb by using the “random number”</a:t>
            </a:r>
            <a:br>
              <a:rPr lang="en-US" altLang="zh-CN" sz="3200" dirty="0"/>
            </a:br>
            <a:r>
              <a:rPr lang="en-US" altLang="zh-CN" sz="3200" dirty="0"/>
              <a:t>Variables block</a:t>
            </a:r>
            <a:endParaRPr lang="zh-CN" altLang="en-US" sz="3200" dirty="0"/>
          </a:p>
        </p:txBody>
      </p:sp>
      <p:pic>
        <p:nvPicPr>
          <p:cNvPr id="9" name="图片 8">
            <a:extLst>
              <a:ext uri="{FF2B5EF4-FFF2-40B4-BE49-F238E27FC236}">
                <a16:creationId xmlns:a16="http://schemas.microsoft.com/office/drawing/2014/main" id="{7B653370-1E2D-4614-9AEF-11FE65B75C7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5572" y="3557890"/>
            <a:ext cx="2619375" cy="571500"/>
          </a:xfrm>
          <a:prstGeom prst="rect">
            <a:avLst/>
          </a:prstGeom>
        </p:spPr>
      </p:pic>
    </p:spTree>
    <p:extLst>
      <p:ext uri="{BB962C8B-B14F-4D97-AF65-F5344CB8AC3E}">
        <p14:creationId xmlns:p14="http://schemas.microsoft.com/office/powerpoint/2010/main" val="233799213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D569B1B-7C22-43E4-97A4-4E90247014D3}"/>
              </a:ext>
            </a:extLst>
          </p:cNvPr>
          <p:cNvSpPr>
            <a:spLocks noGrp="1"/>
          </p:cNvSpPr>
          <p:nvPr>
            <p:ph type="title"/>
          </p:nvPr>
        </p:nvSpPr>
        <p:spPr>
          <a:xfrm>
            <a:off x="1029833" y="1235714"/>
            <a:ext cx="4686900" cy="1792800"/>
          </a:xfrm>
        </p:spPr>
        <p:txBody>
          <a:bodyPr/>
          <a:lstStyle/>
          <a:p>
            <a:r>
              <a:rPr lang="en-US" altLang="zh-CN" dirty="0"/>
              <a:t>Wrap Up</a:t>
            </a:r>
            <a:endParaRPr lang="zh-CN" altLang="en-US" dirty="0"/>
          </a:p>
        </p:txBody>
      </p:sp>
    </p:spTree>
    <p:extLst>
      <p:ext uri="{BB962C8B-B14F-4D97-AF65-F5344CB8AC3E}">
        <p14:creationId xmlns:p14="http://schemas.microsoft.com/office/powerpoint/2010/main" val="405129990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A87639C4-34B3-4569-8E02-CBC3C282D185}"/>
              </a:ext>
            </a:extLst>
          </p:cNvPr>
          <p:cNvSpPr txBox="1"/>
          <p:nvPr/>
        </p:nvSpPr>
        <p:spPr>
          <a:xfrm>
            <a:off x="2465156" y="845763"/>
            <a:ext cx="3327094" cy="1979709"/>
          </a:xfrm>
          <a:prstGeom prst="rect">
            <a:avLst/>
          </a:prstGeom>
          <a:noFill/>
        </p:spPr>
        <p:txBody>
          <a:bodyPr wrap="square" rtlCol="0">
            <a:spAutoFit/>
          </a:bodyPr>
          <a:lstStyle/>
          <a:p>
            <a:pPr algn="ctr">
              <a:lnSpc>
                <a:spcPct val="114000"/>
              </a:lnSpc>
              <a:spcAft>
                <a:spcPts val="1600"/>
              </a:spcAft>
            </a:pPr>
            <a:r>
              <a:rPr lang="en-US" altLang="zh-CN" sz="2000" b="1" dirty="0">
                <a:latin typeface="Arial" panose="020B0604020202020204" pitchFamily="34" charset="0"/>
                <a:cs typeface="Arial" panose="020B0604020202020204" pitchFamily="34" charset="0"/>
              </a:rPr>
              <a:t>Keywords</a:t>
            </a:r>
          </a:p>
          <a:p>
            <a:pPr>
              <a:lnSpc>
                <a:spcPct val="114000"/>
              </a:lnSpc>
              <a:spcAft>
                <a:spcPts val="1600"/>
              </a:spcAft>
            </a:pPr>
            <a:r>
              <a:rPr lang="en-US" altLang="zh-CN" sz="1800" b="1" dirty="0">
                <a:latin typeface="Arial" panose="020B0604020202020204" pitchFamily="34" charset="0"/>
                <a:cs typeface="Arial" panose="020B0604020202020204" pitchFamily="34" charset="0"/>
              </a:rPr>
              <a:t>     Variables</a:t>
            </a:r>
          </a:p>
          <a:p>
            <a:pPr>
              <a:lnSpc>
                <a:spcPct val="114000"/>
              </a:lnSpc>
              <a:spcAft>
                <a:spcPts val="1600"/>
              </a:spcAft>
            </a:pPr>
            <a:r>
              <a:rPr lang="en-US" altLang="zh-CN" sz="1800" b="1" dirty="0">
                <a:latin typeface="Arial" panose="020B0604020202020204" pitchFamily="34" charset="0"/>
                <a:cs typeface="Arial" panose="020B0604020202020204" pitchFamily="34" charset="0"/>
              </a:rPr>
              <a:t>     Conditionals</a:t>
            </a:r>
          </a:p>
          <a:p>
            <a:pPr>
              <a:lnSpc>
                <a:spcPct val="114000"/>
              </a:lnSpc>
              <a:spcAft>
                <a:spcPts val="1600"/>
              </a:spcAft>
            </a:pPr>
            <a:r>
              <a:rPr lang="en-US" altLang="zh-CN" sz="1800" b="1" dirty="0">
                <a:latin typeface="Arial" panose="020B0604020202020204" pitchFamily="34" charset="0"/>
                <a:cs typeface="Arial" panose="020B0604020202020204" pitchFamily="34" charset="0"/>
              </a:rPr>
              <a:t>     Logical Operators</a:t>
            </a:r>
          </a:p>
        </p:txBody>
      </p:sp>
    </p:spTree>
    <p:extLst>
      <p:ext uri="{BB962C8B-B14F-4D97-AF65-F5344CB8AC3E}">
        <p14:creationId xmlns:p14="http://schemas.microsoft.com/office/powerpoint/2010/main" val="151727889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74D9785A-8541-48A3-8DC1-057DD7C285AD}"/>
              </a:ext>
            </a:extLst>
          </p:cNvPr>
          <p:cNvSpPr>
            <a:spLocks noGrp="1"/>
          </p:cNvSpPr>
          <p:nvPr>
            <p:ph type="title"/>
          </p:nvPr>
        </p:nvSpPr>
        <p:spPr>
          <a:xfrm>
            <a:off x="1029832" y="1235715"/>
            <a:ext cx="4686900" cy="1792800"/>
          </a:xfrm>
        </p:spPr>
        <p:txBody>
          <a:bodyPr/>
          <a:lstStyle/>
          <a:p>
            <a:r>
              <a:rPr lang="en-US" altLang="zh-CN" sz="7200" dirty="0">
                <a:effectLst>
                  <a:outerShdw blurRad="38100" dist="38100" dir="2700000" algn="tl">
                    <a:srgbClr val="000000">
                      <a:alpha val="43137"/>
                    </a:srgbClr>
                  </a:outerShdw>
                </a:effectLst>
                <a:latin typeface="Arial Rounded MT Bold" panose="020F0704030504030204" pitchFamily="34" charset="0"/>
              </a:rPr>
              <a:t>Clean Up</a:t>
            </a:r>
            <a:endParaRPr lang="zh-CN" altLang="en-US" sz="7200" dirty="0"/>
          </a:p>
        </p:txBody>
      </p:sp>
    </p:spTree>
    <p:extLst>
      <p:ext uri="{BB962C8B-B14F-4D97-AF65-F5344CB8AC3E}">
        <p14:creationId xmlns:p14="http://schemas.microsoft.com/office/powerpoint/2010/main" val="8955667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32D16A4-A7CD-418F-9FFB-5F995540CFB3}"/>
              </a:ext>
            </a:extLst>
          </p:cNvPr>
          <p:cNvSpPr>
            <a:spLocks noGrp="1"/>
          </p:cNvSpPr>
          <p:nvPr>
            <p:ph type="title"/>
          </p:nvPr>
        </p:nvSpPr>
        <p:spPr>
          <a:xfrm>
            <a:off x="1029832" y="1235715"/>
            <a:ext cx="4686900" cy="1792800"/>
          </a:xfrm>
        </p:spPr>
        <p:txBody>
          <a:bodyPr/>
          <a:lstStyle/>
          <a:p>
            <a:r>
              <a:rPr lang="en-US" altLang="zh-CN" dirty="0"/>
              <a:t>Warm Up</a:t>
            </a:r>
            <a:endParaRPr lang="zh-CN" altLang="en-US" dirty="0"/>
          </a:p>
        </p:txBody>
      </p:sp>
    </p:spTree>
    <p:extLst>
      <p:ext uri="{BB962C8B-B14F-4D97-AF65-F5344CB8AC3E}">
        <p14:creationId xmlns:p14="http://schemas.microsoft.com/office/powerpoint/2010/main" val="24423932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9D7696A-5B73-45DB-8718-0203E7657A2C}"/>
              </a:ext>
            </a:extLst>
          </p:cNvPr>
          <p:cNvSpPr>
            <a:spLocks noGrp="1"/>
          </p:cNvSpPr>
          <p:nvPr>
            <p:ph type="title"/>
          </p:nvPr>
        </p:nvSpPr>
        <p:spPr>
          <a:xfrm>
            <a:off x="130800" y="644913"/>
            <a:ext cx="8882400" cy="821400"/>
          </a:xfrm>
        </p:spPr>
        <p:txBody>
          <a:bodyPr/>
          <a:lstStyle/>
          <a:p>
            <a:r>
              <a:rPr lang="en-US" altLang="zh-CN" dirty="0"/>
              <a:t>Place Anything into It</a:t>
            </a:r>
            <a:endParaRPr lang="zh-CN" altLang="en-US" dirty="0"/>
          </a:p>
        </p:txBody>
      </p:sp>
      <p:sp>
        <p:nvSpPr>
          <p:cNvPr id="3" name="文本占位符 2">
            <a:extLst>
              <a:ext uri="{FF2B5EF4-FFF2-40B4-BE49-F238E27FC236}">
                <a16:creationId xmlns:a16="http://schemas.microsoft.com/office/drawing/2014/main" id="{A91C4E6B-9656-4A71-9C19-615A8E356202}"/>
              </a:ext>
            </a:extLst>
          </p:cNvPr>
          <p:cNvSpPr>
            <a:spLocks noGrp="1"/>
          </p:cNvSpPr>
          <p:nvPr>
            <p:ph type="body" idx="4294967295"/>
          </p:nvPr>
        </p:nvSpPr>
        <p:spPr>
          <a:xfrm>
            <a:off x="311700" y="1415660"/>
            <a:ext cx="8520600" cy="3302700"/>
          </a:xfrm>
        </p:spPr>
        <p:txBody>
          <a:bodyPr/>
          <a:lstStyle/>
          <a:p>
            <a:pPr>
              <a:lnSpc>
                <a:spcPct val="100000"/>
              </a:lnSpc>
            </a:pPr>
            <a:r>
              <a:rPr lang="en-US" altLang="zh-CN" sz="3200" dirty="0"/>
              <a:t>Have you seen the magic show? Do you dream to have the magic box or magic hat?</a:t>
            </a:r>
            <a:endParaRPr lang="zh-CN" altLang="en-US" sz="3200" dirty="0"/>
          </a:p>
        </p:txBody>
      </p:sp>
      <p:pic>
        <p:nvPicPr>
          <p:cNvPr id="7" name="图片 6">
            <a:extLst>
              <a:ext uri="{FF2B5EF4-FFF2-40B4-BE49-F238E27FC236}">
                <a16:creationId xmlns:a16="http://schemas.microsoft.com/office/drawing/2014/main" id="{172855FE-5F02-4C16-A800-06B947E412A0}"/>
              </a:ext>
            </a:extLst>
          </p:cNvPr>
          <p:cNvPicPr>
            <a:picLocks noChangeAspect="1"/>
          </p:cNvPicPr>
          <p:nvPr/>
        </p:nvPicPr>
        <p:blipFill>
          <a:blip r:embed="rId3"/>
          <a:stretch>
            <a:fillRect/>
          </a:stretch>
        </p:blipFill>
        <p:spPr>
          <a:xfrm>
            <a:off x="2913747" y="2699656"/>
            <a:ext cx="3598581" cy="2117915"/>
          </a:xfrm>
          <a:prstGeom prst="rect">
            <a:avLst/>
          </a:prstGeom>
        </p:spPr>
      </p:pic>
    </p:spTree>
    <p:extLst>
      <p:ext uri="{BB962C8B-B14F-4D97-AF65-F5344CB8AC3E}">
        <p14:creationId xmlns:p14="http://schemas.microsoft.com/office/powerpoint/2010/main" val="37689358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9C95606-9B8D-4CDB-8989-776AF7E59180}"/>
              </a:ext>
            </a:extLst>
          </p:cNvPr>
          <p:cNvSpPr>
            <a:spLocks noGrp="1"/>
          </p:cNvSpPr>
          <p:nvPr>
            <p:ph type="title"/>
          </p:nvPr>
        </p:nvSpPr>
        <p:spPr>
          <a:xfrm>
            <a:off x="1022575" y="1183460"/>
            <a:ext cx="4686900" cy="1792800"/>
          </a:xfrm>
        </p:spPr>
        <p:txBody>
          <a:bodyPr/>
          <a:lstStyle/>
          <a:p>
            <a:r>
              <a:rPr lang="en-US" altLang="zh-CN" dirty="0"/>
              <a:t>Phase 1</a:t>
            </a:r>
            <a:endParaRPr lang="zh-CN" altLang="en-US" dirty="0"/>
          </a:p>
        </p:txBody>
      </p:sp>
    </p:spTree>
    <p:extLst>
      <p:ext uri="{BB962C8B-B14F-4D97-AF65-F5344CB8AC3E}">
        <p14:creationId xmlns:p14="http://schemas.microsoft.com/office/powerpoint/2010/main" val="42927375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0EE3697-CFA8-41E2-8459-ADF864C40296}"/>
              </a:ext>
            </a:extLst>
          </p:cNvPr>
          <p:cNvSpPr>
            <a:spLocks noGrp="1"/>
          </p:cNvSpPr>
          <p:nvPr>
            <p:ph type="title"/>
          </p:nvPr>
        </p:nvSpPr>
        <p:spPr>
          <a:xfrm>
            <a:off x="130800" y="652621"/>
            <a:ext cx="8882400" cy="821400"/>
          </a:xfrm>
        </p:spPr>
        <p:txBody>
          <a:bodyPr/>
          <a:lstStyle/>
          <a:p>
            <a:r>
              <a:rPr lang="en-US" altLang="zh-CN" dirty="0"/>
              <a:t>Variables</a:t>
            </a:r>
            <a:endParaRPr lang="zh-CN" altLang="en-US" dirty="0"/>
          </a:p>
        </p:txBody>
      </p:sp>
      <p:sp>
        <p:nvSpPr>
          <p:cNvPr id="3" name="文本占位符 2">
            <a:extLst>
              <a:ext uri="{FF2B5EF4-FFF2-40B4-BE49-F238E27FC236}">
                <a16:creationId xmlns:a16="http://schemas.microsoft.com/office/drawing/2014/main" id="{CA5EA4F9-A829-4FD6-BDCC-777C073FC38C}"/>
              </a:ext>
            </a:extLst>
          </p:cNvPr>
          <p:cNvSpPr>
            <a:spLocks noGrp="1"/>
          </p:cNvSpPr>
          <p:nvPr>
            <p:ph type="body" idx="4294967295"/>
          </p:nvPr>
        </p:nvSpPr>
        <p:spPr>
          <a:xfrm>
            <a:off x="311700" y="1375181"/>
            <a:ext cx="8520600" cy="3302700"/>
          </a:xfrm>
        </p:spPr>
        <p:txBody>
          <a:bodyPr/>
          <a:lstStyle/>
          <a:p>
            <a:pPr>
              <a:lnSpc>
                <a:spcPct val="100000"/>
              </a:lnSpc>
            </a:pPr>
            <a:r>
              <a:rPr lang="en-US" altLang="zh-CN" sz="3200" dirty="0"/>
              <a:t>A variable holds different information, like a shoe box that can store different types of shoes.</a:t>
            </a:r>
            <a:endParaRPr lang="zh-CN" altLang="en-US" sz="3200" dirty="0"/>
          </a:p>
        </p:txBody>
      </p:sp>
      <p:grpSp>
        <p:nvGrpSpPr>
          <p:cNvPr id="12" name="组合 11">
            <a:extLst>
              <a:ext uri="{FF2B5EF4-FFF2-40B4-BE49-F238E27FC236}">
                <a16:creationId xmlns:a16="http://schemas.microsoft.com/office/drawing/2014/main" id="{BCF02BF8-6E1D-405A-B1D8-2842CFA9EBF3}"/>
              </a:ext>
            </a:extLst>
          </p:cNvPr>
          <p:cNvGrpSpPr/>
          <p:nvPr/>
        </p:nvGrpSpPr>
        <p:grpSpPr>
          <a:xfrm>
            <a:off x="2118630" y="2701298"/>
            <a:ext cx="5273646" cy="1936364"/>
            <a:chOff x="4070801" y="3024557"/>
            <a:chExt cx="4559073" cy="1673989"/>
          </a:xfrm>
        </p:grpSpPr>
        <p:grpSp>
          <p:nvGrpSpPr>
            <p:cNvPr id="4" name="组合 3">
              <a:extLst>
                <a:ext uri="{FF2B5EF4-FFF2-40B4-BE49-F238E27FC236}">
                  <a16:creationId xmlns:a16="http://schemas.microsoft.com/office/drawing/2014/main" id="{EE835E82-F28E-4FF4-BCAF-1A4A01592C62}"/>
                </a:ext>
              </a:extLst>
            </p:cNvPr>
            <p:cNvGrpSpPr/>
            <p:nvPr/>
          </p:nvGrpSpPr>
          <p:grpSpPr>
            <a:xfrm>
              <a:off x="4070801" y="3024557"/>
              <a:ext cx="4559073" cy="1232010"/>
              <a:chOff x="1109722" y="2653433"/>
              <a:chExt cx="7283531" cy="1968250"/>
            </a:xfrm>
          </p:grpSpPr>
          <p:pic>
            <p:nvPicPr>
              <p:cNvPr id="5" name="图片 4">
                <a:extLst>
                  <a:ext uri="{FF2B5EF4-FFF2-40B4-BE49-F238E27FC236}">
                    <a16:creationId xmlns:a16="http://schemas.microsoft.com/office/drawing/2014/main" id="{54CDA05C-E8F4-49A7-B71D-18CA440760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9722" y="2653433"/>
                <a:ext cx="2048258" cy="1968250"/>
              </a:xfrm>
              <a:prstGeom prst="rect">
                <a:avLst/>
              </a:prstGeom>
            </p:spPr>
          </p:pic>
          <p:pic>
            <p:nvPicPr>
              <p:cNvPr id="6" name="图片 5">
                <a:extLst>
                  <a:ext uri="{FF2B5EF4-FFF2-40B4-BE49-F238E27FC236}">
                    <a16:creationId xmlns:a16="http://schemas.microsoft.com/office/drawing/2014/main" id="{09014644-DE28-4005-8B1F-1E420750C42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44992" y="2653433"/>
                <a:ext cx="2048261" cy="1968250"/>
              </a:xfrm>
              <a:prstGeom prst="rect">
                <a:avLst/>
              </a:prstGeom>
            </p:spPr>
          </p:pic>
          <p:pic>
            <p:nvPicPr>
              <p:cNvPr id="7" name="图片 6">
                <a:extLst>
                  <a:ext uri="{FF2B5EF4-FFF2-40B4-BE49-F238E27FC236}">
                    <a16:creationId xmlns:a16="http://schemas.microsoft.com/office/drawing/2014/main" id="{29642123-CBA4-4A57-95EE-C331AB4DA3C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55114" y="2653433"/>
                <a:ext cx="2048260" cy="1968250"/>
              </a:xfrm>
              <a:prstGeom prst="rect">
                <a:avLst/>
              </a:prstGeom>
            </p:spPr>
          </p:pic>
        </p:grpSp>
        <p:pic>
          <p:nvPicPr>
            <p:cNvPr id="9" name="图片 8">
              <a:extLst>
                <a:ext uri="{FF2B5EF4-FFF2-40B4-BE49-F238E27FC236}">
                  <a16:creationId xmlns:a16="http://schemas.microsoft.com/office/drawing/2014/main" id="{4C9F0F7F-6E47-46DF-8FAF-48F9CE795E1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545169" y="4127046"/>
              <a:ext cx="904875" cy="571500"/>
            </a:xfrm>
            <a:prstGeom prst="rect">
              <a:avLst/>
            </a:prstGeom>
          </p:spPr>
        </p:pic>
        <p:pic>
          <p:nvPicPr>
            <p:cNvPr id="11" name="图片 10">
              <a:extLst>
                <a:ext uri="{FF2B5EF4-FFF2-40B4-BE49-F238E27FC236}">
                  <a16:creationId xmlns:a16="http://schemas.microsoft.com/office/drawing/2014/main" id="{09A85226-6B30-4FFB-AB5D-264B9B40C02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876492" y="4127046"/>
              <a:ext cx="857250" cy="571500"/>
            </a:xfrm>
            <a:prstGeom prst="rect">
              <a:avLst/>
            </a:prstGeom>
          </p:spPr>
        </p:pic>
      </p:grpSp>
    </p:spTree>
    <p:extLst>
      <p:ext uri="{BB962C8B-B14F-4D97-AF65-F5344CB8AC3E}">
        <p14:creationId xmlns:p14="http://schemas.microsoft.com/office/powerpoint/2010/main" val="34553786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6D97C337-19C0-4CCC-B0C5-9491E8EE6042}"/>
              </a:ext>
            </a:extLst>
          </p:cNvPr>
          <p:cNvSpPr>
            <a:spLocks noGrp="1"/>
          </p:cNvSpPr>
          <p:nvPr>
            <p:ph type="title"/>
          </p:nvPr>
        </p:nvSpPr>
        <p:spPr>
          <a:xfrm>
            <a:off x="130800" y="637038"/>
            <a:ext cx="8882400" cy="821400"/>
          </a:xfrm>
        </p:spPr>
        <p:txBody>
          <a:bodyPr/>
          <a:lstStyle/>
          <a:p>
            <a:r>
              <a:rPr lang="en-US" altLang="zh-CN" dirty="0"/>
              <a:t>Variables</a:t>
            </a:r>
            <a:endParaRPr lang="zh-CN" altLang="en-US" dirty="0"/>
          </a:p>
        </p:txBody>
      </p:sp>
      <p:sp>
        <p:nvSpPr>
          <p:cNvPr id="4" name="文本占位符 3">
            <a:extLst>
              <a:ext uri="{FF2B5EF4-FFF2-40B4-BE49-F238E27FC236}">
                <a16:creationId xmlns:a16="http://schemas.microsoft.com/office/drawing/2014/main" id="{35C62BF7-952B-48D5-8CB5-157A3268EB7A}"/>
              </a:ext>
            </a:extLst>
          </p:cNvPr>
          <p:cNvSpPr>
            <a:spLocks noGrp="1"/>
          </p:cNvSpPr>
          <p:nvPr>
            <p:ph type="body" idx="4294967295"/>
          </p:nvPr>
        </p:nvSpPr>
        <p:spPr>
          <a:xfrm>
            <a:off x="311700" y="1328888"/>
            <a:ext cx="8520600" cy="3302700"/>
          </a:xfrm>
        </p:spPr>
        <p:txBody>
          <a:bodyPr/>
          <a:lstStyle/>
          <a:p>
            <a:pPr>
              <a:lnSpc>
                <a:spcPct val="100000"/>
              </a:lnSpc>
            </a:pPr>
            <a:r>
              <a:rPr lang="en-US" altLang="zh-CN" sz="3200" dirty="0"/>
              <a:t>You have already encountered this kind of block:</a:t>
            </a:r>
            <a:endParaRPr lang="zh-CN" altLang="en-US" sz="3200" dirty="0"/>
          </a:p>
        </p:txBody>
      </p:sp>
      <p:grpSp>
        <p:nvGrpSpPr>
          <p:cNvPr id="5" name="组合 4">
            <a:extLst>
              <a:ext uri="{FF2B5EF4-FFF2-40B4-BE49-F238E27FC236}">
                <a16:creationId xmlns:a16="http://schemas.microsoft.com/office/drawing/2014/main" id="{536F60DB-2B99-4ABC-BA3C-EB58688E532E}"/>
              </a:ext>
            </a:extLst>
          </p:cNvPr>
          <p:cNvGrpSpPr/>
          <p:nvPr/>
        </p:nvGrpSpPr>
        <p:grpSpPr>
          <a:xfrm>
            <a:off x="713511" y="2550432"/>
            <a:ext cx="4276725" cy="1359711"/>
            <a:chOff x="4031083" y="1362762"/>
            <a:chExt cx="4276725" cy="1359711"/>
          </a:xfrm>
        </p:grpSpPr>
        <p:pic>
          <p:nvPicPr>
            <p:cNvPr id="6" name="图片 5">
              <a:extLst>
                <a:ext uri="{FF2B5EF4-FFF2-40B4-BE49-F238E27FC236}">
                  <a16:creationId xmlns:a16="http://schemas.microsoft.com/office/drawing/2014/main" id="{F7EFBA81-4CBC-4E50-B5ED-93BEB989BC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31083" y="1362762"/>
              <a:ext cx="4276725" cy="571500"/>
            </a:xfrm>
            <a:prstGeom prst="rect">
              <a:avLst/>
            </a:prstGeom>
          </p:spPr>
        </p:pic>
        <p:sp>
          <p:nvSpPr>
            <p:cNvPr id="7" name="文本框 6">
              <a:extLst>
                <a:ext uri="{FF2B5EF4-FFF2-40B4-BE49-F238E27FC236}">
                  <a16:creationId xmlns:a16="http://schemas.microsoft.com/office/drawing/2014/main" id="{798DF49A-4783-472F-86D7-2780A420F88F}"/>
                </a:ext>
              </a:extLst>
            </p:cNvPr>
            <p:cNvSpPr txBox="1"/>
            <p:nvPr/>
          </p:nvSpPr>
          <p:spPr>
            <a:xfrm>
              <a:off x="4031083" y="2074473"/>
              <a:ext cx="4276724" cy="648000"/>
            </a:xfrm>
            <a:prstGeom prst="rect">
              <a:avLst/>
            </a:prstGeom>
            <a:noFill/>
          </p:spPr>
          <p:txBody>
            <a:bodyPr wrap="square" rtlCol="0" anchor="ctr">
              <a:noAutofit/>
            </a:bodyPr>
            <a:lstStyle/>
            <a:p>
              <a:pPr>
                <a:lnSpc>
                  <a:spcPct val="114000"/>
                </a:lnSpc>
              </a:pPr>
              <a:r>
                <a:rPr lang="en-US" altLang="zh-CN" sz="2400" dirty="0">
                  <a:solidFill>
                    <a:srgbClr val="4CBFE6"/>
                  </a:solidFill>
                  <a:latin typeface="Arial Black" panose="020B0A04020102020204" pitchFamily="34" charset="0"/>
                </a:rPr>
                <a:t>L3    All about Lights</a:t>
              </a:r>
              <a:br>
                <a:rPr lang="en-US" altLang="zh-CN" sz="2400" dirty="0">
                  <a:solidFill>
                    <a:srgbClr val="4CBFE6"/>
                  </a:solidFill>
                  <a:latin typeface="Arial Black" panose="020B0A04020102020204" pitchFamily="34" charset="0"/>
                </a:rPr>
              </a:br>
              <a:r>
                <a:rPr lang="en-US" altLang="zh-CN" sz="2400" dirty="0">
                  <a:solidFill>
                    <a:srgbClr val="4CBFE6"/>
                  </a:solidFill>
                  <a:latin typeface="Arial Black" panose="020B0A04020102020204" pitchFamily="34" charset="0"/>
                </a:rPr>
                <a:t>L11  </a:t>
              </a:r>
              <a:r>
                <a:rPr lang="en-US" altLang="zh-CN" sz="2400" dirty="0" err="1">
                  <a:solidFill>
                    <a:srgbClr val="4CBFE6"/>
                  </a:solidFill>
                  <a:latin typeface="Arial Black" panose="020B0A04020102020204" pitchFamily="34" charset="0"/>
                </a:rPr>
                <a:t>mBot</a:t>
              </a:r>
              <a:r>
                <a:rPr lang="en-US" altLang="zh-CN" sz="2400" dirty="0">
                  <a:solidFill>
                    <a:srgbClr val="4CBFE6"/>
                  </a:solidFill>
                  <a:latin typeface="Arial Black" panose="020B0A04020102020204" pitchFamily="34" charset="0"/>
                </a:rPr>
                <a:t> the Musician</a:t>
              </a:r>
              <a:endParaRPr lang="zh-CN" altLang="en-US" sz="2400" dirty="0">
                <a:solidFill>
                  <a:srgbClr val="4CBFE6"/>
                </a:solidFill>
                <a:latin typeface="Arial Black" panose="020B0A04020102020204" pitchFamily="34" charset="0"/>
              </a:endParaRPr>
            </a:p>
          </p:txBody>
        </p:sp>
      </p:grpSp>
      <p:pic>
        <p:nvPicPr>
          <p:cNvPr id="8" name="图片 7">
            <a:extLst>
              <a:ext uri="{FF2B5EF4-FFF2-40B4-BE49-F238E27FC236}">
                <a16:creationId xmlns:a16="http://schemas.microsoft.com/office/drawing/2014/main" id="{B3FFA921-B04D-481F-8029-BCBC7915445F}"/>
              </a:ext>
            </a:extLst>
          </p:cNvPr>
          <p:cNvPicPr>
            <a:picLocks noChangeAspect="1"/>
          </p:cNvPicPr>
          <p:nvPr/>
        </p:nvPicPr>
        <p:blipFill rotWithShape="1">
          <a:blip r:embed="rId4" r:link="rId5">
            <a:extLst>
              <a:ext uri="{28A0092B-C50C-407E-A947-70E740481C1C}">
                <a14:useLocalDpi xmlns:a14="http://schemas.microsoft.com/office/drawing/2010/main" val="0"/>
              </a:ext>
            </a:extLst>
          </a:blip>
          <a:srcRect l="12019" t="13509" b="15046"/>
          <a:stretch>
            <a:fillRect/>
          </a:stretch>
        </p:blipFill>
        <p:spPr>
          <a:xfrm>
            <a:off x="5330815" y="2150288"/>
            <a:ext cx="3349571" cy="2160000"/>
          </a:xfrm>
          <a:prstGeom prst="rect">
            <a:avLst/>
          </a:prstGeom>
        </p:spPr>
      </p:pic>
    </p:spTree>
    <p:extLst>
      <p:ext uri="{BB962C8B-B14F-4D97-AF65-F5344CB8AC3E}">
        <p14:creationId xmlns:p14="http://schemas.microsoft.com/office/powerpoint/2010/main" val="12243903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6D97C337-19C0-4CCC-B0C5-9491E8EE6042}"/>
              </a:ext>
            </a:extLst>
          </p:cNvPr>
          <p:cNvSpPr>
            <a:spLocks noGrp="1"/>
          </p:cNvSpPr>
          <p:nvPr>
            <p:ph type="title"/>
          </p:nvPr>
        </p:nvSpPr>
        <p:spPr>
          <a:xfrm>
            <a:off x="130800" y="638249"/>
            <a:ext cx="8882400" cy="821400"/>
          </a:xfrm>
        </p:spPr>
        <p:txBody>
          <a:bodyPr/>
          <a:lstStyle/>
          <a:p>
            <a:r>
              <a:rPr lang="en-US" altLang="zh-CN" dirty="0"/>
              <a:t>Task 1 Compare the Blocks</a:t>
            </a:r>
            <a:endParaRPr lang="zh-CN" altLang="en-US" dirty="0"/>
          </a:p>
        </p:txBody>
      </p:sp>
      <p:sp>
        <p:nvSpPr>
          <p:cNvPr id="4" name="文本占位符 3">
            <a:extLst>
              <a:ext uri="{FF2B5EF4-FFF2-40B4-BE49-F238E27FC236}">
                <a16:creationId xmlns:a16="http://schemas.microsoft.com/office/drawing/2014/main" id="{35C62BF7-952B-48D5-8CB5-157A3268EB7A}"/>
              </a:ext>
            </a:extLst>
          </p:cNvPr>
          <p:cNvSpPr>
            <a:spLocks noGrp="1"/>
          </p:cNvSpPr>
          <p:nvPr>
            <p:ph type="body" idx="4294967295"/>
          </p:nvPr>
        </p:nvSpPr>
        <p:spPr>
          <a:xfrm>
            <a:off x="311700" y="1456167"/>
            <a:ext cx="8520600" cy="3657361"/>
          </a:xfrm>
        </p:spPr>
        <p:txBody>
          <a:bodyPr/>
          <a:lstStyle/>
          <a:p>
            <a:pPr>
              <a:lnSpc>
                <a:spcPct val="100000"/>
              </a:lnSpc>
              <a:spcAft>
                <a:spcPts val="2400"/>
              </a:spcAft>
            </a:pPr>
            <a:r>
              <a:rPr lang="en-US" altLang="zh-CN" dirty="0">
                <a:latin typeface="Arial Black" panose="020B0A04020102020204" pitchFamily="34" charset="0"/>
              </a:rPr>
              <a:t>Comparison:</a:t>
            </a:r>
            <a:r>
              <a:rPr lang="en-US" altLang="zh-CN" dirty="0"/>
              <a:t> What’s different between the two blocks below?</a:t>
            </a:r>
          </a:p>
          <a:p>
            <a:pPr marL="76200" indent="0">
              <a:lnSpc>
                <a:spcPct val="100000"/>
              </a:lnSpc>
              <a:buNone/>
            </a:pPr>
            <a:r>
              <a:rPr lang="en-US" altLang="zh-CN" sz="3000" i="1" dirty="0"/>
              <a:t>   Could their displayed numbers change by</a:t>
            </a:r>
            <a:br>
              <a:rPr lang="en-US" altLang="zh-CN" sz="3000" i="1" dirty="0"/>
            </a:br>
            <a:r>
              <a:rPr lang="en-US" altLang="zh-CN" sz="3000" i="1" dirty="0"/>
              <a:t>   themselves? </a:t>
            </a:r>
          </a:p>
          <a:p>
            <a:pPr>
              <a:lnSpc>
                <a:spcPct val="100000"/>
              </a:lnSpc>
            </a:pPr>
            <a:endParaRPr lang="en-US" altLang="zh-CN" dirty="0"/>
          </a:p>
          <a:p>
            <a:pPr marL="76200" indent="0">
              <a:lnSpc>
                <a:spcPct val="100000"/>
              </a:lnSpc>
              <a:buNone/>
            </a:pPr>
            <a:r>
              <a:rPr lang="en-US" altLang="zh-CN" sz="3000" dirty="0"/>
              <a:t>   </a:t>
            </a:r>
          </a:p>
        </p:txBody>
      </p:sp>
      <p:grpSp>
        <p:nvGrpSpPr>
          <p:cNvPr id="11" name="组合 10">
            <a:extLst>
              <a:ext uri="{FF2B5EF4-FFF2-40B4-BE49-F238E27FC236}">
                <a16:creationId xmlns:a16="http://schemas.microsoft.com/office/drawing/2014/main" id="{2C33C6F4-B56B-45E4-B08B-0AF4E56BAAFF}"/>
              </a:ext>
            </a:extLst>
          </p:cNvPr>
          <p:cNvGrpSpPr/>
          <p:nvPr/>
        </p:nvGrpSpPr>
        <p:grpSpPr>
          <a:xfrm>
            <a:off x="725416" y="3720310"/>
            <a:ext cx="7954422" cy="595079"/>
            <a:chOff x="757499" y="2425312"/>
            <a:chExt cx="7954422" cy="595079"/>
          </a:xfrm>
        </p:grpSpPr>
        <p:pic>
          <p:nvPicPr>
            <p:cNvPr id="6" name="图片 5">
              <a:extLst>
                <a:ext uri="{FF2B5EF4-FFF2-40B4-BE49-F238E27FC236}">
                  <a16:creationId xmlns:a16="http://schemas.microsoft.com/office/drawing/2014/main" id="{F7EFBA81-4CBC-4E50-B5ED-93BEB989BC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7499" y="2425312"/>
              <a:ext cx="3814501" cy="509733"/>
            </a:xfrm>
            <a:prstGeom prst="rect">
              <a:avLst/>
            </a:prstGeom>
          </p:spPr>
        </p:pic>
        <p:pic>
          <p:nvPicPr>
            <p:cNvPr id="8" name="图片 7">
              <a:extLst>
                <a:ext uri="{FF2B5EF4-FFF2-40B4-BE49-F238E27FC236}">
                  <a16:creationId xmlns:a16="http://schemas.microsoft.com/office/drawing/2014/main" id="{96897205-992E-4344-90E6-7F0197BDEFF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008339" y="2425312"/>
              <a:ext cx="3703582" cy="595079"/>
            </a:xfrm>
            <a:prstGeom prst="rect">
              <a:avLst/>
            </a:prstGeom>
          </p:spPr>
        </p:pic>
      </p:grpSp>
    </p:spTree>
    <p:extLst>
      <p:ext uri="{BB962C8B-B14F-4D97-AF65-F5344CB8AC3E}">
        <p14:creationId xmlns:p14="http://schemas.microsoft.com/office/powerpoint/2010/main" val="7893701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3EF1E35B-9A0A-47FB-9930-8D353AC6D755}"/>
              </a:ext>
            </a:extLst>
          </p:cNvPr>
          <p:cNvSpPr>
            <a:spLocks noGrp="1"/>
          </p:cNvSpPr>
          <p:nvPr>
            <p:ph type="body" idx="4294967295"/>
          </p:nvPr>
        </p:nvSpPr>
        <p:spPr>
          <a:xfrm>
            <a:off x="485871" y="1908853"/>
            <a:ext cx="8520600" cy="3302700"/>
          </a:xfrm>
        </p:spPr>
        <p:txBody>
          <a:bodyPr/>
          <a:lstStyle/>
          <a:p>
            <a:pPr marL="76200" indent="0">
              <a:buNone/>
            </a:pPr>
            <a:endParaRPr lang="en-US" altLang="zh-CN" sz="2800" dirty="0">
              <a:solidFill>
                <a:srgbClr val="515047"/>
              </a:solidFill>
            </a:endParaRPr>
          </a:p>
          <a:p>
            <a:pPr marL="76200" indent="0">
              <a:buNone/>
            </a:pPr>
            <a:r>
              <a:rPr lang="en-US" altLang="zh-CN" sz="2800" dirty="0">
                <a:solidFill>
                  <a:srgbClr val="515047"/>
                </a:solidFill>
                <a:latin typeface="Arial Black" panose="020B0A04020102020204" pitchFamily="34" charset="0"/>
              </a:rPr>
              <a:t>Example 1</a:t>
            </a:r>
          </a:p>
          <a:p>
            <a:pPr marL="76200" indent="0">
              <a:buNone/>
            </a:pPr>
            <a:r>
              <a:rPr lang="en-US" altLang="zh-CN" sz="2800" dirty="0">
                <a:solidFill>
                  <a:srgbClr val="515047"/>
                </a:solidFill>
                <a:latin typeface="Arial Black" panose="020B0A04020102020204" pitchFamily="34" charset="0"/>
              </a:rPr>
              <a:t>Think:</a:t>
            </a:r>
            <a:r>
              <a:rPr lang="en-US" altLang="zh-CN" sz="2800" dirty="0">
                <a:solidFill>
                  <a:srgbClr val="515047"/>
                </a:solidFill>
              </a:rPr>
              <a:t> Could the displayed numbers change by</a:t>
            </a:r>
            <a:br>
              <a:rPr lang="en-US" altLang="zh-CN" sz="2800" dirty="0">
                <a:solidFill>
                  <a:srgbClr val="515047"/>
                </a:solidFill>
              </a:rPr>
            </a:br>
            <a:r>
              <a:rPr lang="en-US" altLang="zh-CN" sz="2800" dirty="0">
                <a:solidFill>
                  <a:srgbClr val="515047"/>
                </a:solidFill>
              </a:rPr>
              <a:t>             themselves even if you don’t modify it?</a:t>
            </a:r>
            <a:br>
              <a:rPr lang="en-US" altLang="zh-CN" sz="2800" dirty="0">
                <a:solidFill>
                  <a:srgbClr val="515047"/>
                </a:solidFill>
              </a:rPr>
            </a:br>
            <a:r>
              <a:rPr lang="en-US" altLang="zh-CN" sz="2800" dirty="0">
                <a:solidFill>
                  <a:srgbClr val="515047"/>
                </a:solidFill>
              </a:rPr>
              <a:t>             Which one is (not) a variable?</a:t>
            </a:r>
            <a:endParaRPr lang="zh-CN" altLang="en-US" sz="2800" dirty="0">
              <a:solidFill>
                <a:srgbClr val="515047"/>
              </a:solidFill>
            </a:endParaRPr>
          </a:p>
        </p:txBody>
      </p:sp>
      <p:pic>
        <p:nvPicPr>
          <p:cNvPr id="5" name="图片 4">
            <a:extLst>
              <a:ext uri="{FF2B5EF4-FFF2-40B4-BE49-F238E27FC236}">
                <a16:creationId xmlns:a16="http://schemas.microsoft.com/office/drawing/2014/main" id="{12DD0F4C-F7B4-48CE-A43A-0B8A4846EC1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5312" y="670031"/>
            <a:ext cx="7953375" cy="1714500"/>
          </a:xfrm>
          <a:prstGeom prst="rect">
            <a:avLst/>
          </a:prstGeom>
        </p:spPr>
      </p:pic>
    </p:spTree>
    <p:extLst>
      <p:ext uri="{BB962C8B-B14F-4D97-AF65-F5344CB8AC3E}">
        <p14:creationId xmlns:p14="http://schemas.microsoft.com/office/powerpoint/2010/main" val="3120995222"/>
      </p:ext>
    </p:extLst>
  </p:cSld>
  <p:clrMapOvr>
    <a:masterClrMapping/>
  </p:clrMapOvr>
</p:sld>
</file>

<file path=ppt/theme/theme1.xml><?xml version="1.0" encoding="utf-8"?>
<a:theme xmlns:a="http://schemas.openxmlformats.org/drawingml/2006/main" name="Tropic">
  <a:themeElements>
    <a:clrScheme name="红橙色">
      <a:dk1>
        <a:sysClr val="windowText" lastClr="000000"/>
      </a:dk1>
      <a:lt1>
        <a:sysClr val="window" lastClr="FFFFFF"/>
      </a:lt1>
      <a:dk2>
        <a:srgbClr val="505046"/>
      </a:dk2>
      <a:lt2>
        <a:srgbClr val="EEECE1"/>
      </a:lt2>
      <a:accent1>
        <a:srgbClr val="E84C22"/>
      </a:accent1>
      <a:accent2>
        <a:srgbClr val="FFBD47"/>
      </a:accent2>
      <a:accent3>
        <a:srgbClr val="B64926"/>
      </a:accent3>
      <a:accent4>
        <a:srgbClr val="FF8427"/>
      </a:accent4>
      <a:accent5>
        <a:srgbClr val="CC9900"/>
      </a:accent5>
      <a:accent6>
        <a:srgbClr val="B22600"/>
      </a:accent6>
      <a:hlink>
        <a:srgbClr val="CC9900"/>
      </a:hlink>
      <a:folHlink>
        <a:srgbClr val="666699"/>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2D7B8DB6F5F204C9F0FB1EAC793A34B" ma:contentTypeVersion="29" ma:contentTypeDescription="Create a new document." ma:contentTypeScope="" ma:versionID="6964f1607b912fcc36217ec03ded4be1">
  <xsd:schema xmlns:xsd="http://www.w3.org/2001/XMLSchema" xmlns:xs="http://www.w3.org/2001/XMLSchema" xmlns:p="http://schemas.microsoft.com/office/2006/metadata/properties" xmlns:ns2="e4d70162-ace3-44e7-92ab-2f9373d5bb77" xmlns:ns3="53fe7858-66a6-4f29-b74a-60c7079a3f54" targetNamespace="http://schemas.microsoft.com/office/2006/metadata/properties" ma:root="true" ma:fieldsID="5b5f26e8beb466e3c060feb241a6a910" ns2:_="" ns3:_="">
    <xsd:import namespace="e4d70162-ace3-44e7-92ab-2f9373d5bb77"/>
    <xsd:import namespace="53fe7858-66a6-4f29-b74a-60c7079a3f54"/>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2:MediaServiceLocation" minOccurs="0"/>
                <xsd:element ref="ns2:lo" minOccurs="0"/>
                <xsd:element ref="ns2:cf6bef2a-12ef-4532-837e-bb831867c9eaCountryOrRegion" minOccurs="0"/>
                <xsd:element ref="ns2:cf6bef2a-12ef-4532-837e-bb831867c9eaState" minOccurs="0"/>
                <xsd:element ref="ns2:cf6bef2a-12ef-4532-837e-bb831867c9eaCity" minOccurs="0"/>
                <xsd:element ref="ns2:cf6bef2a-12ef-4532-837e-bb831867c9eaPostalCode" minOccurs="0"/>
                <xsd:element ref="ns2:cf6bef2a-12ef-4532-837e-bb831867c9eaStreet" minOccurs="0"/>
                <xsd:element ref="ns2:cf6bef2a-12ef-4532-837e-bb831867c9eaGeoLoc" minOccurs="0"/>
                <xsd:element ref="ns2:cf6bef2a-12ef-4532-837e-bb831867c9eaDispName" minOccurs="0"/>
                <xsd:element ref="ns3:SharedWithUsers" minOccurs="0"/>
                <xsd:element ref="ns3:SharedWithDetails" minOccurs="0"/>
                <xsd:element ref="ns2:MediaLengthInSeconds" minOccurs="0"/>
                <xsd:element ref="ns2:Vorschau" minOccurs="0"/>
                <xsd:element ref="ns3:TaxCatchAll" minOccurs="0"/>
                <xsd:element ref="ns2: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d70162-ace3-44e7-92ab-2f9373d5bb7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lo" ma:index="18" nillable="true" ma:displayName="lo" ma:format="Dropdown" ma:internalName="lo">
      <xsd:simpleType>
        <xsd:restriction base="dms:Unknown"/>
      </xsd:simpleType>
    </xsd:element>
    <xsd:element name="cf6bef2a-12ef-4532-837e-bb831867c9eaCountryOrRegion" ma:index="19" nillable="true" ma:displayName="lo: Country/Region" ma:internalName="CountryOrRegion" ma:readOnly="true">
      <xsd:simpleType>
        <xsd:restriction base="dms:Text"/>
      </xsd:simpleType>
    </xsd:element>
    <xsd:element name="cf6bef2a-12ef-4532-837e-bb831867c9eaState" ma:index="20" nillable="true" ma:displayName="lo: State" ma:internalName="State" ma:readOnly="true">
      <xsd:simpleType>
        <xsd:restriction base="dms:Text"/>
      </xsd:simpleType>
    </xsd:element>
    <xsd:element name="cf6bef2a-12ef-4532-837e-bb831867c9eaCity" ma:index="21" nillable="true" ma:displayName="lo: City" ma:internalName="City" ma:readOnly="true">
      <xsd:simpleType>
        <xsd:restriction base="dms:Text"/>
      </xsd:simpleType>
    </xsd:element>
    <xsd:element name="cf6bef2a-12ef-4532-837e-bb831867c9eaPostalCode" ma:index="22" nillable="true" ma:displayName="lo: Postal Code" ma:internalName="PostalCode" ma:readOnly="true">
      <xsd:simpleType>
        <xsd:restriction base="dms:Text"/>
      </xsd:simpleType>
    </xsd:element>
    <xsd:element name="cf6bef2a-12ef-4532-837e-bb831867c9eaStreet" ma:index="23" nillable="true" ma:displayName="lo: Street" ma:internalName="Street" ma:readOnly="true">
      <xsd:simpleType>
        <xsd:restriction base="dms:Text"/>
      </xsd:simpleType>
    </xsd:element>
    <xsd:element name="cf6bef2a-12ef-4532-837e-bb831867c9eaGeoLoc" ma:index="24" nillable="true" ma:displayName="lo: Coordinates" ma:internalName="GeoLoc" ma:readOnly="true">
      <xsd:simpleType>
        <xsd:restriction base="dms:Unknown"/>
      </xsd:simpleType>
    </xsd:element>
    <xsd:element name="cf6bef2a-12ef-4532-837e-bb831867c9eaDispName" ma:index="25" nillable="true" ma:displayName="lo: Name" ma:internalName="DispName" ma:readOnly="true">
      <xsd:simpleType>
        <xsd:restriction base="dms:Text"/>
      </xsd:simpleType>
    </xsd:element>
    <xsd:element name="MediaLengthInSeconds" ma:index="28" nillable="true" ma:displayName="Length (seconds)" ma:internalName="MediaLengthInSeconds" ma:readOnly="true">
      <xsd:simpleType>
        <xsd:restriction base="dms:Unknown"/>
      </xsd:simpleType>
    </xsd:element>
    <xsd:element name="Vorschau" ma:index="29" nillable="true" ma:displayName="Vorschau" ma:format="Thumbnail" ma:internalName="Vorschau">
      <xsd:simpleType>
        <xsd:restriction base="dms:Unknown"/>
      </xsd:simpleType>
    </xsd:element>
    <xsd:element name="lcf76f155ced4ddcb4097134ff3c332f" ma:index="32" nillable="true" ma:taxonomy="true" ma:internalName="lcf76f155ced4ddcb4097134ff3c332f" ma:taxonomyFieldName="MediaServiceImageTags" ma:displayName="Image Tags" ma:readOnly="false" ma:fieldId="{5cf76f15-5ced-4ddc-b409-7134ff3c332f}" ma:taxonomyMulti="true" ma:sspId="bcc13940-cc23-4f13-a8f1-3cf37e895aa2"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53fe7858-66a6-4f29-b74a-60c7079a3f54" elementFormDefault="qualified">
    <xsd:import namespace="http://schemas.microsoft.com/office/2006/documentManagement/types"/>
    <xsd:import namespace="http://schemas.microsoft.com/office/infopath/2007/PartnerControls"/>
    <xsd:element name="SharedWithUsers" ma:index="2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7" nillable="true" ma:displayName="Shared With Details" ma:internalName="SharedWithDetails" ma:readOnly="true">
      <xsd:simpleType>
        <xsd:restriction base="dms:Note">
          <xsd:maxLength value="255"/>
        </xsd:restriction>
      </xsd:simpleType>
    </xsd:element>
    <xsd:element name="TaxCatchAll" ma:index="30" nillable="true" ma:displayName="Taxonomy Catch All Column" ma:hidden="true" ma:list="{7bc58483-8b17-41f0-8ffd-8188dc8c11bd}" ma:internalName="TaxCatchAll" ma:showField="CatchAllData" ma:web="53fe7858-66a6-4f29-b74a-60c7079a3f5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Vorschau xmlns="e4d70162-ace3-44e7-92ab-2f9373d5bb77" xsi:nil="true"/>
    <lo xmlns="e4d70162-ace3-44e7-92ab-2f9373d5bb77" xsi:nil="true"/>
    <TaxCatchAll xmlns="53fe7858-66a6-4f29-b74a-60c7079a3f54" xsi:nil="true"/>
    <lcf76f155ced4ddcb4097134ff3c332f xmlns="e4d70162-ace3-44e7-92ab-2f9373d5bb77">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133D2915-A1EC-4F2A-802E-14747FE55E65}"/>
</file>

<file path=customXml/itemProps2.xml><?xml version="1.0" encoding="utf-8"?>
<ds:datastoreItem xmlns:ds="http://schemas.openxmlformats.org/officeDocument/2006/customXml" ds:itemID="{47C45197-02DD-4DAC-9C42-A8CC6A46A521}"/>
</file>

<file path=customXml/itemProps3.xml><?xml version="1.0" encoding="utf-8"?>
<ds:datastoreItem xmlns:ds="http://schemas.openxmlformats.org/officeDocument/2006/customXml" ds:itemID="{AB4FDEC4-3A50-4B6F-8086-183D05DA2ECE}"/>
</file>

<file path=docProps/app.xml><?xml version="1.0" encoding="utf-8"?>
<Properties xmlns="http://schemas.openxmlformats.org/officeDocument/2006/extended-properties" xmlns:vt="http://schemas.openxmlformats.org/officeDocument/2006/docPropsVTypes">
  <TotalTime>1137</TotalTime>
  <Words>2837</Words>
  <Application>Microsoft Macintosh PowerPoint</Application>
  <PresentationFormat>全屏显示(16:9)</PresentationFormat>
  <Paragraphs>151</Paragraphs>
  <Slides>26</Slides>
  <Notes>24</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26</vt:i4>
      </vt:variant>
    </vt:vector>
  </HeadingPairs>
  <TitlesOfParts>
    <vt:vector size="33" baseType="lpstr">
      <vt:lpstr>PT Sans Narrow</vt:lpstr>
      <vt:lpstr>Arial Rounded MT Bold</vt:lpstr>
      <vt:lpstr>Arial Black</vt:lpstr>
      <vt:lpstr>Calibri</vt:lpstr>
      <vt:lpstr>Arial</vt:lpstr>
      <vt:lpstr>Wingdings</vt:lpstr>
      <vt:lpstr>Tropic</vt:lpstr>
      <vt:lpstr>The Magic Box Lesson 12</vt:lpstr>
      <vt:lpstr>Tasks in this lesson</vt:lpstr>
      <vt:lpstr>Warm Up</vt:lpstr>
      <vt:lpstr>Place Anything into It</vt:lpstr>
      <vt:lpstr>Phase 1</vt:lpstr>
      <vt:lpstr>Variables</vt:lpstr>
      <vt:lpstr>Variables</vt:lpstr>
      <vt:lpstr>Task 1 Compare the Blocks</vt:lpstr>
      <vt:lpstr>PowerPoint 演示文稿</vt:lpstr>
      <vt:lpstr>PowerPoint 演示文稿</vt:lpstr>
      <vt:lpstr>Features of Variables</vt:lpstr>
      <vt:lpstr>PowerPoint 演示文稿</vt:lpstr>
      <vt:lpstr>Phase 2</vt:lpstr>
      <vt:lpstr>My Blocks</vt:lpstr>
      <vt:lpstr>Task 2 Compare Brightness</vt:lpstr>
      <vt:lpstr>Task 2 Compare Brightness</vt:lpstr>
      <vt:lpstr>Task 2 Compare Brightness</vt:lpstr>
      <vt:lpstr>Task 2 Compare Brightness</vt:lpstr>
      <vt:lpstr>Task 2 Compare Brightness</vt:lpstr>
      <vt:lpstr>Practice</vt:lpstr>
      <vt:lpstr>Task 3 The Magic Variables</vt:lpstr>
      <vt:lpstr>Example My Story Bot</vt:lpstr>
      <vt:lpstr>Example TICK-TICK-BONG!</vt:lpstr>
      <vt:lpstr>Wrap Up</vt:lpstr>
      <vt:lpstr>PowerPoint 演示文稿</vt:lpstr>
      <vt:lpstr>Clean Up</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mBot Lesson 1</dc:title>
  <dc:creator>刘梓先</dc:creator>
  <cp:lastModifiedBy>Microsoft Office User</cp:lastModifiedBy>
  <cp:revision>84</cp:revision>
  <dcterms:modified xsi:type="dcterms:W3CDTF">2019-12-20T02:30:38Z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0x01010062D7B8DB6F5F204C9F0FB1EAC793A34B</vt:lpwstr>
  </property>
</Properties>
</file>