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entation.xml" ContentType="application/vnd.openxmlformats-officedocument.presentationml.presentation.main+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33"/>
  </p:notesMasterIdLst>
  <p:sldIdLst>
    <p:sldId id="291" r:id="rId2"/>
    <p:sldId id="363" r:id="rId3"/>
    <p:sldId id="364" r:id="rId4"/>
    <p:sldId id="365" r:id="rId5"/>
    <p:sldId id="293" r:id="rId6"/>
    <p:sldId id="316" r:id="rId7"/>
    <p:sldId id="366" r:id="rId8"/>
    <p:sldId id="367" r:id="rId9"/>
    <p:sldId id="368" r:id="rId10"/>
    <p:sldId id="370" r:id="rId11"/>
    <p:sldId id="305" r:id="rId12"/>
    <p:sldId id="369" r:id="rId13"/>
    <p:sldId id="371" r:id="rId14"/>
    <p:sldId id="381" r:id="rId15"/>
    <p:sldId id="362" r:id="rId16"/>
    <p:sldId id="377" r:id="rId17"/>
    <p:sldId id="373" r:id="rId18"/>
    <p:sldId id="378" r:id="rId19"/>
    <p:sldId id="379" r:id="rId20"/>
    <p:sldId id="380" r:id="rId21"/>
    <p:sldId id="382" r:id="rId22"/>
    <p:sldId id="374" r:id="rId23"/>
    <p:sldId id="375" r:id="rId24"/>
    <p:sldId id="383" r:id="rId25"/>
    <p:sldId id="376" r:id="rId26"/>
    <p:sldId id="359" r:id="rId27"/>
    <p:sldId id="360" r:id="rId28"/>
    <p:sldId id="361" r:id="rId29"/>
    <p:sldId id="385" r:id="rId30"/>
    <p:sldId id="384" r:id="rId31"/>
    <p:sldId id="284" r:id="rId32"/>
  </p:sldIdLst>
  <p:sldSz cx="9144000" cy="5143500" type="screen16x9"/>
  <p:notesSz cx="6858000" cy="9144000"/>
  <p:embeddedFontLst>
    <p:embeddedFont>
      <p:font typeface="Arial Black" panose="020B0604020202020204" pitchFamily="34" charset="0"/>
      <p:bold r:id="rId34"/>
    </p:embeddedFont>
    <p:embeddedFont>
      <p:font typeface="Arial Rounded MT Bold" panose="020F0704030504030204" pitchFamily="34" charset="0"/>
      <p:regular r:id="rId35"/>
      <p:bold r:id="rId36"/>
    </p:embeddedFont>
    <p:embeddedFont>
      <p:font typeface="Calibri" panose="020F0502020204030204" pitchFamily="34" charset="0"/>
      <p:regular r:id="rId37"/>
      <p:bold r:id="rId38"/>
      <p:italic r:id="rId39"/>
      <p:boldItalic r:id="rId40"/>
    </p:embeddedFont>
    <p:embeddedFont>
      <p:font typeface="PT Sans Narrow" panose="020B0506020203020204" pitchFamily="34" charset="0"/>
      <p:regular r:id="rId41"/>
      <p:bold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5047"/>
    <a:srgbClr val="ED5A39"/>
    <a:srgbClr val="FFAB19"/>
    <a:srgbClr val="2B6A6C"/>
    <a:srgbClr val="2F124A"/>
    <a:srgbClr val="E06464"/>
    <a:srgbClr val="F59E1D"/>
    <a:srgbClr val="C846EB"/>
    <a:srgbClr val="4CBFE6"/>
    <a:srgbClr val="FFB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36" autoAdjust="0"/>
    <p:restoredTop sz="47320" autoAdjust="0"/>
  </p:normalViewPr>
  <p:slideViewPr>
    <p:cSldViewPr snapToGrid="0">
      <p:cViewPr varScale="1">
        <p:scale>
          <a:sx n="175" d="100"/>
          <a:sy n="175" d="100"/>
        </p:scale>
        <p:origin x="184" y="168"/>
      </p:cViewPr>
      <p:guideLst>
        <p:guide orient="horz" pos="1620"/>
        <p:guide pos="2880"/>
      </p:guideLst>
    </p:cSldViewPr>
  </p:slideViewPr>
  <p:outlineViewPr>
    <p:cViewPr>
      <p:scale>
        <a:sx n="33" d="100"/>
        <a:sy n="33" d="100"/>
      </p:scale>
      <p:origin x="0" y="-520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Overview: </a:t>
            </a:r>
            <a:r>
              <a:rPr lang="en-US" altLang="zh-CN" sz="1100" b="0" i="0" u="none" strike="noStrike" cap="none" dirty="0">
                <a:solidFill>
                  <a:srgbClr val="000000"/>
                </a:solidFill>
                <a:effectLst/>
                <a:latin typeface="Arial"/>
                <a:ea typeface="Arial"/>
                <a:cs typeface="Arial"/>
                <a:sym typeface="Arial"/>
              </a:rPr>
              <a:t>This is the final assessment of this course. Building on their programming knowledge and skills developed throughout the learning journey and the scenario of time traveling to the future Robot World, students will be invited to make and create an interactive computing artifact to demonstrate their imaginary narrative on the time travel experience.</a:t>
            </a:r>
            <a:endParaRPr lang="zh-CN" altLang="zh-CN" sz="1100" b="0" i="0" u="none" strike="noStrike" cap="none" dirty="0">
              <a:solidFill>
                <a:srgbClr val="000000"/>
              </a:solidFill>
              <a:effectLst/>
              <a:latin typeface="Arial"/>
              <a:ea typeface="Arial"/>
              <a:cs typeface="Arial"/>
              <a:sym typeface="Arial"/>
            </a:endParaRPr>
          </a:p>
          <a:p>
            <a:pPr marL="158750" indent="0">
              <a:buNone/>
            </a:pPr>
            <a:r>
              <a:rPr lang="en-US" altLang="zh-CN" sz="1100" b="0" i="0" u="none" strike="noStrike" cap="none" dirty="0">
                <a:solidFill>
                  <a:srgbClr val="000000"/>
                </a:solidFill>
                <a:effectLst/>
                <a:latin typeface="Arial"/>
                <a:ea typeface="Arial"/>
                <a:cs typeface="Arial"/>
                <a:sym typeface="Arial"/>
              </a:rPr>
              <a:t>Firstly, students need to recap what they have learned and reflect on how the acquired knowledge and skills can transfer and apply to their own free creation. Students will then be instructed to detail their scenarios of the time travel narrative and decide the elements and modes for project design and delivery.</a:t>
            </a:r>
            <a:endParaRPr lang="zh-CN" altLang="zh-CN" sz="1100" b="0" i="0" u="none" strike="noStrike" cap="none" dirty="0">
              <a:solidFill>
                <a:srgbClr val="000000"/>
              </a:solidFill>
              <a:effectLst/>
              <a:latin typeface="Arial"/>
              <a:ea typeface="Arial"/>
              <a:cs typeface="Arial"/>
              <a:sym typeface="Arial"/>
            </a:endParaRPr>
          </a:p>
          <a:p>
            <a:pPr marL="158750" indent="0">
              <a:buNone/>
            </a:pPr>
            <a:r>
              <a:rPr lang="en-US" altLang="zh-CN" sz="1100" b="0" i="0" u="none" strike="noStrike" cap="none" dirty="0">
                <a:solidFill>
                  <a:srgbClr val="000000"/>
                </a:solidFill>
                <a:effectLst/>
                <a:latin typeface="Arial"/>
                <a:ea typeface="Arial"/>
                <a:cs typeface="Arial"/>
                <a:sym typeface="Arial"/>
              </a:rPr>
              <a:t>Based on their plans, students will work in pairs (in a team within 6 persons) to materialize their ideas and implement the time travel narration in the form of computing artifacts. In the final phase of the capstone, students will hold a fair to present their work and celebrate their achievements.</a:t>
            </a:r>
            <a:endParaRPr lang="zh-CN" altLang="zh-CN" sz="1100" b="0" i="0" u="none" strike="noStrike" cap="none" dirty="0">
              <a:solidFill>
                <a:srgbClr val="000000"/>
              </a:solidFill>
              <a:effectLst/>
              <a:latin typeface="Arial"/>
              <a:ea typeface="Arial"/>
              <a:cs typeface="Arial"/>
              <a:sym typeface="Arial"/>
            </a:endParaRPr>
          </a:p>
          <a:p>
            <a:pPr marL="158750" indent="0">
              <a:buNone/>
            </a:pPr>
            <a:endParaRPr lang="en-US" altLang="zh-CN" dirty="0"/>
          </a:p>
          <a:p>
            <a:pPr marL="158750" indent="0">
              <a:buNone/>
            </a:pPr>
            <a:r>
              <a:rPr lang="en-US" altLang="zh-CN" dirty="0"/>
              <a:t>Image Source: https://pixabay.com/illustrations/clock-time-time-of-fantasy-1516967/</a:t>
            </a:r>
          </a:p>
          <a:p>
            <a:pPr marL="158750" indent="0">
              <a:buNone/>
            </a:pPr>
            <a:r>
              <a:rPr lang="en-US" altLang="zh-CN" dirty="0"/>
              <a:t>                        https://pixabay.com/illustrations/isolated-steampunk-clock-grunge-4597418/</a:t>
            </a:r>
            <a:endParaRPr lang="zh-CN" altLang="en-US" dirty="0"/>
          </a:p>
        </p:txBody>
      </p:sp>
    </p:spTree>
    <p:extLst>
      <p:ext uri="{BB962C8B-B14F-4D97-AF65-F5344CB8AC3E}">
        <p14:creationId xmlns:p14="http://schemas.microsoft.com/office/powerpoint/2010/main" val="335049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10 to recall the common logical operators.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only need to know the three Operators blocks that can compare two values in this course.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772148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need to narrate and create their animation project about a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met with a robot citizen in the future Robot World. Students need to logically place the Looks and “Ask and Answer” Sensing blocks in sequence.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195677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recall the setting and plotting of this time travel story context: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Welcome, young time traveler! You are going to time travel to the Robot Society in the future (perhaps in 2084).</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have explored the body and mind of the citizens in the future Robot World and learned to use their language for communication and social networking.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have narrated an account of the first meeting between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and the robot citizens.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have designed and created a gift for your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delegation.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have designed and created a time machine for your departure.</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Encourage and invite students to share their own narrative on their imaginary time travel scenario.</a:t>
            </a:r>
            <a:endParaRPr lang="zh-CN" altLang="zh-CN" sz="1100" b="0" i="0" u="none" strike="noStrike" cap="none" dirty="0">
              <a:solidFill>
                <a:srgbClr val="000000"/>
              </a:solidFill>
              <a:effectLst/>
              <a:latin typeface="Arial"/>
              <a:ea typeface="Arial"/>
              <a:cs typeface="Arial"/>
              <a:sym typeface="Arial"/>
            </a:endParaRPr>
          </a:p>
          <a:p>
            <a:endParaRPr lang="en-US" altLang="zh-CN" dirty="0"/>
          </a:p>
          <a:p>
            <a:endParaRPr lang="en-US" altLang="zh-CN"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CN" dirty="0"/>
              <a:t>Image Source: https://pixabay.com/illustrations/clock-clock-face-wave-present-year-1527697/</a:t>
            </a:r>
          </a:p>
          <a:p>
            <a:endParaRPr lang="zh-CN" altLang="en-US" dirty="0"/>
          </a:p>
        </p:txBody>
      </p:sp>
    </p:spTree>
    <p:extLst>
      <p:ext uri="{BB962C8B-B14F-4D97-AF65-F5344CB8AC3E}">
        <p14:creationId xmlns:p14="http://schemas.microsoft.com/office/powerpoint/2010/main" val="943540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recall the setting and plotting of this time travel story context: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Welcome, young time traveler! You are going to time travel to the Robot Society in the future (perhaps in 2084).</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have explored the body and mind of the citizens in the future Robot World and learned to use their language for communication and social networking.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have narrated an account of the first meeting between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and the robot citizens.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have designed and created a gift for your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delegation.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have designed and created a time machine for your departure.</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Encourage and invite students to share their own narrative on their imaginary time travel scenario.</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685782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endParaRPr lang="en-US" altLang="zh-CN" dirty="0"/>
          </a:p>
          <a:p>
            <a:pPr marL="158750" indent="0">
              <a:buNone/>
            </a:pPr>
            <a:endParaRPr lang="en-US" altLang="zh-CN" dirty="0"/>
          </a:p>
          <a:p>
            <a:pPr marL="158750" indent="0">
              <a:buNone/>
            </a:pPr>
            <a:r>
              <a:rPr lang="en-US" altLang="zh-CN" dirty="0"/>
              <a:t>Image Source: https://pixabay.com/illustrations/robot-illustration-technology-3124412/</a:t>
            </a:r>
            <a:endParaRPr lang="zh-CN" altLang="en-US" dirty="0"/>
          </a:p>
        </p:txBody>
      </p:sp>
    </p:spTree>
    <p:extLst>
      <p:ext uri="{BB962C8B-B14F-4D97-AF65-F5344CB8AC3E}">
        <p14:creationId xmlns:p14="http://schemas.microsoft.com/office/powerpoint/2010/main" val="3812395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reflect on their acquired experience through Benchmark I and Benchmark II.</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15 to pose the questions to the class and have students discuss in their groups: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has been done for your time travel?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kinds of problems have you explored during the learning journey?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16 to ask students to report their reflection on their progression and any new idea that comes out of the mind.</a:t>
            </a:r>
            <a:endParaRPr lang="zh-CN" altLang="en-US" dirty="0"/>
          </a:p>
        </p:txBody>
      </p:sp>
    </p:spTree>
    <p:extLst>
      <p:ext uri="{BB962C8B-B14F-4D97-AF65-F5344CB8AC3E}">
        <p14:creationId xmlns:p14="http://schemas.microsoft.com/office/powerpoint/2010/main" val="1580176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reflect on their acquired experience through Benchmark I and Benchmark II.</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15 to pose the questions to the class and have students discuss in their groups: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has been done for your time travel?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kinds of problems have you explored during the learning journey?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16 to ask students to report their reflection on their progression and any new idea that comes out of the mind.</a:t>
            </a:r>
            <a:endParaRPr lang="en-US" altLang="zh-CN" dirty="0"/>
          </a:p>
          <a:p>
            <a:pPr marL="158750" indent="0">
              <a:buNone/>
            </a:pPr>
            <a:endParaRPr lang="en-US" altLang="zh-CN" dirty="0"/>
          </a:p>
          <a:p>
            <a:pPr marL="158750" indent="0">
              <a:buNone/>
            </a:pPr>
            <a:r>
              <a:rPr lang="en-US" altLang="zh-CN" dirty="0"/>
              <a:t>Image Source: https://pixabay.com/vectors/business-idea-strategy-marketing-4271251/ </a:t>
            </a:r>
            <a:endParaRPr lang="zh-CN" altLang="en-US" dirty="0"/>
          </a:p>
        </p:txBody>
      </p:sp>
    </p:spTree>
    <p:extLst>
      <p:ext uri="{BB962C8B-B14F-4D97-AF65-F5344CB8AC3E}">
        <p14:creationId xmlns:p14="http://schemas.microsoft.com/office/powerpoint/2010/main" val="319419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work in pairs or groups to define what kinds of topics they would like to explore and create the capstone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could elaborate on your imagination and the narrative from the aspects as follows:</a:t>
            </a:r>
            <a:endParaRPr lang="zh-CN" altLang="zh-CN" sz="1100" b="0" i="0" u="none" strike="noStrike" cap="none" dirty="0">
              <a:solidFill>
                <a:srgbClr val="000000"/>
              </a:solidFill>
              <a:effectLst/>
              <a:latin typeface="Arial"/>
              <a:ea typeface="Arial"/>
              <a:cs typeface="Arial"/>
              <a:sym typeface="Arial"/>
            </a:endParaRPr>
          </a:p>
          <a:p>
            <a:pPr lvl="2"/>
            <a:r>
              <a:rPr lang="en-US" altLang="zh-CN" sz="1100" b="0" i="0" u="none" strike="noStrike" cap="none" dirty="0">
                <a:solidFill>
                  <a:srgbClr val="000000"/>
                </a:solidFill>
                <a:effectLst/>
                <a:latin typeface="Arial"/>
                <a:ea typeface="Arial"/>
                <a:cs typeface="Arial"/>
                <a:sym typeface="Arial"/>
              </a:rPr>
              <a:t>Transportation</a:t>
            </a:r>
            <a:endParaRPr lang="zh-CN" altLang="zh-CN" sz="1100" b="0" i="0" u="none" strike="noStrike" cap="none" dirty="0">
              <a:solidFill>
                <a:srgbClr val="000000"/>
              </a:solidFill>
              <a:effectLst/>
              <a:latin typeface="Arial"/>
              <a:ea typeface="Arial"/>
              <a:cs typeface="Arial"/>
              <a:sym typeface="Arial"/>
            </a:endParaRPr>
          </a:p>
          <a:p>
            <a:pPr lvl="2"/>
            <a:r>
              <a:rPr lang="en-US" altLang="zh-CN" sz="1100" b="0" i="0" u="none" strike="noStrike" cap="none" dirty="0">
                <a:solidFill>
                  <a:srgbClr val="000000"/>
                </a:solidFill>
                <a:effectLst/>
                <a:latin typeface="Arial"/>
                <a:ea typeface="Arial"/>
                <a:cs typeface="Arial"/>
                <a:sym typeface="Arial"/>
              </a:rPr>
              <a:t>Communication</a:t>
            </a:r>
            <a:endParaRPr lang="zh-CN" altLang="zh-CN" sz="1100" b="0" i="0" u="none" strike="noStrike" cap="none" dirty="0">
              <a:solidFill>
                <a:srgbClr val="000000"/>
              </a:solidFill>
              <a:effectLst/>
              <a:latin typeface="Arial"/>
              <a:ea typeface="Arial"/>
              <a:cs typeface="Arial"/>
              <a:sym typeface="Arial"/>
            </a:endParaRPr>
          </a:p>
          <a:p>
            <a:pPr lvl="2"/>
            <a:r>
              <a:rPr lang="en-US" altLang="zh-CN" sz="1100" b="0" i="0" u="none" strike="noStrike" cap="none" dirty="0">
                <a:solidFill>
                  <a:srgbClr val="000000"/>
                </a:solidFill>
                <a:effectLst/>
                <a:latin typeface="Arial"/>
                <a:ea typeface="Arial"/>
                <a:cs typeface="Arial"/>
                <a:sym typeface="Arial"/>
              </a:rPr>
              <a:t>Governing</a:t>
            </a:r>
            <a:endParaRPr lang="zh-CN" altLang="zh-CN" sz="1100" b="0" i="0" u="none" strike="noStrike" cap="none" dirty="0">
              <a:solidFill>
                <a:srgbClr val="000000"/>
              </a:solidFill>
              <a:effectLst/>
              <a:latin typeface="Arial"/>
              <a:ea typeface="Arial"/>
              <a:cs typeface="Arial"/>
              <a:sym typeface="Arial"/>
            </a:endParaRPr>
          </a:p>
          <a:p>
            <a:pPr lvl="2"/>
            <a:r>
              <a:rPr lang="en-US" altLang="zh-CN" sz="1100" b="0" i="0" u="none" strike="noStrike" cap="none" dirty="0">
                <a:solidFill>
                  <a:srgbClr val="000000"/>
                </a:solidFill>
                <a:effectLst/>
                <a:latin typeface="Arial"/>
                <a:ea typeface="Arial"/>
                <a:cs typeface="Arial"/>
                <a:sym typeface="Arial"/>
              </a:rPr>
              <a:t>Living</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111700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work in pairs or groups to define what kinds of topics they would like to explore and create the capstone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could elaborate on your imagination and the narrative from the aspects as follows:</a:t>
            </a:r>
            <a:endParaRPr lang="zh-CN" altLang="zh-CN" sz="1100" b="0" i="0" u="none" strike="noStrike" cap="none" dirty="0">
              <a:solidFill>
                <a:srgbClr val="000000"/>
              </a:solidFill>
              <a:effectLst/>
              <a:latin typeface="Arial"/>
              <a:ea typeface="Arial"/>
              <a:cs typeface="Arial"/>
              <a:sym typeface="Arial"/>
            </a:endParaRPr>
          </a:p>
          <a:p>
            <a:pPr lvl="2"/>
            <a:r>
              <a:rPr lang="en-US" altLang="zh-CN" sz="1100" b="0" i="0" u="none" strike="noStrike" cap="none" dirty="0">
                <a:solidFill>
                  <a:srgbClr val="000000"/>
                </a:solidFill>
                <a:effectLst/>
                <a:latin typeface="Arial"/>
                <a:ea typeface="Arial"/>
                <a:cs typeface="Arial"/>
                <a:sym typeface="Arial"/>
              </a:rPr>
              <a:t>Transportation</a:t>
            </a:r>
            <a:endParaRPr lang="zh-CN" altLang="zh-CN" sz="1100" b="0" i="0" u="none" strike="noStrike" cap="none" dirty="0">
              <a:solidFill>
                <a:srgbClr val="000000"/>
              </a:solidFill>
              <a:effectLst/>
              <a:latin typeface="Arial"/>
              <a:ea typeface="Arial"/>
              <a:cs typeface="Arial"/>
              <a:sym typeface="Arial"/>
            </a:endParaRPr>
          </a:p>
          <a:p>
            <a:pPr lvl="2"/>
            <a:r>
              <a:rPr lang="en-US" altLang="zh-CN" sz="1100" b="0" i="0" u="none" strike="noStrike" cap="none" dirty="0">
                <a:solidFill>
                  <a:srgbClr val="000000"/>
                </a:solidFill>
                <a:effectLst/>
                <a:latin typeface="Arial"/>
                <a:ea typeface="Arial"/>
                <a:cs typeface="Arial"/>
                <a:sym typeface="Arial"/>
              </a:rPr>
              <a:t>Communication</a:t>
            </a:r>
            <a:endParaRPr lang="zh-CN" altLang="zh-CN" sz="1100" b="0" i="0" u="none" strike="noStrike" cap="none" dirty="0">
              <a:solidFill>
                <a:srgbClr val="000000"/>
              </a:solidFill>
              <a:effectLst/>
              <a:latin typeface="Arial"/>
              <a:ea typeface="Arial"/>
              <a:cs typeface="Arial"/>
              <a:sym typeface="Arial"/>
            </a:endParaRPr>
          </a:p>
          <a:p>
            <a:pPr lvl="2"/>
            <a:r>
              <a:rPr lang="en-US" altLang="zh-CN" sz="1100" b="0" i="0" u="none" strike="noStrike" cap="none" dirty="0">
                <a:solidFill>
                  <a:srgbClr val="000000"/>
                </a:solidFill>
                <a:effectLst/>
                <a:latin typeface="Arial"/>
                <a:ea typeface="Arial"/>
                <a:cs typeface="Arial"/>
                <a:sym typeface="Arial"/>
              </a:rPr>
              <a:t>Governing</a:t>
            </a:r>
            <a:endParaRPr lang="zh-CN" altLang="zh-CN" sz="1100" b="0" i="0" u="none" strike="noStrike" cap="none" dirty="0">
              <a:solidFill>
                <a:srgbClr val="000000"/>
              </a:solidFill>
              <a:effectLst/>
              <a:latin typeface="Arial"/>
              <a:ea typeface="Arial"/>
              <a:cs typeface="Arial"/>
              <a:sym typeface="Arial"/>
            </a:endParaRPr>
          </a:p>
          <a:p>
            <a:pPr lvl="2"/>
            <a:r>
              <a:rPr lang="en-US" altLang="zh-CN" sz="1100" b="0" i="0" u="none" strike="noStrike" cap="none" dirty="0">
                <a:solidFill>
                  <a:srgbClr val="000000"/>
                </a:solidFill>
                <a:effectLst/>
                <a:latin typeface="Arial"/>
                <a:ea typeface="Arial"/>
                <a:cs typeface="Arial"/>
                <a:sym typeface="Arial"/>
              </a:rPr>
              <a:t>Living</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506281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With regard to the communication topic, instruct students to think of, for example: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would you contact the robot citizens in the Robot World?</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would keep in contact with the present world from which you departed?</a:t>
            </a:r>
            <a:endParaRPr lang="en-US" altLang="zh-CN" dirty="0"/>
          </a:p>
          <a:p>
            <a:pPr marL="158750" indent="0">
              <a:buNone/>
            </a:pPr>
            <a:endParaRPr lang="en-US" altLang="zh-CN" dirty="0"/>
          </a:p>
          <a:p>
            <a:pPr marL="158750" indent="0">
              <a:buNone/>
            </a:pPr>
            <a:r>
              <a:rPr lang="en-US" altLang="zh-CN" dirty="0"/>
              <a:t>Image Source: https://pixabay.com/illustrations/time-tunnel-time-distortion-tunnel-1961351/</a:t>
            </a:r>
            <a:endParaRPr lang="zh-CN" altLang="en-US" dirty="0"/>
          </a:p>
        </p:txBody>
      </p:sp>
    </p:spTree>
    <p:extLst>
      <p:ext uri="{BB962C8B-B14F-4D97-AF65-F5344CB8AC3E}">
        <p14:creationId xmlns:p14="http://schemas.microsoft.com/office/powerpoint/2010/main" val="4244428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Inform students about the agenda of this capstone project activity. This lesson plan suggests that the capstone project needs three lessons to complete; however, you are welcome to divide the activities into coherent stages that suit your class and your schedule.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Lesson 14, students need to review what they have learned throughout this course and then plan their time travel scenarios based on their previous coursework experience.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Lesson 15, students will begin to design the computing artifacts. Students need to work in pairs (or in a team) to implement their time travel scenarios.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final lesson is a flexible section to offer students more time to modify and improve their projects and share them with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and your class can either hold a fair to showcase everyone’s work or have students to do poster presentations to explain their imaginary project ideas.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Remind the class that they can reuse and modify their previous projects in the capstone project coursework. However, there should be significant evidence to prove that the capstone project is not merely a simple copy of the previous work.</a:t>
            </a:r>
            <a:endParaRPr lang="zh-CN" altLang="zh-CN" sz="1100" b="0" i="0" u="none" strike="noStrike" cap="none" dirty="0">
              <a:solidFill>
                <a:srgbClr val="000000"/>
              </a:solidFill>
              <a:effectLst/>
              <a:latin typeface="Arial"/>
              <a:ea typeface="Arial"/>
              <a:cs typeface="Arial"/>
              <a:sym typeface="Arial"/>
            </a:endParaRPr>
          </a:p>
          <a:p>
            <a:pPr marL="158750" indent="0">
              <a:buNone/>
            </a:pPr>
            <a:endParaRPr lang="en-US" altLang="zh-CN" dirty="0"/>
          </a:p>
          <a:p>
            <a:pPr marL="158750" indent="0">
              <a:buNone/>
            </a:pPr>
            <a:r>
              <a:rPr lang="en-US" altLang="zh-CN" dirty="0"/>
              <a:t>Image Source: https://pixabay.com/illustrations/robot-disassembled-blue-lightbulb-3256109/</a:t>
            </a:r>
            <a:endParaRPr lang="zh-CN" altLang="en-US" dirty="0"/>
          </a:p>
        </p:txBody>
      </p:sp>
    </p:spTree>
    <p:extLst>
      <p:ext uri="{BB962C8B-B14F-4D97-AF65-F5344CB8AC3E}">
        <p14:creationId xmlns:p14="http://schemas.microsoft.com/office/powerpoint/2010/main" val="20314210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With regard to the governing and living topic, instruct students to think of, for example: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were the system that made up the rules of the Future Robot Society?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Which rules were important?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about food?</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about shelters?</a:t>
            </a:r>
            <a:endParaRPr lang="en-US" altLang="zh-CN" dirty="0"/>
          </a:p>
          <a:p>
            <a:pPr marL="158750" indent="0">
              <a:buNone/>
            </a:pPr>
            <a:endParaRPr lang="en-US" altLang="zh-CN" dirty="0"/>
          </a:p>
          <a:p>
            <a:pPr marL="158750" indent="0">
              <a:buNone/>
            </a:pPr>
            <a:r>
              <a:rPr lang="en-US" altLang="zh-CN" dirty="0"/>
              <a:t>Image Source: https://pixabay.com/illustrations/law-justice---concept-auction-2632555/</a:t>
            </a:r>
            <a:endParaRPr lang="zh-CN" altLang="en-US" dirty="0"/>
          </a:p>
        </p:txBody>
      </p:sp>
    </p:spTree>
    <p:extLst>
      <p:ext uri="{BB962C8B-B14F-4D97-AF65-F5344CB8AC3E}">
        <p14:creationId xmlns:p14="http://schemas.microsoft.com/office/powerpoint/2010/main" val="1508768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Lesson 15</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altLang="zh-CN" sz="1100" b="0" i="0" u="none" strike="noStrike" cap="none" dirty="0">
              <a:solidFill>
                <a:srgbClr val="000000"/>
              </a:solidFill>
              <a:effectLst/>
              <a:latin typeface="Arial"/>
              <a:ea typeface="Arial"/>
              <a:cs typeface="Arial"/>
              <a:sym typeface="Arial"/>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altLang="zh-CN" sz="1100" b="0" i="0" u="none" strike="noStrike" cap="none" dirty="0">
              <a:solidFill>
                <a:srgbClr val="000000"/>
              </a:solidFill>
              <a:effectLst/>
              <a:latin typeface="Arial"/>
              <a:ea typeface="Arial"/>
              <a:cs typeface="Arial"/>
              <a:sym typeface="Arial"/>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need to implement their plans and proposes and begin to construct the computing artifacts for their time travel scenarios.</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https://pixabay.com/illustrations/robot-illustration-technology-3124412/</a:t>
            </a:r>
            <a:endParaRPr lang="zh-CN" altLang="en-US" dirty="0"/>
          </a:p>
        </p:txBody>
      </p:sp>
    </p:spTree>
    <p:extLst>
      <p:ext uri="{BB962C8B-B14F-4D97-AF65-F5344CB8AC3E}">
        <p14:creationId xmlns:p14="http://schemas.microsoft.com/office/powerpoint/2010/main" val="2695546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This phase is an open section for students to continue their coursework.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the beginning, have students get into their specialty groups. Ask students to play the role of the robotic specialists and share their research findings. </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collaborate with each other to ideate the model of the computing artifact that accurately reflects their research insight.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973245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When students start to make the prototype, remind them that they can either use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as a vehicle to deliver the project or create the digital one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a:t>
            </a:r>
            <a:endParaRPr lang="zh-CN" altLang="en-US" dirty="0"/>
          </a:p>
        </p:txBody>
      </p:sp>
    </p:spTree>
    <p:extLst>
      <p:ext uri="{BB962C8B-B14F-4D97-AF65-F5344CB8AC3E}">
        <p14:creationId xmlns:p14="http://schemas.microsoft.com/office/powerpoint/2010/main" val="2141700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indent="-298450">
              <a:buFont typeface="Wingdings" panose="05000000000000000000" pitchFamily="2" charset="2"/>
              <a:buChar char="l"/>
            </a:pPr>
            <a:r>
              <a:rPr lang="en-US" altLang="zh-CN" sz="1100" dirty="0"/>
              <a:t>Lesson 16</a:t>
            </a:r>
          </a:p>
          <a:p>
            <a:pPr marL="457200" indent="-298450">
              <a:buFont typeface="Wingdings" panose="05000000000000000000" pitchFamily="2" charset="2"/>
              <a:buChar char="l"/>
            </a:pPr>
            <a:endParaRPr lang="en-US" altLang="zh-CN" dirty="0"/>
          </a:p>
          <a:p>
            <a:pPr marL="457200" marR="0" lvl="0" indent="-298450" algn="l" defTabSz="914400" rtl="0" eaLnBrk="1" fontAlgn="auto" latinLnBrk="0" hangingPunct="1">
              <a:lnSpc>
                <a:spcPct val="100000"/>
              </a:lnSpc>
              <a:spcBef>
                <a:spcPts val="0"/>
              </a:spcBef>
              <a:spcAft>
                <a:spcPts val="0"/>
              </a:spcAft>
              <a:buClr>
                <a:srgbClr val="000000"/>
              </a:buClr>
              <a:buSzPts val="1100"/>
              <a:buFont typeface="Wingdings" panose="05000000000000000000" pitchFamily="2" charset="2"/>
              <a:buChar char="l"/>
              <a:tabLst/>
              <a:defRPr/>
            </a:pPr>
            <a:r>
              <a:rPr lang="en-US" altLang="zh-CN" sz="1100" b="0" i="0" u="none" strike="noStrike" cap="none" dirty="0">
                <a:solidFill>
                  <a:srgbClr val="000000"/>
                </a:solidFill>
                <a:effectLst/>
                <a:latin typeface="Arial"/>
                <a:ea typeface="Arial"/>
                <a:cs typeface="Arial"/>
                <a:sym typeface="Arial"/>
              </a:rPr>
              <a:t>In this phase, students will continue their coursework in the previous sections. They can run and test their tentative projects and ask for help from their peers or the teacher.</a:t>
            </a:r>
            <a:endParaRPr lang="zh-CN" altLang="zh-CN" sz="1100" b="0" i="0" u="none" strike="noStrike" cap="none" dirty="0">
              <a:solidFill>
                <a:srgbClr val="000000"/>
              </a:solidFill>
              <a:effectLst/>
              <a:latin typeface="Arial"/>
              <a:ea typeface="Arial"/>
              <a:cs typeface="Arial"/>
              <a:sym typeface="Arial"/>
            </a:endParaRPr>
          </a:p>
          <a:p>
            <a:pPr marL="457200" indent="-298450">
              <a:buFont typeface="Wingdings" panose="05000000000000000000" pitchFamily="2" charset="2"/>
              <a:buChar char="l"/>
            </a:pPr>
            <a:endParaRPr lang="en-US" altLang="zh-CN" dirty="0"/>
          </a:p>
          <a:p>
            <a:pPr marL="158750" indent="0">
              <a:buNone/>
            </a:pPr>
            <a:endParaRPr lang="en-US" altLang="zh-CN" dirty="0"/>
          </a:p>
          <a:p>
            <a:pPr marL="158750" indent="0">
              <a:buNone/>
            </a:pPr>
            <a:endParaRPr lang="en-US" altLang="zh-CN" dirty="0"/>
          </a:p>
          <a:p>
            <a:pPr marL="158750" indent="0">
              <a:buNone/>
            </a:pPr>
            <a:r>
              <a:rPr lang="en-US" altLang="zh-CN" dirty="0"/>
              <a:t>Image Source: https://pixabay.com/illustrations/robot-illustration-technology-3124412/</a:t>
            </a:r>
            <a:endParaRPr lang="zh-CN" altLang="en-US" dirty="0"/>
          </a:p>
        </p:txBody>
      </p:sp>
    </p:spTree>
    <p:extLst>
      <p:ext uri="{BB962C8B-B14F-4D97-AF65-F5344CB8AC3E}">
        <p14:creationId xmlns:p14="http://schemas.microsoft.com/office/powerpoint/2010/main" val="1780705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This phase is an open section for students to continue their coursework. It can function as a tutorial section for students to seek help from other classmates and their teacher.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remember to review their goals and agenda from the beginning of the capstone project activity to see if they have met their goals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have time to review their code and troubleshoot any errors before presenting in front of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think of the following questions when testing and modifying their work, for example: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went well?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will you differently next time?</a:t>
            </a:r>
            <a:endParaRPr lang="zh-CN" altLang="zh-CN" sz="1100" b="0" i="0" u="none" strike="noStrike" cap="none" dirty="0">
              <a:solidFill>
                <a:srgbClr val="000000"/>
              </a:solidFill>
              <a:effectLst/>
              <a:latin typeface="Arial"/>
              <a:ea typeface="Arial"/>
              <a:cs typeface="Arial"/>
              <a:sym typeface="Arial"/>
            </a:endParaRPr>
          </a:p>
          <a:p>
            <a:pPr marL="158750" indent="0">
              <a:buNone/>
            </a:pPr>
            <a:endParaRPr lang="zh-CN" altLang="en-US" dirty="0"/>
          </a:p>
        </p:txBody>
      </p:sp>
    </p:spTree>
    <p:extLst>
      <p:ext uri="{BB962C8B-B14F-4D97-AF65-F5344CB8AC3E}">
        <p14:creationId xmlns:p14="http://schemas.microsoft.com/office/powerpoint/2010/main" val="3056740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Students will play the role of a “time travel” agent to demonstrate and deliver their capstone projects as well as the time travel narrative.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8186329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have a travel fair and pretend to be the agents to demonstrate their time travel projects in front of the class. </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need to report and highlight the unique points of their projects and try to persuade others to like their work.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773116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28 and 29 to direct students to provide peer-review feedback and suggestions for improvement by using the evaluation form in the activity sheet.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use the “Exit Ticket of the Robot Society” to recap this course as well as their learning journey.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8484174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28 and 29 to direct students to provide peer-review feedback and suggestions for improvement by using the evaluation form in the activity sheet.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use the “Exit Ticket of the Robot Society” to recap this course as well as their learning journey.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27354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Inform students about the agenda of this capstone project activity. This lesson plan suggests that the capstone project needs three lessons to complete; however, you are welcome to divide the activities into coherent stages that suit your class and your schedule.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Lesson 14, students need to review what they have learned throughout this course and then plan their time travel scenarios based on their previous coursework experience.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Lesson 15, students will begin to design the computing artifacts. Students need to work in pairs (or in a team) to implement their time travel scenarios.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final lesson is a flexible section to offer students more time to modify and improve their projects and share them with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and your class can either hold a fair to showcase everyone’s work or have students to do poster presentations to explain their imaginary project ideas.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Remind the class that they can reuse and modify their previous projects in the capstone project coursework. However, there should be significant evidence to prove that the capstone project is not merely a simple copy of the previous work.</a:t>
            </a:r>
            <a:endParaRPr lang="en-US" altLang="zh-CN" dirty="0"/>
          </a:p>
          <a:p>
            <a:pPr marL="158750" indent="0">
              <a:buNone/>
            </a:pPr>
            <a:endParaRPr lang="en-US" altLang="zh-CN" dirty="0"/>
          </a:p>
          <a:p>
            <a:pPr marL="158750" indent="0">
              <a:buNone/>
            </a:pPr>
            <a:r>
              <a:rPr lang="en-US" altLang="zh-CN" dirty="0"/>
              <a:t>Image Source: https://pixabay.com/illustrations/stack-battery-adobe-adobe-photoshop-3323979/</a:t>
            </a:r>
          </a:p>
          <a:p>
            <a:pPr marL="158750" indent="0">
              <a:buNone/>
            </a:pPr>
            <a:endParaRPr lang="zh-CN" altLang="en-US" dirty="0"/>
          </a:p>
        </p:txBody>
      </p:sp>
    </p:spTree>
    <p:extLst>
      <p:ext uri="{BB962C8B-B14F-4D97-AF65-F5344CB8AC3E}">
        <p14:creationId xmlns:p14="http://schemas.microsoft.com/office/powerpoint/2010/main" val="21310139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celebrate their accomplishment and progression in this course.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 an optional assignment, have students write reflective journals on their experience throughout this course by answering the following questions: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are you most proud of about your accomplishment during this course?</a:t>
            </a:r>
            <a:endParaRPr lang="zh-CN" altLang="zh-CN" sz="1100" b="0" i="0" u="none" strike="noStrike" cap="none" dirty="0">
              <a:solidFill>
                <a:srgbClr val="000000"/>
              </a:solidFill>
              <a:effectLst/>
              <a:latin typeface="Arial"/>
              <a:ea typeface="Arial"/>
              <a:cs typeface="Arial"/>
              <a:sym typeface="Arial"/>
            </a:endParaRPr>
          </a:p>
          <a:p>
            <a:r>
              <a:rPr lang="en-US" altLang="zh-CN" sz="1100" b="0" i="0" u="none" strike="noStrike" cap="none" dirty="0">
                <a:solidFill>
                  <a:srgbClr val="000000"/>
                </a:solidFill>
                <a:effectLst/>
                <a:latin typeface="Arial"/>
                <a:ea typeface="Arial"/>
                <a:cs typeface="Arial"/>
                <a:sym typeface="Arial"/>
              </a:rPr>
              <a:t>How did you contribute to a positive partnership and teamwork in the capstone project activity as well as other coursework?</a:t>
            </a:r>
            <a:endParaRPr lang="zh-CN" altLang="en-US" dirty="0"/>
          </a:p>
        </p:txBody>
      </p:sp>
    </p:spTree>
    <p:extLst>
      <p:ext uri="{BB962C8B-B14F-4D97-AF65-F5344CB8AC3E}">
        <p14:creationId xmlns:p14="http://schemas.microsoft.com/office/powerpoint/2010/main" val="34230744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549008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Inform students about the agenda of this capstone project activity. This lesson plan suggests that the capstone project needs three lessons to complete; however, you are welcome to divide the activities into coherent stages that suit your class and your schedule.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Lesson 14, students need to review what they have learned throughout this course and then plan their time travel scenarios based on their previous coursework experience.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Lesson 15, students will begin to design the computing artifacts. Students need to work in pairs (or in a team) to implement their time travel scenarios.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final lesson is a flexible section to offer students more time to modify and improve their projects and share them with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and your class can either hold a fair to showcase everyone’s work or have students to do poster presentations to explain their imaginary project ideas.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Remind the class that they can reuse and modify their previous projects in the capstone project coursework. However, there should be significant evidence to prove that the capstone project is not merely a simple copy of the previous work.</a:t>
            </a:r>
            <a:endParaRPr lang="en-US" altLang="zh-CN" dirty="0"/>
          </a:p>
          <a:p>
            <a:endParaRPr lang="zh-CN" altLang="en-US" dirty="0"/>
          </a:p>
        </p:txBody>
      </p:sp>
    </p:spTree>
    <p:extLst>
      <p:ext uri="{BB962C8B-B14F-4D97-AF65-F5344CB8AC3E}">
        <p14:creationId xmlns:p14="http://schemas.microsoft.com/office/powerpoint/2010/main" val="2379787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Lesson 14</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altLang="zh-CN" sz="1100" b="0" i="0" u="none" strike="noStrike" cap="none" dirty="0">
              <a:solidFill>
                <a:srgbClr val="000000"/>
              </a:solidFill>
              <a:effectLst/>
              <a:latin typeface="Arial"/>
              <a:ea typeface="Arial"/>
              <a:cs typeface="Arial"/>
              <a:sym typeface="Arial"/>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altLang="zh-CN" sz="1100" b="0" i="0" u="none" strike="noStrike" cap="none" dirty="0">
              <a:solidFill>
                <a:srgbClr val="000000"/>
              </a:solidFill>
              <a:effectLst/>
              <a:latin typeface="Arial"/>
              <a:ea typeface="Arial"/>
              <a:cs typeface="Arial"/>
              <a:sym typeface="Arial"/>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help review what has been learned in the previous lesson quickly. Students need to explain the key concepts and questions in their own words.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901483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to recall the previous lessons on their own in the first place.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Suggest the class that they can revive the activity sheets they have completed to see what they have achieved throughout the learning journey.</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write down the key terms or doodle a mind map to demonstrate their reflections.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6 to have students recall the structure of the I/O System and the meaning of programming.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reviewing the content of the I/O System, ask students to name some of the example input and output devices they know.</a:t>
            </a:r>
            <a:endParaRPr lang="zh-CN" altLang="zh-CN" sz="1100" b="0" i="0" u="none" strike="noStrike" cap="none" dirty="0">
              <a:solidFill>
                <a:srgbClr val="000000"/>
              </a:solidFill>
              <a:effectLst/>
              <a:latin typeface="Arial"/>
              <a:ea typeface="Arial"/>
              <a:cs typeface="Arial"/>
              <a:sym typeface="Arial"/>
            </a:endParaRP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Ask students to explain how programming works within the functioning of the I/O System.</a:t>
            </a:r>
            <a:endParaRPr lang="zh-CN" altLang="zh-CN" sz="1100" b="0" i="0" u="none" strike="noStrike" cap="none" dirty="0">
              <a:solidFill>
                <a:srgbClr val="000000"/>
              </a:solidFill>
              <a:effectLst/>
              <a:latin typeface="Arial"/>
              <a:ea typeface="Arial"/>
              <a:cs typeface="Arial"/>
              <a:sym typeface="Arial"/>
            </a:endParaRPr>
          </a:p>
          <a:p>
            <a:pPr lvl="1"/>
            <a:endParaRPr lang="zh-CN" altLang="en-US" dirty="0"/>
          </a:p>
        </p:txBody>
      </p:sp>
    </p:spTree>
    <p:extLst>
      <p:ext uri="{BB962C8B-B14F-4D97-AF65-F5344CB8AC3E}">
        <p14:creationId xmlns:p14="http://schemas.microsoft.com/office/powerpoint/2010/main" val="729458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7 to outline some of the programming block examples that students may encounter in the previous learning activities.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4437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8 to indicate the three common control structures and the algorithms: sequential algorithms, looping algorithms, and conditional algorithms.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to recognize and point out the three kinds of algorithms in the slide.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368027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9 to review the use of variables.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the class that there are two types of variables blocks – one is the built-in scripts such as the “answer” Sensing block; another locates in the “Variables” category and you need to create the blocks in the panel.</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5213686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48DB8804-D466-5D42-80B4-91321FAEDD79}"/>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83B5928D-0743-494B-9A00-32663B54B965}"/>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7A89F3FD-7681-EE40-A696-11BF76076B47}"/>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CF835F9F-A29B-544B-971F-88CC86CC3919}"/>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0" name="矩形 9">
            <a:extLst>
              <a:ext uri="{FF2B5EF4-FFF2-40B4-BE49-F238E27FC236}">
                <a16:creationId xmlns:a16="http://schemas.microsoft.com/office/drawing/2014/main" id="{129E08D0-5EB5-C94B-A4EA-6904E67BEF17}"/>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a:extLst>
              <a:ext uri="{FF2B5EF4-FFF2-40B4-BE49-F238E27FC236}">
                <a16:creationId xmlns:a16="http://schemas.microsoft.com/office/drawing/2014/main" id="{B1A11D0C-D4B7-1D43-8EA9-D511E9628F7A}"/>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3" name="Google Shape;19;p3">
            <a:extLst>
              <a:ext uri="{FF2B5EF4-FFF2-40B4-BE49-F238E27FC236}">
                <a16:creationId xmlns:a16="http://schemas.microsoft.com/office/drawing/2014/main" id="{2BB303F0-458E-E348-AC9D-80A91B96033F}"/>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14" name="Google Shape;20;p3">
            <a:extLst>
              <a:ext uri="{FF2B5EF4-FFF2-40B4-BE49-F238E27FC236}">
                <a16:creationId xmlns:a16="http://schemas.microsoft.com/office/drawing/2014/main" id="{A742B30F-80C8-BE40-8315-4415724E0B77}"/>
              </a:ext>
            </a:extLst>
          </p:cNvPr>
          <p:cNvGrpSpPr/>
          <p:nvPr userDrawn="1"/>
        </p:nvGrpSpPr>
        <p:grpSpPr>
          <a:xfrm>
            <a:off x="5908014" y="1570074"/>
            <a:ext cx="2322269" cy="3152774"/>
            <a:chOff x="5685708" y="1570533"/>
            <a:chExt cx="1861389" cy="2527071"/>
          </a:xfrm>
        </p:grpSpPr>
        <p:sp>
          <p:nvSpPr>
            <p:cNvPr id="15" name="Google Shape;21;p3">
              <a:extLst>
                <a:ext uri="{FF2B5EF4-FFF2-40B4-BE49-F238E27FC236}">
                  <a16:creationId xmlns:a16="http://schemas.microsoft.com/office/drawing/2014/main" id="{EAE9C938-31AA-A64E-89C3-716A5754471C}"/>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16" name="Google Shape;22;p3">
              <a:extLst>
                <a:ext uri="{FF2B5EF4-FFF2-40B4-BE49-F238E27FC236}">
                  <a16:creationId xmlns:a16="http://schemas.microsoft.com/office/drawing/2014/main" id="{90A0B8D2-1B31-5845-BFC9-29B510984F89}"/>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17" name="Google Shape;23;p3">
            <a:extLst>
              <a:ext uri="{FF2B5EF4-FFF2-40B4-BE49-F238E27FC236}">
                <a16:creationId xmlns:a16="http://schemas.microsoft.com/office/drawing/2014/main" id="{7F2413EA-AF35-6F40-AF56-49341C1DC886}"/>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4348603B-B188-BF4A-B790-C31BBC463030}"/>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DB51EFB6-24F8-884B-876E-203EF643576C}"/>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1F9F5772-8985-CD40-93BE-48D7416DF712}"/>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CBA83674-380B-0240-B8BA-63AF989CD75B}"/>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spTree>
      <p:nvGrpSpPr>
        <p:cNvPr id="1" name="Shape 27"/>
        <p:cNvGrpSpPr/>
        <p:nvPr/>
      </p:nvGrpSpPr>
      <p:grpSpPr>
        <a:xfrm>
          <a:off x="0" y="0"/>
          <a:ext cx="0" cy="0"/>
          <a:chOff x="0" y="0"/>
          <a:chExt cx="0" cy="0"/>
        </a:xfrm>
      </p:grpSpPr>
      <p:sp>
        <p:nvSpPr>
          <p:cNvPr id="6" name="Google Shape;48;p7">
            <a:extLst>
              <a:ext uri="{FF2B5EF4-FFF2-40B4-BE49-F238E27FC236}">
                <a16:creationId xmlns:a16="http://schemas.microsoft.com/office/drawing/2014/main" id="{2955A313-B4D5-414E-8191-3541188441F7}"/>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b="0" i="0">
                <a:latin typeface="Arial" panose="020B0604020202020204" pitchFamily="34" charset="0"/>
                <a:ea typeface="Yuanti SC" panose="02010600040101010101" pitchFamily="2" charset="-122"/>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pic>
        <p:nvPicPr>
          <p:cNvPr id="7" name="图片 6">
            <a:extLst>
              <a:ext uri="{FF2B5EF4-FFF2-40B4-BE49-F238E27FC236}">
                <a16:creationId xmlns:a16="http://schemas.microsoft.com/office/drawing/2014/main" id="{EF5B2903-1B17-714F-9E0E-9EE516F86123}"/>
              </a:ext>
            </a:extLst>
          </p:cNvPr>
          <p:cNvPicPr>
            <a:picLocks noChangeAspect="1"/>
          </p:cNvPicPr>
          <p:nvPr userDrawn="1"/>
        </p:nvPicPr>
        <p:blipFill>
          <a:blip r:embed="rId2"/>
          <a:stretch>
            <a:fillRect/>
          </a:stretch>
        </p:blipFill>
        <p:spPr>
          <a:xfrm>
            <a:off x="3292" y="0"/>
            <a:ext cx="9137416" cy="5143500"/>
          </a:xfrm>
          <a:prstGeom prst="rect">
            <a:avLst/>
          </a:prstGeom>
        </p:spPr>
      </p:pic>
      <p:pic>
        <p:nvPicPr>
          <p:cNvPr id="9" name="图片 8">
            <a:extLst>
              <a:ext uri="{FF2B5EF4-FFF2-40B4-BE49-F238E27FC236}">
                <a16:creationId xmlns:a16="http://schemas.microsoft.com/office/drawing/2014/main" id="{5BC708C5-8A9D-4A41-87A1-B5E08067C99B}"/>
              </a:ext>
            </a:extLst>
          </p:cNvPr>
          <p:cNvPicPr>
            <a:picLocks noChangeAspect="1"/>
          </p:cNvPicPr>
          <p:nvPr userDrawn="1"/>
        </p:nvPicPr>
        <p:blipFill>
          <a:blip r:embed="rId3"/>
          <a:stretch>
            <a:fillRect/>
          </a:stretch>
        </p:blipFill>
        <p:spPr>
          <a:xfrm>
            <a:off x="3843843" y="136996"/>
            <a:ext cx="1470827" cy="230337"/>
          </a:xfrm>
          <a:prstGeom prst="rect">
            <a:avLst/>
          </a:prstGeom>
        </p:spPr>
      </p:pic>
    </p:spTree>
    <p:extLst>
      <p:ext uri="{BB962C8B-B14F-4D97-AF65-F5344CB8AC3E}">
        <p14:creationId xmlns:p14="http://schemas.microsoft.com/office/powerpoint/2010/main" val="3242277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E56AFC60-3A08-F344-9525-2CE6FA6342EF}"/>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65A8DEAA-4143-B94C-82A8-FD3AC34B6E56}"/>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AD6C2C4F-F447-2840-B180-237AFD53EE26}"/>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38C276C7-304D-8449-9EAE-71A00CE46C10}"/>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6322240A-9646-4843-9AEA-1BB23DE15E0A}"/>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65" name="Google Shape;65;p9"/>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4029812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9" r:id="rId4"/>
    <p:sldLayoutId id="2147483658" r:id="rId5"/>
    <p:sldLayoutId id="2147483660"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a:t>To</a:t>
            </a:r>
            <a:r>
              <a:rPr lang="zh-CN" altLang="en-US" dirty="0"/>
              <a:t> </a:t>
            </a:r>
            <a:r>
              <a:rPr lang="en-US" altLang="zh-CN" dirty="0"/>
              <a:t>a</a:t>
            </a:r>
            <a:r>
              <a:rPr lang="zh-CN" altLang="en-US" dirty="0"/>
              <a:t> </a:t>
            </a:r>
            <a:r>
              <a:rPr lang="en-US" altLang="zh-CN" dirty="0"/>
              <a:t>Future</a:t>
            </a:r>
            <a:r>
              <a:rPr lang="zh-CN" altLang="en-US" dirty="0"/>
              <a:t> </a:t>
            </a:r>
            <a:r>
              <a:rPr lang="en-US" altLang="zh-CN" dirty="0"/>
              <a:t>Robot</a:t>
            </a:r>
            <a:r>
              <a:rPr lang="zh-CN" altLang="en-US" dirty="0"/>
              <a:t> </a:t>
            </a:r>
            <a:r>
              <a:rPr lang="en-US" altLang="zh-CN" dirty="0"/>
              <a:t>Society</a:t>
            </a:r>
            <a:br>
              <a:rPr lang="en-US" altLang="zh-CN" dirty="0"/>
            </a:br>
            <a:r>
              <a:rPr lang="en-US" altLang="zh-CN" dirty="0"/>
              <a:t>Capstone Project</a:t>
            </a:r>
            <a:endParaRPr lang="zh-CN" altLang="en-US" dirty="0"/>
          </a:p>
        </p:txBody>
      </p:sp>
      <p:grpSp>
        <p:nvGrpSpPr>
          <p:cNvPr id="7" name="组合 6">
            <a:extLst>
              <a:ext uri="{FF2B5EF4-FFF2-40B4-BE49-F238E27FC236}">
                <a16:creationId xmlns:a16="http://schemas.microsoft.com/office/drawing/2014/main" id="{8E4FF55B-3421-4EC1-A654-DD7EFC97016D}"/>
              </a:ext>
            </a:extLst>
          </p:cNvPr>
          <p:cNvGrpSpPr/>
          <p:nvPr/>
        </p:nvGrpSpPr>
        <p:grpSpPr>
          <a:xfrm>
            <a:off x="1786372" y="318956"/>
            <a:ext cx="5571256" cy="2377708"/>
            <a:chOff x="1126165" y="364409"/>
            <a:chExt cx="5571256" cy="2377708"/>
          </a:xfrm>
        </p:grpSpPr>
        <p:pic>
          <p:nvPicPr>
            <p:cNvPr id="4" name="图片 3">
              <a:extLst>
                <a:ext uri="{FF2B5EF4-FFF2-40B4-BE49-F238E27FC236}">
                  <a16:creationId xmlns:a16="http://schemas.microsoft.com/office/drawing/2014/main" id="{8BBC2CBA-68AB-491D-9010-4FCC571185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6165" y="364409"/>
              <a:ext cx="3170277" cy="2377708"/>
            </a:xfrm>
            <a:prstGeom prst="rect">
              <a:avLst/>
            </a:prstGeom>
          </p:spPr>
        </p:pic>
        <p:pic>
          <p:nvPicPr>
            <p:cNvPr id="6" name="图片 5">
              <a:extLst>
                <a:ext uri="{FF2B5EF4-FFF2-40B4-BE49-F238E27FC236}">
                  <a16:creationId xmlns:a16="http://schemas.microsoft.com/office/drawing/2014/main" id="{117F4C2E-8F97-4862-8841-7A38F6A281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4307075" y="432789"/>
              <a:ext cx="2390346" cy="2240949"/>
            </a:xfrm>
            <a:prstGeom prst="rect">
              <a:avLst/>
            </a:prstGeom>
          </p:spPr>
        </p:pic>
      </p:grpSp>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3">
            <a:extLst>
              <a:ext uri="{FF2B5EF4-FFF2-40B4-BE49-F238E27FC236}">
                <a16:creationId xmlns:a16="http://schemas.microsoft.com/office/drawing/2014/main" id="{7DA504E6-7DF7-4F4E-AFE9-E3D44F3E529F}"/>
              </a:ext>
            </a:extLst>
          </p:cNvPr>
          <p:cNvSpPr txBox="1">
            <a:spLocks/>
          </p:cNvSpPr>
          <p:nvPr/>
        </p:nvSpPr>
        <p:spPr>
          <a:xfrm>
            <a:off x="311700" y="1006385"/>
            <a:ext cx="8520600" cy="33027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81000" algn="l" rtl="0">
              <a:lnSpc>
                <a:spcPct val="115000"/>
              </a:lnSpc>
              <a:spcBef>
                <a:spcPts val="0"/>
              </a:spcBef>
              <a:spcAft>
                <a:spcPts val="800"/>
              </a:spcAft>
              <a:buClr>
                <a:srgbClr val="000000"/>
              </a:buClr>
              <a:buSzPts val="2400"/>
              <a:buFont typeface="Arial"/>
              <a:buChar char="●"/>
              <a:defRPr sz="3600" b="0" i="0" u="none" strike="noStrike" cap="none">
                <a:solidFill>
                  <a:schemeClr val="tx1"/>
                </a:solidFill>
                <a:latin typeface="Arial"/>
                <a:ea typeface="Arial"/>
                <a:cs typeface="Arial"/>
                <a:sym typeface="Arial"/>
              </a:defRPr>
            </a:lvl1pPr>
            <a:lvl2pPr marL="914400" marR="0" lvl="1" indent="-342900" algn="l" rtl="0">
              <a:lnSpc>
                <a:spcPct val="115000"/>
              </a:lnSpc>
              <a:spcBef>
                <a:spcPts val="160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2pPr>
            <a:lvl3pPr marL="1371600" marR="0" lvl="2"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3pPr>
            <a:lvl4pPr marL="1828800" marR="0" lvl="3"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4pPr>
            <a:lvl5pPr marL="2286000" marR="0" lvl="4"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5pPr>
            <a:lvl6pPr marL="2743200" marR="0" lvl="5"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6pPr>
            <a:lvl7pPr marL="3200400" marR="0" lvl="6"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7pPr>
            <a:lvl8pPr marL="3657600" marR="0" lvl="7"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8pPr>
            <a:lvl9pPr marL="4114800" marR="0" lvl="8" indent="-330200" algn="l" rtl="0">
              <a:lnSpc>
                <a:spcPct val="115000"/>
              </a:lnSpc>
              <a:spcBef>
                <a:spcPts val="1600"/>
              </a:spcBef>
              <a:spcAft>
                <a:spcPts val="1600"/>
              </a:spcAft>
              <a:buClr>
                <a:srgbClr val="000000"/>
              </a:buClr>
              <a:buSzPts val="1600"/>
              <a:buFont typeface="Arial"/>
              <a:buChar char="■"/>
              <a:defRPr sz="1600" b="0" i="0" u="none" strike="noStrike" cap="none">
                <a:solidFill>
                  <a:srgbClr val="000000"/>
                </a:solidFill>
                <a:latin typeface="Arial"/>
                <a:ea typeface="Arial"/>
                <a:cs typeface="Arial"/>
                <a:sym typeface="Arial"/>
              </a:defRPr>
            </a:lvl9pPr>
          </a:lstStyle>
          <a:p>
            <a:pPr marL="76200" indent="0">
              <a:spcAft>
                <a:spcPts val="1600"/>
              </a:spcAft>
              <a:buNone/>
            </a:pPr>
            <a:endParaRPr lang="en-US" altLang="zh-CN" dirty="0">
              <a:solidFill>
                <a:srgbClr val="515047"/>
              </a:solidFill>
            </a:endParaRPr>
          </a:p>
          <a:p>
            <a:pPr marL="76200" indent="0">
              <a:spcAft>
                <a:spcPts val="1600"/>
              </a:spcAft>
              <a:buFont typeface="Arial"/>
              <a:buNone/>
            </a:pPr>
            <a:r>
              <a:rPr lang="en-US" altLang="zh-CN" dirty="0">
                <a:solidFill>
                  <a:srgbClr val="515047"/>
                </a:solidFill>
              </a:rPr>
              <a:t>                … is less than …</a:t>
            </a:r>
          </a:p>
          <a:p>
            <a:pPr marL="76200" indent="0">
              <a:spcAft>
                <a:spcPts val="1600"/>
              </a:spcAft>
              <a:buFont typeface="Arial"/>
              <a:buNone/>
            </a:pPr>
            <a:r>
              <a:rPr lang="en-US" altLang="zh-CN" dirty="0">
                <a:solidFill>
                  <a:srgbClr val="515047"/>
                </a:solidFill>
              </a:rPr>
              <a:t>                … is greater than …</a:t>
            </a:r>
          </a:p>
          <a:p>
            <a:pPr marL="76200" indent="0">
              <a:spcAft>
                <a:spcPts val="1600"/>
              </a:spcAft>
              <a:buFont typeface="Arial"/>
              <a:buNone/>
            </a:pPr>
            <a:r>
              <a:rPr lang="zh-CN" altLang="en-US" dirty="0">
                <a:solidFill>
                  <a:srgbClr val="515047"/>
                </a:solidFill>
              </a:rPr>
              <a:t>                </a:t>
            </a:r>
            <a:r>
              <a:rPr lang="en-US" altLang="zh-CN" dirty="0">
                <a:solidFill>
                  <a:srgbClr val="515047"/>
                </a:solidFill>
              </a:rPr>
              <a:t>… is equal to …</a:t>
            </a:r>
            <a:endParaRPr lang="zh-CN" altLang="en-US" dirty="0">
              <a:solidFill>
                <a:srgbClr val="515047"/>
              </a:solidFill>
            </a:endParaRPr>
          </a:p>
        </p:txBody>
      </p:sp>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50785"/>
            <a:ext cx="8882400" cy="821400"/>
          </a:xfrm>
        </p:spPr>
        <p:txBody>
          <a:bodyPr/>
          <a:lstStyle/>
          <a:p>
            <a:r>
              <a:rPr lang="en-US" altLang="zh-CN" dirty="0"/>
              <a:t>Summary and Reflection</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311700" y="1354728"/>
            <a:ext cx="8520600" cy="3302700"/>
          </a:xfrm>
        </p:spPr>
        <p:txBody>
          <a:bodyPr/>
          <a:lstStyle/>
          <a:p>
            <a:pPr>
              <a:spcAft>
                <a:spcPts val="3200"/>
              </a:spcAft>
            </a:pPr>
            <a:r>
              <a:rPr lang="en-US" altLang="zh-CN" dirty="0">
                <a:latin typeface="Arial Black" panose="020B0A04020102020204" pitchFamily="34" charset="0"/>
              </a:rPr>
              <a:t>Logical Operators:</a:t>
            </a:r>
            <a:endParaRPr lang="zh-CN" altLang="en-US" dirty="0">
              <a:latin typeface="Arial Black" panose="020B0A04020102020204" pitchFamily="34" charset="0"/>
            </a:endParaRPr>
          </a:p>
        </p:txBody>
      </p:sp>
      <p:grpSp>
        <p:nvGrpSpPr>
          <p:cNvPr id="6" name="组合 5">
            <a:extLst>
              <a:ext uri="{FF2B5EF4-FFF2-40B4-BE49-F238E27FC236}">
                <a16:creationId xmlns:a16="http://schemas.microsoft.com/office/drawing/2014/main" id="{273E44CF-2D83-47AC-A070-D74C065731B6}"/>
              </a:ext>
            </a:extLst>
          </p:cNvPr>
          <p:cNvGrpSpPr/>
          <p:nvPr/>
        </p:nvGrpSpPr>
        <p:grpSpPr>
          <a:xfrm>
            <a:off x="763816" y="2096294"/>
            <a:ext cx="1657350" cy="2246679"/>
            <a:chOff x="763816" y="2356234"/>
            <a:chExt cx="1657350" cy="2246679"/>
          </a:xfrm>
        </p:grpSpPr>
        <p:pic>
          <p:nvPicPr>
            <p:cNvPr id="7" name="图片 6">
              <a:extLst>
                <a:ext uri="{FF2B5EF4-FFF2-40B4-BE49-F238E27FC236}">
                  <a16:creationId xmlns:a16="http://schemas.microsoft.com/office/drawing/2014/main" id="{71BFC97F-0CA9-4CEC-8982-021CC91D47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816" y="2356234"/>
              <a:ext cx="1657350" cy="571500"/>
            </a:xfrm>
            <a:prstGeom prst="rect">
              <a:avLst/>
            </a:prstGeom>
          </p:spPr>
        </p:pic>
        <p:pic>
          <p:nvPicPr>
            <p:cNvPr id="8" name="图片 7">
              <a:extLst>
                <a:ext uri="{FF2B5EF4-FFF2-40B4-BE49-F238E27FC236}">
                  <a16:creationId xmlns:a16="http://schemas.microsoft.com/office/drawing/2014/main" id="{A4E2B785-A2AB-4401-B380-785796BB8D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816" y="3180433"/>
              <a:ext cx="1657350" cy="571500"/>
            </a:xfrm>
            <a:prstGeom prst="rect">
              <a:avLst/>
            </a:prstGeom>
          </p:spPr>
        </p:pic>
        <p:pic>
          <p:nvPicPr>
            <p:cNvPr id="9" name="图片 8">
              <a:extLst>
                <a:ext uri="{FF2B5EF4-FFF2-40B4-BE49-F238E27FC236}">
                  <a16:creationId xmlns:a16="http://schemas.microsoft.com/office/drawing/2014/main" id="{E4DB709D-79B0-43DE-8FA3-ECAB8E9CA8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3816" y="4031413"/>
              <a:ext cx="1657350" cy="571500"/>
            </a:xfrm>
            <a:prstGeom prst="rect">
              <a:avLst/>
            </a:prstGeom>
          </p:spPr>
        </p:pic>
      </p:grpSp>
    </p:spTree>
    <p:extLst>
      <p:ext uri="{BB962C8B-B14F-4D97-AF65-F5344CB8AC3E}">
        <p14:creationId xmlns:p14="http://schemas.microsoft.com/office/powerpoint/2010/main" val="3807297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6266913-8529-4CEC-8686-5BC82C9FCBEC}"/>
              </a:ext>
            </a:extLst>
          </p:cNvPr>
          <p:cNvSpPr>
            <a:spLocks noGrp="1"/>
          </p:cNvSpPr>
          <p:nvPr>
            <p:ph type="title"/>
          </p:nvPr>
        </p:nvSpPr>
        <p:spPr>
          <a:xfrm>
            <a:off x="1037089" y="1199430"/>
            <a:ext cx="4686900" cy="1792800"/>
          </a:xfrm>
        </p:spPr>
        <p:txBody>
          <a:bodyPr/>
          <a:lstStyle/>
          <a:p>
            <a:r>
              <a:rPr lang="en-US" altLang="zh-CN" dirty="0"/>
              <a:t>Challenge</a:t>
            </a:r>
            <a:endParaRPr lang="zh-CN" altLang="en-US" dirty="0"/>
          </a:p>
        </p:txBody>
      </p:sp>
    </p:spTree>
    <p:extLst>
      <p:ext uri="{BB962C8B-B14F-4D97-AF65-F5344CB8AC3E}">
        <p14:creationId xmlns:p14="http://schemas.microsoft.com/office/powerpoint/2010/main" val="37698091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7BAF57D-AF7C-4B04-8154-A6D619C056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096000"/>
          </a:xfrm>
          <a:prstGeom prst="rect">
            <a:avLst/>
          </a:prstGeom>
        </p:spPr>
      </p:pic>
      <p:sp>
        <p:nvSpPr>
          <p:cNvPr id="6" name="标题 2">
            <a:extLst>
              <a:ext uri="{FF2B5EF4-FFF2-40B4-BE49-F238E27FC236}">
                <a16:creationId xmlns:a16="http://schemas.microsoft.com/office/drawing/2014/main" id="{25421597-3ED6-4467-BA15-F50F84A2B56F}"/>
              </a:ext>
            </a:extLst>
          </p:cNvPr>
          <p:cNvSpPr txBox="1">
            <a:spLocks/>
          </p:cNvSpPr>
          <p:nvPr/>
        </p:nvSpPr>
        <p:spPr>
          <a:xfrm>
            <a:off x="130800" y="136913"/>
            <a:ext cx="8882400" cy="8214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altLang="zh-CN" sz="3600" b="1" dirty="0">
                <a:solidFill>
                  <a:srgbClr val="F59E1D"/>
                </a:solidFill>
                <a:effectLst>
                  <a:outerShdw blurRad="38100" dist="38100" dir="2700000" algn="tl">
                    <a:srgbClr val="000000">
                      <a:alpha val="43137"/>
                    </a:srgbClr>
                  </a:outerShdw>
                </a:effectLst>
                <a:latin typeface="Arial Rounded MT Bold" panose="020F0704030504030204" pitchFamily="34" charset="0"/>
              </a:rPr>
              <a:t>Time Travel to a Future</a:t>
            </a:r>
            <a:br>
              <a:rPr lang="en-US" altLang="zh-CN" sz="3600" b="1" dirty="0">
                <a:solidFill>
                  <a:srgbClr val="F59E1D"/>
                </a:solidFill>
                <a:effectLst>
                  <a:outerShdw blurRad="38100" dist="38100" dir="2700000" algn="tl">
                    <a:srgbClr val="000000">
                      <a:alpha val="43137"/>
                    </a:srgbClr>
                  </a:outerShdw>
                </a:effectLst>
                <a:latin typeface="Arial Rounded MT Bold" panose="020F0704030504030204" pitchFamily="34" charset="0"/>
              </a:rPr>
            </a:br>
            <a:r>
              <a:rPr lang="en-US" altLang="zh-CN" sz="3600" b="1" dirty="0">
                <a:solidFill>
                  <a:srgbClr val="3D556B"/>
                </a:solidFill>
                <a:effectLst>
                  <a:outerShdw blurRad="38100" dist="38100" dir="2700000" algn="tl">
                    <a:srgbClr val="000000">
                      <a:alpha val="43137"/>
                    </a:srgbClr>
                  </a:outerShdw>
                </a:effectLst>
                <a:latin typeface="Arial Rounded MT Bold" panose="020F0704030504030204" pitchFamily="34" charset="0"/>
              </a:rPr>
              <a:t>Robot Society</a:t>
            </a:r>
          </a:p>
        </p:txBody>
      </p:sp>
    </p:spTree>
    <p:extLst>
      <p:ext uri="{BB962C8B-B14F-4D97-AF65-F5344CB8AC3E}">
        <p14:creationId xmlns:p14="http://schemas.microsoft.com/office/powerpoint/2010/main" val="36988840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F196C0D-B0CB-457C-9F28-926C09FED7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7" y="0"/>
            <a:ext cx="9152475" cy="5143500"/>
          </a:xfrm>
          <a:prstGeom prst="rect">
            <a:avLst/>
          </a:prstGeom>
        </p:spPr>
      </p:pic>
    </p:spTree>
    <p:extLst>
      <p:ext uri="{BB962C8B-B14F-4D97-AF65-F5344CB8AC3E}">
        <p14:creationId xmlns:p14="http://schemas.microsoft.com/office/powerpoint/2010/main" val="1131910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E48ABFF-42F3-483B-B03A-C4EEC1474A62}"/>
              </a:ext>
            </a:extLst>
          </p:cNvPr>
          <p:cNvGrpSpPr/>
          <p:nvPr/>
        </p:nvGrpSpPr>
        <p:grpSpPr>
          <a:xfrm>
            <a:off x="1179486" y="530783"/>
            <a:ext cx="7383162" cy="3980333"/>
            <a:chOff x="432000" y="192105"/>
            <a:chExt cx="8480651" cy="4572000"/>
          </a:xfrm>
        </p:grpSpPr>
        <p:pic>
          <p:nvPicPr>
            <p:cNvPr id="5" name="图片 4">
              <a:extLst>
                <a:ext uri="{FF2B5EF4-FFF2-40B4-BE49-F238E27FC236}">
                  <a16:creationId xmlns:a16="http://schemas.microsoft.com/office/drawing/2014/main" id="{001D76AE-C207-4CC9-9CED-71BCC2569D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0651" y="192105"/>
              <a:ext cx="4572000" cy="4572000"/>
            </a:xfrm>
            <a:prstGeom prst="rect">
              <a:avLst/>
            </a:prstGeom>
          </p:spPr>
        </p:pic>
        <p:sp>
          <p:nvSpPr>
            <p:cNvPr id="6" name="对话气泡: 圆角矩形 5">
              <a:extLst>
                <a:ext uri="{FF2B5EF4-FFF2-40B4-BE49-F238E27FC236}">
                  <a16:creationId xmlns:a16="http://schemas.microsoft.com/office/drawing/2014/main" id="{FB0DCC6A-6C57-4FB7-9ECF-176B2C517578}"/>
                </a:ext>
              </a:extLst>
            </p:cNvPr>
            <p:cNvSpPr/>
            <p:nvPr/>
          </p:nvSpPr>
          <p:spPr>
            <a:xfrm>
              <a:off x="432000" y="771750"/>
              <a:ext cx="4140000" cy="1800000"/>
            </a:xfrm>
            <a:prstGeom prst="wedgeRoundRectCallout">
              <a:avLst>
                <a:gd name="adj1" fmla="val 59216"/>
                <a:gd name="adj2" fmla="val -22675"/>
                <a:gd name="adj3" fmla="val 16667"/>
              </a:avLst>
            </a:prstGeom>
            <a:solidFill>
              <a:srgbClr val="E06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28E03FD5-7296-4693-AE8A-FB10EC946770}"/>
              </a:ext>
            </a:extLst>
          </p:cNvPr>
          <p:cNvSpPr>
            <a:spLocks noGrp="1"/>
          </p:cNvSpPr>
          <p:nvPr>
            <p:ph type="title"/>
          </p:nvPr>
        </p:nvSpPr>
        <p:spPr>
          <a:xfrm>
            <a:off x="1030633" y="1113460"/>
            <a:ext cx="3960000" cy="1440000"/>
          </a:xfrm>
        </p:spPr>
        <p:txBody>
          <a:bodyPr anchor="t"/>
          <a:lstStyle/>
          <a:p>
            <a:r>
              <a:rPr lang="en-US" altLang="zh-CN" sz="7200" dirty="0">
                <a:solidFill>
                  <a:srgbClr val="2F124A"/>
                </a:solidFill>
              </a:rPr>
              <a:t>Plan</a:t>
            </a:r>
            <a:endParaRPr lang="zh-CN" altLang="en-US" sz="7200" dirty="0">
              <a:solidFill>
                <a:srgbClr val="2F124A"/>
              </a:solidFill>
            </a:endParaRPr>
          </a:p>
        </p:txBody>
      </p:sp>
    </p:spTree>
    <p:extLst>
      <p:ext uri="{BB962C8B-B14F-4D97-AF65-F5344CB8AC3E}">
        <p14:creationId xmlns:p14="http://schemas.microsoft.com/office/powerpoint/2010/main" val="2658697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78952A-9054-41C0-98E4-0F7126A290E9}"/>
              </a:ext>
            </a:extLst>
          </p:cNvPr>
          <p:cNvSpPr>
            <a:spLocks noGrp="1"/>
          </p:cNvSpPr>
          <p:nvPr>
            <p:ph type="title"/>
          </p:nvPr>
        </p:nvSpPr>
        <p:spPr>
          <a:xfrm>
            <a:off x="130800" y="659427"/>
            <a:ext cx="8882400" cy="821400"/>
          </a:xfrm>
        </p:spPr>
        <p:txBody>
          <a:bodyPr/>
          <a:lstStyle/>
          <a:p>
            <a:r>
              <a:rPr lang="en-US" altLang="zh-CN" dirty="0"/>
              <a:t>Phase I Empathize</a:t>
            </a:r>
            <a:endParaRPr lang="zh-CN" altLang="en-US" dirty="0"/>
          </a:p>
        </p:txBody>
      </p:sp>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1408313"/>
            <a:ext cx="8520600" cy="3302700"/>
          </a:xfrm>
        </p:spPr>
        <p:txBody>
          <a:bodyPr/>
          <a:lstStyle/>
          <a:p>
            <a:pPr>
              <a:lnSpc>
                <a:spcPct val="100000"/>
              </a:lnSpc>
            </a:pPr>
            <a:r>
              <a:rPr lang="en-US" altLang="zh-CN" sz="3200" dirty="0">
                <a:solidFill>
                  <a:srgbClr val="515047"/>
                </a:solidFill>
              </a:rPr>
              <a:t>Reflect upon your previous 3 projects completed in the Benchmark sections</a:t>
            </a:r>
          </a:p>
          <a:p>
            <a:pPr lvl="1">
              <a:lnSpc>
                <a:spcPct val="100000"/>
              </a:lnSpc>
              <a:spcBef>
                <a:spcPts val="400"/>
              </a:spcBef>
            </a:pPr>
            <a:r>
              <a:rPr lang="en-US" altLang="zh-CN" sz="3200" i="1" dirty="0">
                <a:solidFill>
                  <a:srgbClr val="515047"/>
                </a:solidFill>
              </a:rPr>
              <a:t>What have been done for your time travel?</a:t>
            </a:r>
          </a:p>
          <a:p>
            <a:pPr lvl="1">
              <a:lnSpc>
                <a:spcPct val="100000"/>
              </a:lnSpc>
              <a:spcBef>
                <a:spcPts val="400"/>
              </a:spcBef>
            </a:pPr>
            <a:r>
              <a:rPr lang="en-US" altLang="zh-CN" sz="3200" i="1" dirty="0">
                <a:solidFill>
                  <a:srgbClr val="515047"/>
                </a:solidFill>
              </a:rPr>
              <a:t>What kinds of problems have you explored during the learning journey?</a:t>
            </a:r>
            <a:endParaRPr lang="zh-CN" altLang="en-US" sz="3200" i="1" dirty="0">
              <a:solidFill>
                <a:srgbClr val="515047"/>
              </a:solidFill>
            </a:endParaRPr>
          </a:p>
        </p:txBody>
      </p:sp>
    </p:spTree>
    <p:extLst>
      <p:ext uri="{BB962C8B-B14F-4D97-AF65-F5344CB8AC3E}">
        <p14:creationId xmlns:p14="http://schemas.microsoft.com/office/powerpoint/2010/main" val="5181348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623400" y="726155"/>
            <a:ext cx="8520600" cy="3302700"/>
          </a:xfrm>
        </p:spPr>
        <p:txBody>
          <a:bodyPr/>
          <a:lstStyle/>
          <a:p>
            <a:pPr>
              <a:lnSpc>
                <a:spcPct val="100000"/>
              </a:lnSpc>
              <a:spcAft>
                <a:spcPts val="2400"/>
              </a:spcAft>
            </a:pPr>
            <a:r>
              <a:rPr lang="en-US" altLang="zh-CN" sz="3200" dirty="0"/>
              <a:t>Reflect upon your previous 3 projects completed in the Benchmark sections</a:t>
            </a:r>
          </a:p>
          <a:p>
            <a:pPr>
              <a:lnSpc>
                <a:spcPct val="100000"/>
              </a:lnSpc>
              <a:spcAft>
                <a:spcPts val="2400"/>
              </a:spcAft>
            </a:pPr>
            <a:r>
              <a:rPr lang="en-US" altLang="zh-CN" sz="3200" dirty="0"/>
              <a:t>Review what you have prepared for the journey</a:t>
            </a:r>
          </a:p>
          <a:p>
            <a:pPr>
              <a:lnSpc>
                <a:spcPct val="100000"/>
              </a:lnSpc>
              <a:spcAft>
                <a:spcPts val="1600"/>
              </a:spcAft>
            </a:pPr>
            <a:r>
              <a:rPr lang="en-US" altLang="zh-CN" sz="3200" dirty="0"/>
              <a:t>Any new idea?</a:t>
            </a:r>
          </a:p>
        </p:txBody>
      </p:sp>
      <p:pic>
        <p:nvPicPr>
          <p:cNvPr id="7" name="图片 6">
            <a:extLst>
              <a:ext uri="{FF2B5EF4-FFF2-40B4-BE49-F238E27FC236}">
                <a16:creationId xmlns:a16="http://schemas.microsoft.com/office/drawing/2014/main" id="{134AA26C-2BB0-48A9-B123-B9AA1E34B1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6333" y="2648869"/>
            <a:ext cx="1693228" cy="2102845"/>
          </a:xfrm>
          <a:prstGeom prst="rect">
            <a:avLst/>
          </a:prstGeom>
        </p:spPr>
      </p:pic>
    </p:spTree>
    <p:extLst>
      <p:ext uri="{BB962C8B-B14F-4D97-AF65-F5344CB8AC3E}">
        <p14:creationId xmlns:p14="http://schemas.microsoft.com/office/powerpoint/2010/main" val="3664856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78952A-9054-41C0-98E4-0F7126A290E9}"/>
              </a:ext>
            </a:extLst>
          </p:cNvPr>
          <p:cNvSpPr>
            <a:spLocks noGrp="1"/>
          </p:cNvSpPr>
          <p:nvPr>
            <p:ph type="title"/>
          </p:nvPr>
        </p:nvSpPr>
        <p:spPr>
          <a:xfrm>
            <a:off x="130800" y="688456"/>
            <a:ext cx="8882400" cy="821400"/>
          </a:xfrm>
        </p:spPr>
        <p:txBody>
          <a:bodyPr/>
          <a:lstStyle/>
          <a:p>
            <a:r>
              <a:rPr lang="en-US" altLang="zh-CN" dirty="0"/>
              <a:t>Phase II Define</a:t>
            </a:r>
            <a:endParaRPr lang="zh-CN" altLang="en-US" dirty="0"/>
          </a:p>
        </p:txBody>
      </p:sp>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892271" y="1444541"/>
            <a:ext cx="8520600" cy="3302700"/>
          </a:xfrm>
        </p:spPr>
        <p:txBody>
          <a:bodyPr/>
          <a:lstStyle/>
          <a:p>
            <a:pPr>
              <a:lnSpc>
                <a:spcPct val="100000"/>
              </a:lnSpc>
              <a:spcAft>
                <a:spcPts val="1600"/>
              </a:spcAft>
            </a:pPr>
            <a:r>
              <a:rPr lang="en-US" altLang="zh-CN" sz="3200" dirty="0"/>
              <a:t>You were a group of specialists</a:t>
            </a:r>
          </a:p>
          <a:p>
            <a:pPr>
              <a:lnSpc>
                <a:spcPct val="100000"/>
              </a:lnSpc>
              <a:spcAft>
                <a:spcPts val="400"/>
              </a:spcAft>
            </a:pPr>
            <a:r>
              <a:rPr lang="en-US" altLang="zh-CN" sz="3200" dirty="0"/>
              <a:t>Discuss the following questions:</a:t>
            </a:r>
          </a:p>
          <a:p>
            <a:pPr lvl="1">
              <a:lnSpc>
                <a:spcPct val="100000"/>
              </a:lnSpc>
              <a:spcBef>
                <a:spcPts val="400"/>
              </a:spcBef>
            </a:pPr>
            <a:r>
              <a:rPr lang="en-US" altLang="zh-CN" sz="3200" dirty="0"/>
              <a:t>Transportation;</a:t>
            </a:r>
          </a:p>
          <a:p>
            <a:pPr lvl="1">
              <a:lnSpc>
                <a:spcPct val="100000"/>
              </a:lnSpc>
              <a:spcBef>
                <a:spcPts val="400"/>
              </a:spcBef>
            </a:pPr>
            <a:r>
              <a:rPr lang="en-US" altLang="zh-CN" sz="3200" dirty="0"/>
              <a:t>Communication;</a:t>
            </a:r>
          </a:p>
          <a:p>
            <a:pPr lvl="1">
              <a:lnSpc>
                <a:spcPct val="100000"/>
              </a:lnSpc>
              <a:spcBef>
                <a:spcPts val="400"/>
              </a:spcBef>
            </a:pPr>
            <a:r>
              <a:rPr lang="en-US" altLang="zh-CN" sz="3200" dirty="0"/>
              <a:t>Governing and Living; …</a:t>
            </a:r>
          </a:p>
        </p:txBody>
      </p:sp>
    </p:spTree>
    <p:extLst>
      <p:ext uri="{BB962C8B-B14F-4D97-AF65-F5344CB8AC3E}">
        <p14:creationId xmlns:p14="http://schemas.microsoft.com/office/powerpoint/2010/main" val="1445596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543046"/>
            <a:ext cx="8520600" cy="3302700"/>
          </a:xfrm>
        </p:spPr>
        <p:txBody>
          <a:bodyPr/>
          <a:lstStyle/>
          <a:p>
            <a:pPr>
              <a:lnSpc>
                <a:spcPct val="100000"/>
              </a:lnSpc>
              <a:spcAft>
                <a:spcPts val="1600"/>
              </a:spcAft>
            </a:pPr>
            <a:r>
              <a:rPr lang="en-US" altLang="zh-CN" sz="3200" dirty="0">
                <a:latin typeface="Arial Black" panose="020B0A04020102020204" pitchFamily="34" charset="0"/>
              </a:rPr>
              <a:t>Transportation:</a:t>
            </a:r>
          </a:p>
          <a:p>
            <a:pPr lvl="1">
              <a:lnSpc>
                <a:spcPct val="100000"/>
              </a:lnSpc>
              <a:spcBef>
                <a:spcPts val="400"/>
              </a:spcBef>
            </a:pPr>
            <a:r>
              <a:rPr lang="en-US" altLang="zh-CN" sz="3200" i="1" dirty="0"/>
              <a:t>Where were the Robot Society located?</a:t>
            </a:r>
            <a:br>
              <a:rPr lang="en-US" altLang="zh-CN" sz="3200" i="1" dirty="0"/>
            </a:br>
            <a:r>
              <a:rPr lang="en-US" altLang="zh-CN" sz="3200" dirty="0"/>
              <a:t>(</a:t>
            </a:r>
            <a:r>
              <a:rPr lang="en-US" altLang="zh-CN" sz="3200" i="1" dirty="0"/>
              <a:t>Earth? Mars? The Microworld?</a:t>
            </a:r>
            <a:r>
              <a:rPr lang="en-US" altLang="zh-CN" sz="3200" dirty="0"/>
              <a:t>)</a:t>
            </a:r>
          </a:p>
          <a:p>
            <a:pPr lvl="1">
              <a:lnSpc>
                <a:spcPct val="100000"/>
              </a:lnSpc>
              <a:spcBef>
                <a:spcPts val="800"/>
              </a:spcBef>
            </a:pPr>
            <a:r>
              <a:rPr lang="en-US" altLang="zh-CN" sz="3200" i="1" dirty="0"/>
              <a:t>How would you travel to the Robot World?</a:t>
            </a:r>
          </a:p>
          <a:p>
            <a:pPr lvl="1">
              <a:lnSpc>
                <a:spcPct val="100000"/>
              </a:lnSpc>
              <a:spcBef>
                <a:spcPts val="800"/>
              </a:spcBef>
            </a:pPr>
            <a:r>
              <a:rPr lang="en-US" altLang="zh-CN" sz="3200" i="1" dirty="0"/>
              <a:t>What might you meet on your way there?</a:t>
            </a:r>
          </a:p>
          <a:p>
            <a:pPr lvl="1">
              <a:lnSpc>
                <a:spcPct val="100000"/>
              </a:lnSpc>
              <a:spcBef>
                <a:spcPts val="800"/>
              </a:spcBef>
            </a:pPr>
            <a:r>
              <a:rPr lang="en-US" altLang="zh-CN" sz="3200" i="1" dirty="0"/>
              <a:t>How long would you get there?</a:t>
            </a:r>
          </a:p>
        </p:txBody>
      </p:sp>
    </p:spTree>
    <p:extLst>
      <p:ext uri="{BB962C8B-B14F-4D97-AF65-F5344CB8AC3E}">
        <p14:creationId xmlns:p14="http://schemas.microsoft.com/office/powerpoint/2010/main" val="3162145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563229"/>
            <a:ext cx="8520600" cy="3302700"/>
          </a:xfrm>
        </p:spPr>
        <p:txBody>
          <a:bodyPr/>
          <a:lstStyle/>
          <a:p>
            <a:pPr>
              <a:lnSpc>
                <a:spcPct val="100000"/>
              </a:lnSpc>
              <a:spcAft>
                <a:spcPts val="1600"/>
              </a:spcAft>
            </a:pPr>
            <a:r>
              <a:rPr lang="en-US" altLang="zh-CN" dirty="0">
                <a:latin typeface="Arial Black" panose="020B0A04020102020204" pitchFamily="34" charset="0"/>
              </a:rPr>
              <a:t>Communication:</a:t>
            </a:r>
          </a:p>
          <a:p>
            <a:pPr lvl="1">
              <a:lnSpc>
                <a:spcPct val="100000"/>
              </a:lnSpc>
              <a:spcBef>
                <a:spcPts val="800"/>
              </a:spcBef>
            </a:pPr>
            <a:r>
              <a:rPr lang="en-US" altLang="zh-CN" sz="3000" i="1" dirty="0"/>
              <a:t>How would you contact the robot citizens in the Robot World?</a:t>
            </a:r>
          </a:p>
          <a:p>
            <a:pPr lvl="1">
              <a:lnSpc>
                <a:spcPct val="100000"/>
              </a:lnSpc>
              <a:spcBef>
                <a:spcPts val="800"/>
              </a:spcBef>
            </a:pPr>
            <a:r>
              <a:rPr lang="en-US" altLang="zh-CN" sz="3000" i="1" dirty="0"/>
              <a:t>How would keep in contact</a:t>
            </a:r>
            <a:br>
              <a:rPr lang="en-US" altLang="zh-CN" sz="3000" i="1" dirty="0"/>
            </a:br>
            <a:r>
              <a:rPr lang="en-US" altLang="zh-CN" sz="3000" i="1" dirty="0"/>
              <a:t>with the present world from</a:t>
            </a:r>
            <a:br>
              <a:rPr lang="en-US" altLang="zh-CN" sz="3000" i="1" dirty="0"/>
            </a:br>
            <a:r>
              <a:rPr lang="en-US" altLang="zh-CN" sz="3000" i="1" dirty="0"/>
              <a:t>which you departed?</a:t>
            </a:r>
          </a:p>
        </p:txBody>
      </p:sp>
      <p:pic>
        <p:nvPicPr>
          <p:cNvPr id="3" name="图片 2">
            <a:extLst>
              <a:ext uri="{FF2B5EF4-FFF2-40B4-BE49-F238E27FC236}">
                <a16:creationId xmlns:a16="http://schemas.microsoft.com/office/drawing/2014/main" id="{84624C33-84AA-47A2-83A8-5445AAE46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8428" y="2060271"/>
            <a:ext cx="2520000" cy="2520000"/>
          </a:xfrm>
          <a:prstGeom prst="rect">
            <a:avLst/>
          </a:prstGeom>
          <a:effectLst>
            <a:softEdge rad="127000"/>
          </a:effectLst>
        </p:spPr>
      </p:pic>
    </p:spTree>
    <p:extLst>
      <p:ext uri="{BB962C8B-B14F-4D97-AF65-F5344CB8AC3E}">
        <p14:creationId xmlns:p14="http://schemas.microsoft.com/office/powerpoint/2010/main" val="587662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30570CC-9C81-46C6-B6F1-ED3B828E0E6B}"/>
              </a:ext>
            </a:extLst>
          </p:cNvPr>
          <p:cNvSpPr>
            <a:spLocks noGrp="1"/>
          </p:cNvSpPr>
          <p:nvPr>
            <p:ph type="title"/>
          </p:nvPr>
        </p:nvSpPr>
        <p:spPr>
          <a:xfrm>
            <a:off x="130800" y="659427"/>
            <a:ext cx="8882400" cy="821400"/>
          </a:xfrm>
        </p:spPr>
        <p:txBody>
          <a:bodyPr/>
          <a:lstStyle/>
          <a:p>
            <a:r>
              <a:rPr lang="en-US" altLang="zh-CN" dirty="0"/>
              <a:t>Agenda: Lessons 14 – 16</a:t>
            </a:r>
            <a:endParaRPr lang="zh-CN" altLang="en-US" dirty="0"/>
          </a:p>
        </p:txBody>
      </p:sp>
      <p:sp>
        <p:nvSpPr>
          <p:cNvPr id="4" name="文本占位符 3">
            <a:extLst>
              <a:ext uri="{FF2B5EF4-FFF2-40B4-BE49-F238E27FC236}">
                <a16:creationId xmlns:a16="http://schemas.microsoft.com/office/drawing/2014/main" id="{7BF4FC38-BD03-4FD3-BA48-739EC02CE57A}"/>
              </a:ext>
            </a:extLst>
          </p:cNvPr>
          <p:cNvSpPr>
            <a:spLocks noGrp="1"/>
          </p:cNvSpPr>
          <p:nvPr>
            <p:ph type="body" idx="4294967295"/>
          </p:nvPr>
        </p:nvSpPr>
        <p:spPr>
          <a:xfrm>
            <a:off x="311700" y="1475090"/>
            <a:ext cx="8520600" cy="3302700"/>
          </a:xfrm>
        </p:spPr>
        <p:txBody>
          <a:bodyPr/>
          <a:lstStyle/>
          <a:p>
            <a:pPr marL="76200" indent="0">
              <a:lnSpc>
                <a:spcPct val="100000"/>
              </a:lnSpc>
              <a:spcAft>
                <a:spcPts val="1600"/>
              </a:spcAft>
              <a:buNone/>
            </a:pPr>
            <a:r>
              <a:rPr lang="en-US" altLang="zh-CN" sz="3200" dirty="0"/>
              <a:t>   </a:t>
            </a:r>
            <a:r>
              <a:rPr lang="en-US" altLang="zh-CN" sz="3200" dirty="0">
                <a:solidFill>
                  <a:srgbClr val="2B6A6C"/>
                </a:solidFill>
                <a:latin typeface="Arial Black" panose="020B0A04020102020204" pitchFamily="34" charset="0"/>
              </a:rPr>
              <a:t>Lesson 14</a:t>
            </a:r>
          </a:p>
          <a:p>
            <a:pPr>
              <a:lnSpc>
                <a:spcPct val="100000"/>
              </a:lnSpc>
              <a:spcAft>
                <a:spcPts val="2400"/>
              </a:spcAft>
            </a:pPr>
            <a:r>
              <a:rPr lang="en-US" altLang="zh-CN" sz="3200" dirty="0">
                <a:latin typeface="Arial Black" panose="020B0A04020102020204" pitchFamily="34" charset="0"/>
              </a:rPr>
              <a:t>Summarize</a:t>
            </a:r>
            <a:r>
              <a:rPr lang="en-US" altLang="zh-CN" sz="3200" dirty="0"/>
              <a:t> what you’ve learnt</a:t>
            </a:r>
          </a:p>
          <a:p>
            <a:pPr>
              <a:lnSpc>
                <a:spcPct val="100000"/>
              </a:lnSpc>
            </a:pPr>
            <a:r>
              <a:rPr lang="en-US" altLang="zh-CN" sz="3200" dirty="0">
                <a:latin typeface="Arial Black" panose="020B0A04020102020204" pitchFamily="34" charset="0"/>
              </a:rPr>
              <a:t>Plan</a:t>
            </a:r>
            <a:r>
              <a:rPr lang="en-US" altLang="zh-CN" sz="3200" dirty="0"/>
              <a:t> your time travel</a:t>
            </a:r>
            <a:endParaRPr lang="zh-CN" altLang="en-US" sz="3200" dirty="0"/>
          </a:p>
        </p:txBody>
      </p:sp>
      <p:pic>
        <p:nvPicPr>
          <p:cNvPr id="6" name="图片 5">
            <a:extLst>
              <a:ext uri="{FF2B5EF4-FFF2-40B4-BE49-F238E27FC236}">
                <a16:creationId xmlns:a16="http://schemas.microsoft.com/office/drawing/2014/main" id="{8097A2E8-41C5-4AE9-B5C5-16AB27CC54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9086" y="2930356"/>
            <a:ext cx="2685143" cy="1847434"/>
          </a:xfrm>
          <a:prstGeom prst="rect">
            <a:avLst/>
          </a:prstGeom>
        </p:spPr>
      </p:pic>
    </p:spTree>
    <p:extLst>
      <p:ext uri="{BB962C8B-B14F-4D97-AF65-F5344CB8AC3E}">
        <p14:creationId xmlns:p14="http://schemas.microsoft.com/office/powerpoint/2010/main" val="12661909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543047"/>
            <a:ext cx="8520600" cy="3302700"/>
          </a:xfrm>
        </p:spPr>
        <p:txBody>
          <a:bodyPr/>
          <a:lstStyle/>
          <a:p>
            <a:pPr>
              <a:lnSpc>
                <a:spcPct val="100000"/>
              </a:lnSpc>
              <a:spcAft>
                <a:spcPts val="1600"/>
              </a:spcAft>
            </a:pPr>
            <a:r>
              <a:rPr lang="en-US" altLang="zh-CN" dirty="0">
                <a:latin typeface="Arial Black" panose="020B0A04020102020204" pitchFamily="34" charset="0"/>
              </a:rPr>
              <a:t>Governing and Living:</a:t>
            </a:r>
          </a:p>
          <a:p>
            <a:pPr lvl="1">
              <a:lnSpc>
                <a:spcPct val="100000"/>
              </a:lnSpc>
              <a:spcBef>
                <a:spcPts val="800"/>
              </a:spcBef>
            </a:pPr>
            <a:r>
              <a:rPr lang="en-US" altLang="zh-CN" sz="3000" i="1" dirty="0"/>
              <a:t>What were the system that made up the rules of the Future Robot Society?</a:t>
            </a:r>
          </a:p>
          <a:p>
            <a:pPr lvl="1">
              <a:lnSpc>
                <a:spcPct val="100000"/>
              </a:lnSpc>
              <a:spcBef>
                <a:spcPts val="800"/>
              </a:spcBef>
            </a:pPr>
            <a:r>
              <a:rPr lang="en-US" altLang="zh-CN" sz="3000" i="1" dirty="0"/>
              <a:t>Which rules were important?</a:t>
            </a:r>
          </a:p>
          <a:p>
            <a:pPr lvl="1">
              <a:lnSpc>
                <a:spcPct val="100000"/>
              </a:lnSpc>
              <a:spcBef>
                <a:spcPts val="800"/>
              </a:spcBef>
            </a:pPr>
            <a:r>
              <a:rPr lang="en-US" altLang="zh-CN" sz="3000" i="1" dirty="0"/>
              <a:t>Food</a:t>
            </a:r>
          </a:p>
          <a:p>
            <a:pPr lvl="1">
              <a:lnSpc>
                <a:spcPct val="100000"/>
              </a:lnSpc>
              <a:spcBef>
                <a:spcPts val="800"/>
              </a:spcBef>
            </a:pPr>
            <a:r>
              <a:rPr lang="en-US" altLang="zh-CN" sz="3000" i="1" dirty="0"/>
              <a:t>Shelter</a:t>
            </a:r>
          </a:p>
        </p:txBody>
      </p:sp>
      <p:pic>
        <p:nvPicPr>
          <p:cNvPr id="5" name="图片 4">
            <a:extLst>
              <a:ext uri="{FF2B5EF4-FFF2-40B4-BE49-F238E27FC236}">
                <a16:creationId xmlns:a16="http://schemas.microsoft.com/office/drawing/2014/main" id="{3BA64347-6535-4885-9D5F-A3160A763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2851" y="2124959"/>
            <a:ext cx="2664705" cy="2664705"/>
          </a:xfrm>
          <a:prstGeom prst="rect">
            <a:avLst/>
          </a:prstGeom>
        </p:spPr>
      </p:pic>
    </p:spTree>
    <p:extLst>
      <p:ext uri="{BB962C8B-B14F-4D97-AF65-F5344CB8AC3E}">
        <p14:creationId xmlns:p14="http://schemas.microsoft.com/office/powerpoint/2010/main" val="29855741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E48ABFF-42F3-483B-B03A-C4EEC1474A62}"/>
              </a:ext>
            </a:extLst>
          </p:cNvPr>
          <p:cNvGrpSpPr/>
          <p:nvPr/>
        </p:nvGrpSpPr>
        <p:grpSpPr>
          <a:xfrm>
            <a:off x="1036982" y="542155"/>
            <a:ext cx="7831337" cy="4221949"/>
            <a:chOff x="432000" y="192105"/>
            <a:chExt cx="8480651" cy="4572000"/>
          </a:xfrm>
        </p:grpSpPr>
        <p:pic>
          <p:nvPicPr>
            <p:cNvPr id="5" name="图片 4">
              <a:extLst>
                <a:ext uri="{FF2B5EF4-FFF2-40B4-BE49-F238E27FC236}">
                  <a16:creationId xmlns:a16="http://schemas.microsoft.com/office/drawing/2014/main" id="{001D76AE-C207-4CC9-9CED-71BCC2569D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0651" y="192105"/>
              <a:ext cx="4572000" cy="4572000"/>
            </a:xfrm>
            <a:prstGeom prst="rect">
              <a:avLst/>
            </a:prstGeom>
          </p:spPr>
        </p:pic>
        <p:sp>
          <p:nvSpPr>
            <p:cNvPr id="6" name="对话气泡: 圆角矩形 5">
              <a:extLst>
                <a:ext uri="{FF2B5EF4-FFF2-40B4-BE49-F238E27FC236}">
                  <a16:creationId xmlns:a16="http://schemas.microsoft.com/office/drawing/2014/main" id="{FB0DCC6A-6C57-4FB7-9ECF-176B2C517578}"/>
                </a:ext>
              </a:extLst>
            </p:cNvPr>
            <p:cNvSpPr/>
            <p:nvPr/>
          </p:nvSpPr>
          <p:spPr>
            <a:xfrm>
              <a:off x="432000" y="771750"/>
              <a:ext cx="4140000" cy="1800000"/>
            </a:xfrm>
            <a:prstGeom prst="wedgeRoundRectCallout">
              <a:avLst>
                <a:gd name="adj1" fmla="val 59216"/>
                <a:gd name="adj2" fmla="val -22675"/>
                <a:gd name="adj3" fmla="val 16667"/>
              </a:avLst>
            </a:prstGeom>
            <a:solidFill>
              <a:srgbClr val="E06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28E03FD5-7296-4693-AE8A-FB10EC946770}"/>
              </a:ext>
            </a:extLst>
          </p:cNvPr>
          <p:cNvSpPr>
            <a:spLocks noGrp="1"/>
          </p:cNvSpPr>
          <p:nvPr>
            <p:ph type="title"/>
          </p:nvPr>
        </p:nvSpPr>
        <p:spPr>
          <a:xfrm>
            <a:off x="968494" y="1188512"/>
            <a:ext cx="3960000" cy="1440000"/>
          </a:xfrm>
        </p:spPr>
        <p:txBody>
          <a:bodyPr anchor="t"/>
          <a:lstStyle/>
          <a:p>
            <a:r>
              <a:rPr lang="en-US" altLang="zh-CN" sz="7200" dirty="0">
                <a:solidFill>
                  <a:srgbClr val="2F124A"/>
                </a:solidFill>
              </a:rPr>
              <a:t>Design</a:t>
            </a:r>
            <a:endParaRPr lang="zh-CN" altLang="en-US" sz="7200" dirty="0">
              <a:solidFill>
                <a:srgbClr val="2F124A"/>
              </a:solidFill>
            </a:endParaRPr>
          </a:p>
        </p:txBody>
      </p:sp>
    </p:spTree>
    <p:extLst>
      <p:ext uri="{BB962C8B-B14F-4D97-AF65-F5344CB8AC3E}">
        <p14:creationId xmlns:p14="http://schemas.microsoft.com/office/powerpoint/2010/main" val="34242458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78952A-9054-41C0-98E4-0F7126A290E9}"/>
              </a:ext>
            </a:extLst>
          </p:cNvPr>
          <p:cNvSpPr>
            <a:spLocks noGrp="1"/>
          </p:cNvSpPr>
          <p:nvPr>
            <p:ph type="title"/>
          </p:nvPr>
        </p:nvSpPr>
        <p:spPr>
          <a:xfrm>
            <a:off x="130800" y="673941"/>
            <a:ext cx="8882400" cy="821400"/>
          </a:xfrm>
        </p:spPr>
        <p:txBody>
          <a:bodyPr/>
          <a:lstStyle/>
          <a:p>
            <a:r>
              <a:rPr lang="en-US" altLang="zh-CN" dirty="0"/>
              <a:t>Phase III Ideate</a:t>
            </a:r>
            <a:endParaRPr lang="zh-CN" altLang="en-US" dirty="0"/>
          </a:p>
        </p:txBody>
      </p:sp>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1412729"/>
            <a:ext cx="8520600" cy="3302700"/>
          </a:xfrm>
        </p:spPr>
        <p:txBody>
          <a:bodyPr/>
          <a:lstStyle/>
          <a:p>
            <a:pPr>
              <a:spcAft>
                <a:spcPts val="1600"/>
              </a:spcAft>
            </a:pPr>
            <a:r>
              <a:rPr lang="en-US" altLang="zh-CN" sz="3200" dirty="0"/>
              <a:t>Try to come out solutions for problems you proposed and discussed</a:t>
            </a:r>
          </a:p>
          <a:p>
            <a:pPr>
              <a:spcAft>
                <a:spcPts val="1600"/>
              </a:spcAft>
            </a:pPr>
            <a:r>
              <a:rPr lang="en-US" altLang="zh-CN" sz="3200" dirty="0"/>
              <a:t>Think of what kinds of scripts</a:t>
            </a:r>
            <a:br>
              <a:rPr lang="en-US" altLang="zh-CN" sz="3200" dirty="0"/>
            </a:br>
            <a:r>
              <a:rPr lang="en-US" altLang="zh-CN" sz="3200" dirty="0"/>
              <a:t>can help solve the problems</a:t>
            </a:r>
          </a:p>
          <a:p>
            <a:endParaRPr lang="zh-CN" altLang="en-US" sz="3200" dirty="0"/>
          </a:p>
        </p:txBody>
      </p:sp>
      <p:pic>
        <p:nvPicPr>
          <p:cNvPr id="5" name="图片 4">
            <a:extLst>
              <a:ext uri="{FF2B5EF4-FFF2-40B4-BE49-F238E27FC236}">
                <a16:creationId xmlns:a16="http://schemas.microsoft.com/office/drawing/2014/main" id="{B523FF39-F850-49F4-AC00-8581D5A925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5486" y="2648869"/>
            <a:ext cx="1693228" cy="2102845"/>
          </a:xfrm>
          <a:prstGeom prst="rect">
            <a:avLst/>
          </a:prstGeom>
        </p:spPr>
      </p:pic>
    </p:spTree>
    <p:extLst>
      <p:ext uri="{BB962C8B-B14F-4D97-AF65-F5344CB8AC3E}">
        <p14:creationId xmlns:p14="http://schemas.microsoft.com/office/powerpoint/2010/main" val="29278644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78952A-9054-41C0-98E4-0F7126A290E9}"/>
              </a:ext>
            </a:extLst>
          </p:cNvPr>
          <p:cNvSpPr>
            <a:spLocks noGrp="1"/>
          </p:cNvSpPr>
          <p:nvPr>
            <p:ph type="title"/>
          </p:nvPr>
        </p:nvSpPr>
        <p:spPr>
          <a:xfrm>
            <a:off x="130800" y="666743"/>
            <a:ext cx="8882400" cy="821400"/>
          </a:xfrm>
        </p:spPr>
        <p:txBody>
          <a:bodyPr/>
          <a:lstStyle/>
          <a:p>
            <a:r>
              <a:rPr lang="en-US" altLang="zh-CN" dirty="0"/>
              <a:t>Phase IV Prototype</a:t>
            </a:r>
            <a:endParaRPr lang="zh-CN" altLang="en-US" dirty="0"/>
          </a:p>
        </p:txBody>
      </p:sp>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1488143"/>
            <a:ext cx="8520600" cy="3302700"/>
          </a:xfrm>
        </p:spPr>
        <p:txBody>
          <a:bodyPr/>
          <a:lstStyle/>
          <a:p>
            <a:pPr>
              <a:lnSpc>
                <a:spcPct val="100000"/>
              </a:lnSpc>
              <a:spcAft>
                <a:spcPts val="1600"/>
              </a:spcAft>
            </a:pPr>
            <a:r>
              <a:rPr lang="en-US" altLang="zh-CN" sz="3200" dirty="0"/>
              <a:t>Program </a:t>
            </a:r>
            <a:r>
              <a:rPr lang="en-US" altLang="zh-CN" sz="3200" dirty="0" err="1"/>
              <a:t>mBot</a:t>
            </a:r>
            <a:r>
              <a:rPr lang="en-US" altLang="zh-CN" sz="3200" dirty="0"/>
              <a:t> and/or the sprites in </a:t>
            </a:r>
            <a:r>
              <a:rPr lang="en-US" altLang="zh-CN" sz="3200" dirty="0" err="1"/>
              <a:t>mBlock</a:t>
            </a:r>
            <a:endParaRPr lang="en-US" altLang="zh-CN" sz="3200" dirty="0"/>
          </a:p>
          <a:p>
            <a:pPr lvl="1">
              <a:lnSpc>
                <a:spcPct val="100000"/>
              </a:lnSpc>
              <a:spcBef>
                <a:spcPts val="400"/>
              </a:spcBef>
            </a:pPr>
            <a:r>
              <a:rPr lang="en-US" altLang="zh-CN" sz="3200" dirty="0" err="1"/>
              <a:t>mBot</a:t>
            </a:r>
            <a:r>
              <a:rPr lang="en-US" altLang="zh-CN" sz="3200" dirty="0"/>
              <a:t> might act as the time machine</a:t>
            </a:r>
          </a:p>
          <a:p>
            <a:pPr lvl="1">
              <a:lnSpc>
                <a:spcPct val="100000"/>
              </a:lnSpc>
              <a:spcBef>
                <a:spcPts val="400"/>
              </a:spcBef>
            </a:pPr>
            <a:r>
              <a:rPr lang="en-US" altLang="zh-CN" sz="3200" dirty="0" err="1"/>
              <a:t>mBot</a:t>
            </a:r>
            <a:r>
              <a:rPr lang="en-US" altLang="zh-CN" sz="3200" dirty="0"/>
              <a:t> can be used to communicate to the present world or navigate the way, etc.</a:t>
            </a:r>
            <a:endParaRPr lang="zh-CN" altLang="en-US" sz="3200" dirty="0"/>
          </a:p>
        </p:txBody>
      </p:sp>
    </p:spTree>
    <p:extLst>
      <p:ext uri="{BB962C8B-B14F-4D97-AF65-F5344CB8AC3E}">
        <p14:creationId xmlns:p14="http://schemas.microsoft.com/office/powerpoint/2010/main" val="6970499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0E48ABFF-42F3-483B-B03A-C4EEC1474A62}"/>
              </a:ext>
            </a:extLst>
          </p:cNvPr>
          <p:cNvGrpSpPr/>
          <p:nvPr/>
        </p:nvGrpSpPr>
        <p:grpSpPr>
          <a:xfrm>
            <a:off x="981561" y="558800"/>
            <a:ext cx="7800462" cy="4205304"/>
            <a:chOff x="432000" y="192105"/>
            <a:chExt cx="8480651" cy="4572000"/>
          </a:xfrm>
        </p:grpSpPr>
        <p:pic>
          <p:nvPicPr>
            <p:cNvPr id="5" name="图片 4">
              <a:extLst>
                <a:ext uri="{FF2B5EF4-FFF2-40B4-BE49-F238E27FC236}">
                  <a16:creationId xmlns:a16="http://schemas.microsoft.com/office/drawing/2014/main" id="{001D76AE-C207-4CC9-9CED-71BCC2569D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0651" y="192105"/>
              <a:ext cx="4572000" cy="4572000"/>
            </a:xfrm>
            <a:prstGeom prst="rect">
              <a:avLst/>
            </a:prstGeom>
          </p:spPr>
        </p:pic>
        <p:sp>
          <p:nvSpPr>
            <p:cNvPr id="6" name="对话气泡: 圆角矩形 5">
              <a:extLst>
                <a:ext uri="{FF2B5EF4-FFF2-40B4-BE49-F238E27FC236}">
                  <a16:creationId xmlns:a16="http://schemas.microsoft.com/office/drawing/2014/main" id="{FB0DCC6A-6C57-4FB7-9ECF-176B2C517578}"/>
                </a:ext>
              </a:extLst>
            </p:cNvPr>
            <p:cNvSpPr/>
            <p:nvPr/>
          </p:nvSpPr>
          <p:spPr>
            <a:xfrm>
              <a:off x="432000" y="771750"/>
              <a:ext cx="4140000" cy="1800000"/>
            </a:xfrm>
            <a:prstGeom prst="wedgeRoundRectCallout">
              <a:avLst>
                <a:gd name="adj1" fmla="val 59216"/>
                <a:gd name="adj2" fmla="val -22675"/>
                <a:gd name="adj3" fmla="val 16667"/>
              </a:avLst>
            </a:prstGeom>
            <a:solidFill>
              <a:srgbClr val="E06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28E03FD5-7296-4693-AE8A-FB10EC946770}"/>
              </a:ext>
            </a:extLst>
          </p:cNvPr>
          <p:cNvSpPr>
            <a:spLocks noGrp="1"/>
          </p:cNvSpPr>
          <p:nvPr>
            <p:ph type="title"/>
          </p:nvPr>
        </p:nvSpPr>
        <p:spPr>
          <a:xfrm>
            <a:off x="905537" y="1177910"/>
            <a:ext cx="3960000" cy="1440000"/>
          </a:xfrm>
        </p:spPr>
        <p:txBody>
          <a:bodyPr anchor="t"/>
          <a:lstStyle/>
          <a:p>
            <a:r>
              <a:rPr lang="en-US" altLang="zh-CN" sz="7200" dirty="0">
                <a:solidFill>
                  <a:srgbClr val="2F124A"/>
                </a:solidFill>
              </a:rPr>
              <a:t>Improve</a:t>
            </a:r>
            <a:endParaRPr lang="zh-CN" altLang="en-US" sz="7200" dirty="0">
              <a:solidFill>
                <a:srgbClr val="2F124A"/>
              </a:solidFill>
            </a:endParaRPr>
          </a:p>
        </p:txBody>
      </p:sp>
    </p:spTree>
    <p:extLst>
      <p:ext uri="{BB962C8B-B14F-4D97-AF65-F5344CB8AC3E}">
        <p14:creationId xmlns:p14="http://schemas.microsoft.com/office/powerpoint/2010/main" val="10142066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78952A-9054-41C0-98E4-0F7126A290E9}"/>
              </a:ext>
            </a:extLst>
          </p:cNvPr>
          <p:cNvSpPr>
            <a:spLocks noGrp="1"/>
          </p:cNvSpPr>
          <p:nvPr>
            <p:ph type="title"/>
          </p:nvPr>
        </p:nvSpPr>
        <p:spPr>
          <a:xfrm>
            <a:off x="130800" y="667876"/>
            <a:ext cx="8882400" cy="821400"/>
          </a:xfrm>
        </p:spPr>
        <p:txBody>
          <a:bodyPr/>
          <a:lstStyle/>
          <a:p>
            <a:r>
              <a:rPr lang="en-US" altLang="zh-CN" dirty="0"/>
              <a:t>Phase V Test</a:t>
            </a:r>
            <a:endParaRPr lang="zh-CN" altLang="en-US" dirty="0"/>
          </a:p>
        </p:txBody>
      </p:sp>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1373220"/>
            <a:ext cx="8520600" cy="3302700"/>
          </a:xfrm>
        </p:spPr>
        <p:txBody>
          <a:bodyPr/>
          <a:lstStyle/>
          <a:p>
            <a:pPr>
              <a:lnSpc>
                <a:spcPct val="100000"/>
              </a:lnSpc>
              <a:spcAft>
                <a:spcPts val="2400"/>
              </a:spcAft>
            </a:pPr>
            <a:r>
              <a:rPr lang="en-US" altLang="zh-CN" sz="3600" dirty="0"/>
              <a:t>Run and test your project</a:t>
            </a:r>
          </a:p>
          <a:p>
            <a:pPr>
              <a:lnSpc>
                <a:spcPct val="100000"/>
              </a:lnSpc>
            </a:pPr>
            <a:r>
              <a:rPr lang="en-US" altLang="zh-CN" sz="3600" dirty="0"/>
              <a:t>Review and troubleshoot any errors before your demonstration </a:t>
            </a:r>
            <a:endParaRPr lang="zh-CN" altLang="en-US" sz="3600" dirty="0"/>
          </a:p>
        </p:txBody>
      </p:sp>
      <p:pic>
        <p:nvPicPr>
          <p:cNvPr id="5" name="Google Shape;325;p46">
            <a:extLst>
              <a:ext uri="{FF2B5EF4-FFF2-40B4-BE49-F238E27FC236}">
                <a16:creationId xmlns:a16="http://schemas.microsoft.com/office/drawing/2014/main" id="{D16A2A0A-C412-4CD6-B404-E68252C30E59}"/>
              </a:ext>
            </a:extLst>
          </p:cNvPr>
          <p:cNvPicPr preferRelativeResize="0"/>
          <p:nvPr/>
        </p:nvPicPr>
        <p:blipFill rotWithShape="1">
          <a:blip r:embed="rId3">
            <a:alphaModFix/>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5233012" y="3583576"/>
            <a:ext cx="3501000" cy="1092344"/>
          </a:xfrm>
          <a:prstGeom prst="rect">
            <a:avLst/>
          </a:prstGeom>
          <a:noFill/>
          <a:ln>
            <a:noFill/>
          </a:ln>
          <a:effectLst>
            <a:softEdge rad="31750"/>
          </a:effectLst>
        </p:spPr>
      </p:pic>
    </p:spTree>
    <p:extLst>
      <p:ext uri="{BB962C8B-B14F-4D97-AF65-F5344CB8AC3E}">
        <p14:creationId xmlns:p14="http://schemas.microsoft.com/office/powerpoint/2010/main" val="14112798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7E6A71-2C2B-41A4-BBAF-720495FB70C3}"/>
              </a:ext>
            </a:extLst>
          </p:cNvPr>
          <p:cNvSpPr>
            <a:spLocks noGrp="1"/>
          </p:cNvSpPr>
          <p:nvPr>
            <p:ph type="title"/>
          </p:nvPr>
        </p:nvSpPr>
        <p:spPr>
          <a:xfrm>
            <a:off x="1037089" y="1184915"/>
            <a:ext cx="4686900" cy="1792800"/>
          </a:xfrm>
        </p:spPr>
        <p:txBody>
          <a:bodyPr/>
          <a:lstStyle/>
          <a:p>
            <a:r>
              <a:rPr lang="en-US" altLang="zh-CN" dirty="0"/>
              <a:t>Share</a:t>
            </a:r>
            <a:endParaRPr lang="zh-CN" altLang="en-US" dirty="0"/>
          </a:p>
        </p:txBody>
      </p:sp>
    </p:spTree>
    <p:extLst>
      <p:ext uri="{BB962C8B-B14F-4D97-AF65-F5344CB8AC3E}">
        <p14:creationId xmlns:p14="http://schemas.microsoft.com/office/powerpoint/2010/main" val="3779718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A1C639-FF61-48A5-A991-0915BF4B83EF}"/>
              </a:ext>
            </a:extLst>
          </p:cNvPr>
          <p:cNvSpPr>
            <a:spLocks noGrp="1"/>
          </p:cNvSpPr>
          <p:nvPr>
            <p:ph type="title"/>
          </p:nvPr>
        </p:nvSpPr>
        <p:spPr>
          <a:xfrm>
            <a:off x="130800" y="637656"/>
            <a:ext cx="8882400" cy="821400"/>
          </a:xfrm>
        </p:spPr>
        <p:txBody>
          <a:bodyPr/>
          <a:lstStyle/>
          <a:p>
            <a:r>
              <a:rPr lang="en-US" altLang="zh-CN" dirty="0"/>
              <a:t>Project Presentation</a:t>
            </a:r>
            <a:endParaRPr lang="zh-CN" altLang="en-US" dirty="0"/>
          </a:p>
        </p:txBody>
      </p:sp>
      <p:sp>
        <p:nvSpPr>
          <p:cNvPr id="3" name="文本占位符 2">
            <a:extLst>
              <a:ext uri="{FF2B5EF4-FFF2-40B4-BE49-F238E27FC236}">
                <a16:creationId xmlns:a16="http://schemas.microsoft.com/office/drawing/2014/main" id="{F39C816A-92BC-4571-AB1C-7B450A2DAA0C}"/>
              </a:ext>
            </a:extLst>
          </p:cNvPr>
          <p:cNvSpPr>
            <a:spLocks noGrp="1"/>
          </p:cNvSpPr>
          <p:nvPr>
            <p:ph type="body" idx="4294967295"/>
          </p:nvPr>
        </p:nvSpPr>
        <p:spPr>
          <a:xfrm>
            <a:off x="311700" y="1340899"/>
            <a:ext cx="8520600" cy="3302700"/>
          </a:xfrm>
        </p:spPr>
        <p:txBody>
          <a:bodyPr/>
          <a:lstStyle/>
          <a:p>
            <a:pPr>
              <a:lnSpc>
                <a:spcPct val="100000"/>
              </a:lnSpc>
            </a:pPr>
            <a:r>
              <a:rPr lang="en-US" altLang="zh-CN" sz="2800" dirty="0"/>
              <a:t>Demonstrate your project in front of the class as if you were a “travel agent” </a:t>
            </a:r>
            <a:endParaRPr lang="zh-CN" altLang="en-US" sz="2800" dirty="0"/>
          </a:p>
        </p:txBody>
      </p:sp>
      <p:pic>
        <p:nvPicPr>
          <p:cNvPr id="5" name="图片 4">
            <a:extLst>
              <a:ext uri="{FF2B5EF4-FFF2-40B4-BE49-F238E27FC236}">
                <a16:creationId xmlns:a16="http://schemas.microsoft.com/office/drawing/2014/main" id="{0902E773-358D-41EF-8E77-E42F020D5EE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6000" y="2357609"/>
            <a:ext cx="8712000" cy="2554936"/>
          </a:xfrm>
          <a:prstGeom prst="rect">
            <a:avLst/>
          </a:prstGeom>
          <a:effectLst>
            <a:softEdge rad="317500"/>
          </a:effectLst>
        </p:spPr>
      </p:pic>
    </p:spTree>
    <p:extLst>
      <p:ext uri="{BB962C8B-B14F-4D97-AF65-F5344CB8AC3E}">
        <p14:creationId xmlns:p14="http://schemas.microsoft.com/office/powerpoint/2010/main" val="277622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80D1BF-32C3-4B17-8F1C-A9DCFC2683CA}"/>
              </a:ext>
            </a:extLst>
          </p:cNvPr>
          <p:cNvSpPr>
            <a:spLocks noGrp="1"/>
          </p:cNvSpPr>
          <p:nvPr>
            <p:ph type="title"/>
          </p:nvPr>
        </p:nvSpPr>
        <p:spPr>
          <a:xfrm>
            <a:off x="130800" y="659427"/>
            <a:ext cx="8882400" cy="821400"/>
          </a:xfrm>
        </p:spPr>
        <p:txBody>
          <a:bodyPr/>
          <a:lstStyle/>
          <a:p>
            <a:r>
              <a:rPr lang="en-GB" altLang="zh-CN" dirty="0"/>
              <a:t>Provide Feedback</a:t>
            </a:r>
            <a:endParaRPr lang="zh-CN" altLang="en-US" dirty="0"/>
          </a:p>
        </p:txBody>
      </p:sp>
      <p:sp>
        <p:nvSpPr>
          <p:cNvPr id="3" name="文本占位符 2">
            <a:extLst>
              <a:ext uri="{FF2B5EF4-FFF2-40B4-BE49-F238E27FC236}">
                <a16:creationId xmlns:a16="http://schemas.microsoft.com/office/drawing/2014/main" id="{026D5E3D-7E84-409A-9D11-DA2958CC0BDB}"/>
              </a:ext>
            </a:extLst>
          </p:cNvPr>
          <p:cNvSpPr>
            <a:spLocks noGrp="1"/>
          </p:cNvSpPr>
          <p:nvPr>
            <p:ph type="body" idx="4294967295"/>
          </p:nvPr>
        </p:nvSpPr>
        <p:spPr>
          <a:xfrm>
            <a:off x="311700" y="1364771"/>
            <a:ext cx="8520600" cy="3302700"/>
          </a:xfrm>
        </p:spPr>
        <p:txBody>
          <a:bodyPr/>
          <a:lstStyle/>
          <a:p>
            <a:pPr>
              <a:lnSpc>
                <a:spcPct val="100000"/>
              </a:lnSpc>
              <a:spcAft>
                <a:spcPts val="2400"/>
              </a:spcAft>
            </a:pPr>
            <a:r>
              <a:rPr lang="en-US" altLang="zh-CN" sz="3600" dirty="0"/>
              <a:t>Comment on at least one thing you like about the project</a:t>
            </a:r>
          </a:p>
          <a:p>
            <a:pPr>
              <a:lnSpc>
                <a:spcPct val="100000"/>
              </a:lnSpc>
            </a:pPr>
            <a:r>
              <a:rPr lang="en-US" altLang="zh-CN" sz="3600" dirty="0"/>
              <a:t>Advise at least one thing that peers’ team could improve on</a:t>
            </a:r>
          </a:p>
          <a:p>
            <a:pPr>
              <a:lnSpc>
                <a:spcPct val="100000"/>
              </a:lnSpc>
            </a:pPr>
            <a:endParaRPr lang="zh-CN" altLang="en-US" sz="3600" dirty="0"/>
          </a:p>
        </p:txBody>
      </p:sp>
    </p:spTree>
    <p:extLst>
      <p:ext uri="{BB962C8B-B14F-4D97-AF65-F5344CB8AC3E}">
        <p14:creationId xmlns:p14="http://schemas.microsoft.com/office/powerpoint/2010/main" val="4268187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D99B64E-C612-41FD-97D0-785DCAEF846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18957" y="587829"/>
            <a:ext cx="7906085" cy="4078536"/>
          </a:xfrm>
          <a:prstGeom prst="rect">
            <a:avLst/>
          </a:prstGeom>
        </p:spPr>
      </p:pic>
    </p:spTree>
    <p:extLst>
      <p:ext uri="{BB962C8B-B14F-4D97-AF65-F5344CB8AC3E}">
        <p14:creationId xmlns:p14="http://schemas.microsoft.com/office/powerpoint/2010/main" val="864196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30570CC-9C81-46C6-B6F1-ED3B828E0E6B}"/>
              </a:ext>
            </a:extLst>
          </p:cNvPr>
          <p:cNvSpPr>
            <a:spLocks noGrp="1"/>
          </p:cNvSpPr>
          <p:nvPr>
            <p:ph type="title"/>
          </p:nvPr>
        </p:nvSpPr>
        <p:spPr>
          <a:xfrm>
            <a:off x="130800" y="652171"/>
            <a:ext cx="8882400" cy="821400"/>
          </a:xfrm>
        </p:spPr>
        <p:txBody>
          <a:bodyPr/>
          <a:lstStyle/>
          <a:p>
            <a:r>
              <a:rPr lang="en-US" altLang="zh-CN" dirty="0"/>
              <a:t>Agenda: Lessons 14 – 16</a:t>
            </a:r>
            <a:endParaRPr lang="zh-CN" altLang="en-US" dirty="0"/>
          </a:p>
        </p:txBody>
      </p:sp>
      <p:sp>
        <p:nvSpPr>
          <p:cNvPr id="4" name="文本占位符 3">
            <a:extLst>
              <a:ext uri="{FF2B5EF4-FFF2-40B4-BE49-F238E27FC236}">
                <a16:creationId xmlns:a16="http://schemas.microsoft.com/office/drawing/2014/main" id="{7BF4FC38-BD03-4FD3-BA48-739EC02CE57A}"/>
              </a:ext>
            </a:extLst>
          </p:cNvPr>
          <p:cNvSpPr>
            <a:spLocks noGrp="1"/>
          </p:cNvSpPr>
          <p:nvPr>
            <p:ph type="body" idx="4294967295"/>
          </p:nvPr>
        </p:nvSpPr>
        <p:spPr>
          <a:xfrm>
            <a:off x="311700" y="1538944"/>
            <a:ext cx="8520600" cy="3302700"/>
          </a:xfrm>
        </p:spPr>
        <p:txBody>
          <a:bodyPr/>
          <a:lstStyle/>
          <a:p>
            <a:pPr marL="76200" indent="0">
              <a:lnSpc>
                <a:spcPct val="100000"/>
              </a:lnSpc>
              <a:spcAft>
                <a:spcPts val="1600"/>
              </a:spcAft>
              <a:buNone/>
            </a:pPr>
            <a:r>
              <a:rPr lang="en-US" altLang="zh-CN" dirty="0"/>
              <a:t>   </a:t>
            </a:r>
            <a:r>
              <a:rPr lang="en-US" altLang="zh-CN" dirty="0">
                <a:solidFill>
                  <a:srgbClr val="2B6A6C"/>
                </a:solidFill>
                <a:latin typeface="Arial Black" panose="020B0A04020102020204" pitchFamily="34" charset="0"/>
              </a:rPr>
              <a:t>Lesson 15</a:t>
            </a:r>
          </a:p>
          <a:p>
            <a:pPr>
              <a:lnSpc>
                <a:spcPct val="100000"/>
              </a:lnSpc>
            </a:pPr>
            <a:r>
              <a:rPr lang="en-US" altLang="zh-CN" dirty="0">
                <a:latin typeface="Arial Black" panose="020B0A04020102020204" pitchFamily="34" charset="0"/>
              </a:rPr>
              <a:t>Design</a:t>
            </a:r>
            <a:r>
              <a:rPr lang="en-US" altLang="zh-CN" dirty="0"/>
              <a:t> a future Robot Society project</a:t>
            </a:r>
          </a:p>
          <a:p>
            <a:pPr lvl="1">
              <a:lnSpc>
                <a:spcPct val="100000"/>
              </a:lnSpc>
              <a:spcBef>
                <a:spcPts val="800"/>
              </a:spcBef>
            </a:pPr>
            <a:r>
              <a:rPr lang="en-US" altLang="zh-CN" sz="3000" dirty="0"/>
              <a:t>Location and transportation;</a:t>
            </a:r>
          </a:p>
          <a:p>
            <a:pPr lvl="1">
              <a:lnSpc>
                <a:spcPct val="100000"/>
              </a:lnSpc>
              <a:spcBef>
                <a:spcPts val="800"/>
              </a:spcBef>
            </a:pPr>
            <a:r>
              <a:rPr lang="en-US" altLang="zh-CN" sz="3000" dirty="0"/>
              <a:t>Communication;</a:t>
            </a:r>
          </a:p>
          <a:p>
            <a:pPr lvl="1">
              <a:lnSpc>
                <a:spcPct val="100000"/>
              </a:lnSpc>
              <a:spcBef>
                <a:spcPts val="800"/>
              </a:spcBef>
            </a:pPr>
            <a:r>
              <a:rPr lang="en-US" altLang="zh-CN" sz="3000" dirty="0"/>
              <a:t>Living situations: food, shelter, …</a:t>
            </a:r>
            <a:endParaRPr lang="zh-CN" altLang="en-US" sz="3000" dirty="0"/>
          </a:p>
        </p:txBody>
      </p:sp>
      <p:pic>
        <p:nvPicPr>
          <p:cNvPr id="5" name="图片 4">
            <a:extLst>
              <a:ext uri="{FF2B5EF4-FFF2-40B4-BE49-F238E27FC236}">
                <a16:creationId xmlns:a16="http://schemas.microsoft.com/office/drawing/2014/main" id="{49131788-28F3-4E90-B67F-8AF2B3DBCD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00000">
            <a:off x="7631092" y="2717278"/>
            <a:ext cx="1025948" cy="1784257"/>
          </a:xfrm>
          <a:prstGeom prst="rect">
            <a:avLst/>
          </a:prstGeom>
        </p:spPr>
      </p:pic>
    </p:spTree>
    <p:extLst>
      <p:ext uri="{BB962C8B-B14F-4D97-AF65-F5344CB8AC3E}">
        <p14:creationId xmlns:p14="http://schemas.microsoft.com/office/powerpoint/2010/main" val="28889343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2.png">
            <a:extLst>
              <a:ext uri="{FF2B5EF4-FFF2-40B4-BE49-F238E27FC236}">
                <a16:creationId xmlns:a16="http://schemas.microsoft.com/office/drawing/2014/main" id="{D51099F2-2545-4A23-901D-7B40C39C4A45}"/>
              </a:ext>
            </a:extLst>
          </p:cNvPr>
          <p:cNvPicPr>
            <a:picLocks noChangeAspect="1"/>
          </p:cNvPicPr>
          <p:nvPr/>
        </p:nvPicPr>
        <p:blipFill rotWithShape="1">
          <a:blip r:embed="rId3">
            <a:extLst>
              <a:ext uri="{28A0092B-C50C-407E-A947-70E740481C1C}">
                <a14:useLocalDpi xmlns:a14="http://schemas.microsoft.com/office/drawing/2010/main" val="0"/>
              </a:ext>
            </a:extLst>
          </a:blip>
          <a:srcRect l="39" r="-45"/>
          <a:stretch/>
        </p:blipFill>
        <p:spPr>
          <a:xfrm>
            <a:off x="-600419" y="-450"/>
            <a:ext cx="10344838" cy="5144400"/>
          </a:xfrm>
          <a:prstGeom prst="rect">
            <a:avLst/>
          </a:prstGeom>
          <a:ln w="12700">
            <a:miter lim="400000"/>
            <a:headEnd/>
            <a:tailEnd/>
          </a:ln>
        </p:spPr>
      </p:pic>
      <p:sp>
        <p:nvSpPr>
          <p:cNvPr id="7" name="文本框 6">
            <a:extLst>
              <a:ext uri="{FF2B5EF4-FFF2-40B4-BE49-F238E27FC236}">
                <a16:creationId xmlns:a16="http://schemas.microsoft.com/office/drawing/2014/main" id="{D8277ADA-B845-4B2D-9983-7304A727744F}"/>
              </a:ext>
            </a:extLst>
          </p:cNvPr>
          <p:cNvSpPr txBox="1"/>
          <p:nvPr/>
        </p:nvSpPr>
        <p:spPr>
          <a:xfrm>
            <a:off x="2963538" y="2692937"/>
            <a:ext cx="5040000" cy="1800000"/>
          </a:xfrm>
          <a:prstGeom prst="rect">
            <a:avLst/>
          </a:prstGeom>
          <a:noFill/>
        </p:spPr>
        <p:txBody>
          <a:bodyPr wrap="square" rtlCol="0" anchor="ctr">
            <a:spAutoFit/>
          </a:bodyPr>
          <a:lstStyle/>
          <a:p>
            <a:pPr algn="ctr">
              <a:lnSpc>
                <a:spcPct val="175000"/>
              </a:lnSpc>
            </a:pPr>
            <a:r>
              <a:rPr lang="en-US" altLang="zh-CN" sz="7200" dirty="0">
                <a:solidFill>
                  <a:srgbClr val="ED5A39"/>
                </a:solidFill>
                <a:effectLst>
                  <a:outerShdw blurRad="38100" dist="38100" dir="2700000" algn="tl">
                    <a:srgbClr val="000000">
                      <a:alpha val="43137"/>
                    </a:srgbClr>
                  </a:outerShdw>
                </a:effectLst>
                <a:latin typeface="Arial Rounded MT Bold" panose="020F0704030504030204" pitchFamily="34" charset="0"/>
              </a:rPr>
              <a:t>Thank You</a:t>
            </a:r>
            <a:endParaRPr lang="zh-CN" altLang="en-US" sz="7200" dirty="0">
              <a:solidFill>
                <a:srgbClr val="ED5A39"/>
              </a:solidFill>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1638779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9832" y="1221200"/>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30570CC-9C81-46C6-B6F1-ED3B828E0E6B}"/>
              </a:ext>
            </a:extLst>
          </p:cNvPr>
          <p:cNvSpPr>
            <a:spLocks noGrp="1"/>
          </p:cNvSpPr>
          <p:nvPr>
            <p:ph type="title"/>
          </p:nvPr>
        </p:nvSpPr>
        <p:spPr>
          <a:xfrm>
            <a:off x="130800" y="656042"/>
            <a:ext cx="8882400" cy="821400"/>
          </a:xfrm>
        </p:spPr>
        <p:txBody>
          <a:bodyPr/>
          <a:lstStyle/>
          <a:p>
            <a:r>
              <a:rPr lang="en-US" altLang="zh-CN" dirty="0"/>
              <a:t>Agenda: Lessons 14 – 16</a:t>
            </a:r>
            <a:endParaRPr lang="zh-CN" altLang="en-US" dirty="0"/>
          </a:p>
        </p:txBody>
      </p:sp>
      <p:sp>
        <p:nvSpPr>
          <p:cNvPr id="4" name="文本占位符 3">
            <a:extLst>
              <a:ext uri="{FF2B5EF4-FFF2-40B4-BE49-F238E27FC236}">
                <a16:creationId xmlns:a16="http://schemas.microsoft.com/office/drawing/2014/main" id="{7BF4FC38-BD03-4FD3-BA48-739EC02CE57A}"/>
              </a:ext>
            </a:extLst>
          </p:cNvPr>
          <p:cNvSpPr>
            <a:spLocks noGrp="1"/>
          </p:cNvSpPr>
          <p:nvPr>
            <p:ph type="body" idx="4294967295"/>
          </p:nvPr>
        </p:nvSpPr>
        <p:spPr>
          <a:xfrm>
            <a:off x="311700" y="1520056"/>
            <a:ext cx="8520600" cy="3302700"/>
          </a:xfrm>
        </p:spPr>
        <p:txBody>
          <a:bodyPr/>
          <a:lstStyle/>
          <a:p>
            <a:pPr marL="76200" indent="0">
              <a:spcAft>
                <a:spcPts val="1600"/>
              </a:spcAft>
              <a:buNone/>
            </a:pPr>
            <a:r>
              <a:rPr lang="en-US" altLang="zh-CN" dirty="0"/>
              <a:t>   </a:t>
            </a:r>
            <a:r>
              <a:rPr lang="en-US" altLang="zh-CN" dirty="0">
                <a:solidFill>
                  <a:srgbClr val="2B6A6C"/>
                </a:solidFill>
                <a:latin typeface="Arial Black" panose="020B0A04020102020204" pitchFamily="34" charset="0"/>
              </a:rPr>
              <a:t>Lesson 16</a:t>
            </a:r>
          </a:p>
          <a:p>
            <a:pPr>
              <a:spcAft>
                <a:spcPts val="2400"/>
              </a:spcAft>
            </a:pPr>
            <a:r>
              <a:rPr lang="en-US" altLang="zh-CN" dirty="0">
                <a:latin typeface="Arial Black" panose="020B0A04020102020204" pitchFamily="34" charset="0"/>
              </a:rPr>
              <a:t>Improve</a:t>
            </a:r>
            <a:r>
              <a:rPr lang="en-US" altLang="zh-CN" dirty="0"/>
              <a:t> your project design</a:t>
            </a:r>
          </a:p>
          <a:p>
            <a:r>
              <a:rPr lang="en-US" altLang="zh-CN" dirty="0">
                <a:latin typeface="Arial Black" panose="020B0A04020102020204" pitchFamily="34" charset="0"/>
              </a:rPr>
              <a:t>Share</a:t>
            </a:r>
            <a:r>
              <a:rPr lang="en-US" altLang="zh-CN" dirty="0"/>
              <a:t> your project and begin your time travel exploration</a:t>
            </a:r>
            <a:endParaRPr lang="zh-CN" altLang="en-US" dirty="0"/>
          </a:p>
        </p:txBody>
      </p:sp>
      <p:pic>
        <p:nvPicPr>
          <p:cNvPr id="5" name="图片 4">
            <a:extLst>
              <a:ext uri="{FF2B5EF4-FFF2-40B4-BE49-F238E27FC236}">
                <a16:creationId xmlns:a16="http://schemas.microsoft.com/office/drawing/2014/main" id="{47244F15-2588-4B41-8FAB-2E6EAAA01F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2326" y="1534570"/>
            <a:ext cx="1758994" cy="1308251"/>
          </a:xfrm>
          <a:prstGeom prst="rect">
            <a:avLst/>
          </a:prstGeom>
        </p:spPr>
      </p:pic>
    </p:spTree>
    <p:extLst>
      <p:ext uri="{BB962C8B-B14F-4D97-AF65-F5344CB8AC3E}">
        <p14:creationId xmlns:p14="http://schemas.microsoft.com/office/powerpoint/2010/main" val="147428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37089" y="1177658"/>
            <a:ext cx="4686900" cy="1792800"/>
          </a:xfrm>
        </p:spPr>
        <p:txBody>
          <a:bodyPr/>
          <a:lstStyle/>
          <a:p>
            <a:r>
              <a:rPr lang="en-US" altLang="zh-CN" dirty="0"/>
              <a:t>Recap</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44913"/>
            <a:ext cx="8882400" cy="821400"/>
          </a:xfrm>
        </p:spPr>
        <p:txBody>
          <a:bodyPr/>
          <a:lstStyle/>
          <a:p>
            <a:r>
              <a:rPr lang="en-US" altLang="zh-CN" dirty="0"/>
              <a:t>Summary and Reflection</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311700" y="1538943"/>
            <a:ext cx="8520600" cy="3302700"/>
          </a:xfrm>
        </p:spPr>
        <p:txBody>
          <a:bodyPr/>
          <a:lstStyle/>
          <a:p>
            <a:pPr>
              <a:lnSpc>
                <a:spcPct val="100000"/>
              </a:lnSpc>
              <a:spcAft>
                <a:spcPts val="3200"/>
              </a:spcAft>
            </a:pPr>
            <a:r>
              <a:rPr lang="en-US" altLang="zh-CN" sz="3600" dirty="0">
                <a:latin typeface="Arial Black" panose="020B0A04020102020204" pitchFamily="34" charset="0"/>
              </a:rPr>
              <a:t>I/O System:</a:t>
            </a:r>
            <a:br>
              <a:rPr lang="en-US" altLang="zh-CN" sz="3600" dirty="0">
                <a:latin typeface="Arial Black" panose="020B0A04020102020204" pitchFamily="34" charset="0"/>
              </a:rPr>
            </a:br>
            <a:r>
              <a:rPr lang="en-US" altLang="zh-CN" sz="3600" dirty="0">
                <a:latin typeface="Arial" panose="020B0604020202020204" pitchFamily="34" charset="0"/>
                <a:cs typeface="Arial" panose="020B0604020202020204" pitchFamily="34" charset="0"/>
              </a:rPr>
              <a:t>Input – Process – Output</a:t>
            </a:r>
          </a:p>
          <a:p>
            <a:pPr>
              <a:lnSpc>
                <a:spcPct val="100000"/>
              </a:lnSpc>
            </a:pPr>
            <a:r>
              <a:rPr lang="en-US" altLang="zh-CN" sz="3600" dirty="0">
                <a:latin typeface="Arial Black" panose="020B0A04020102020204" pitchFamily="34" charset="0"/>
              </a:rPr>
              <a:t>Programming:</a:t>
            </a:r>
            <a:br>
              <a:rPr lang="en-US" altLang="zh-CN" sz="3600" dirty="0">
                <a:latin typeface="Arial Black" panose="020B0A04020102020204" pitchFamily="34" charset="0"/>
              </a:rPr>
            </a:br>
            <a:r>
              <a:rPr lang="en-US" altLang="zh-CN" sz="3600" dirty="0">
                <a:latin typeface="Arial" panose="020B0604020202020204" pitchFamily="34" charset="0"/>
                <a:cs typeface="Arial" panose="020B0604020202020204" pitchFamily="34" charset="0"/>
              </a:rPr>
              <a:t>Precise and logically ordered</a:t>
            </a:r>
            <a:endParaRPr lang="zh-CN" altLang="en-US" sz="3600" dirty="0"/>
          </a:p>
        </p:txBody>
      </p:sp>
    </p:spTree>
    <p:extLst>
      <p:ext uri="{BB962C8B-B14F-4D97-AF65-F5344CB8AC3E}">
        <p14:creationId xmlns:p14="http://schemas.microsoft.com/office/powerpoint/2010/main" val="1556133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53645"/>
            <a:ext cx="8882400" cy="821400"/>
          </a:xfrm>
        </p:spPr>
        <p:txBody>
          <a:bodyPr/>
          <a:lstStyle/>
          <a:p>
            <a:r>
              <a:rPr lang="en-US" altLang="zh-CN" dirty="0"/>
              <a:t>Summary and Reflection</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406043" y="1386298"/>
            <a:ext cx="8520600" cy="3302700"/>
          </a:xfrm>
        </p:spPr>
        <p:txBody>
          <a:bodyPr/>
          <a:lstStyle/>
          <a:p>
            <a:pPr>
              <a:spcAft>
                <a:spcPts val="3200"/>
              </a:spcAft>
            </a:pPr>
            <a:r>
              <a:rPr lang="en-US" altLang="zh-CN" dirty="0">
                <a:latin typeface="Arial Black" panose="020B0A04020102020204" pitchFamily="34" charset="0"/>
              </a:rPr>
              <a:t>Types of Programming Scripts:</a:t>
            </a:r>
            <a:endParaRPr lang="zh-CN" altLang="en-US" dirty="0">
              <a:latin typeface="Arial Black" panose="020B0A04020102020204" pitchFamily="34" charset="0"/>
            </a:endParaRPr>
          </a:p>
        </p:txBody>
      </p:sp>
      <p:grpSp>
        <p:nvGrpSpPr>
          <p:cNvPr id="25" name="组合 24">
            <a:extLst>
              <a:ext uri="{FF2B5EF4-FFF2-40B4-BE49-F238E27FC236}">
                <a16:creationId xmlns:a16="http://schemas.microsoft.com/office/drawing/2014/main" id="{C82AB53E-A868-494A-883F-348790651FB5}"/>
              </a:ext>
            </a:extLst>
          </p:cNvPr>
          <p:cNvGrpSpPr/>
          <p:nvPr/>
        </p:nvGrpSpPr>
        <p:grpSpPr>
          <a:xfrm>
            <a:off x="513863" y="2113780"/>
            <a:ext cx="8129168" cy="2319898"/>
            <a:chOff x="419520" y="2266180"/>
            <a:chExt cx="8129168" cy="2319898"/>
          </a:xfrm>
        </p:grpSpPr>
        <p:pic>
          <p:nvPicPr>
            <p:cNvPr id="5" name="图片 4">
              <a:extLst>
                <a:ext uri="{FF2B5EF4-FFF2-40B4-BE49-F238E27FC236}">
                  <a16:creationId xmlns:a16="http://schemas.microsoft.com/office/drawing/2014/main" id="{FD162DBA-09AF-4B93-B913-3DC6643246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520" y="2266180"/>
              <a:ext cx="3200400" cy="723900"/>
            </a:xfrm>
            <a:prstGeom prst="rect">
              <a:avLst/>
            </a:prstGeom>
          </p:spPr>
        </p:pic>
        <p:pic>
          <p:nvPicPr>
            <p:cNvPr id="7" name="图片 6">
              <a:extLst>
                <a:ext uri="{FF2B5EF4-FFF2-40B4-BE49-F238E27FC236}">
                  <a16:creationId xmlns:a16="http://schemas.microsoft.com/office/drawing/2014/main" id="{15283BE0-98D5-4003-AFD9-1D5346CB1B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520" y="3093000"/>
              <a:ext cx="3181350" cy="723900"/>
            </a:xfrm>
            <a:prstGeom prst="rect">
              <a:avLst/>
            </a:prstGeom>
          </p:spPr>
        </p:pic>
        <p:pic>
          <p:nvPicPr>
            <p:cNvPr id="9" name="图片 8">
              <a:extLst>
                <a:ext uri="{FF2B5EF4-FFF2-40B4-BE49-F238E27FC236}">
                  <a16:creationId xmlns:a16="http://schemas.microsoft.com/office/drawing/2014/main" id="{8CE72DD3-2BDF-450E-83C2-E2FDFF4200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520" y="3862178"/>
              <a:ext cx="2305050" cy="723900"/>
            </a:xfrm>
            <a:prstGeom prst="rect">
              <a:avLst/>
            </a:prstGeom>
          </p:spPr>
        </p:pic>
        <p:grpSp>
          <p:nvGrpSpPr>
            <p:cNvPr id="22" name="组合 21">
              <a:extLst>
                <a:ext uri="{FF2B5EF4-FFF2-40B4-BE49-F238E27FC236}">
                  <a16:creationId xmlns:a16="http://schemas.microsoft.com/office/drawing/2014/main" id="{1ADBABDF-D7C6-4B2B-B4C6-3B105C1B0826}"/>
                </a:ext>
              </a:extLst>
            </p:cNvPr>
            <p:cNvGrpSpPr/>
            <p:nvPr/>
          </p:nvGrpSpPr>
          <p:grpSpPr>
            <a:xfrm>
              <a:off x="3944611" y="3012038"/>
              <a:ext cx="4543948" cy="885825"/>
              <a:chOff x="4246372" y="2002094"/>
              <a:chExt cx="4543948" cy="885825"/>
            </a:xfrm>
          </p:grpSpPr>
          <p:pic>
            <p:nvPicPr>
              <p:cNvPr id="11" name="图片 10">
                <a:extLst>
                  <a:ext uri="{FF2B5EF4-FFF2-40B4-BE49-F238E27FC236}">
                    <a16:creationId xmlns:a16="http://schemas.microsoft.com/office/drawing/2014/main" id="{1A1075E5-8CA1-4998-863F-7DBAE8D215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46372" y="2002094"/>
                <a:ext cx="1771650" cy="885825"/>
              </a:xfrm>
              <a:prstGeom prst="rect">
                <a:avLst/>
              </a:prstGeom>
            </p:spPr>
          </p:pic>
          <p:pic>
            <p:nvPicPr>
              <p:cNvPr id="13" name="图片 12">
                <a:extLst>
                  <a:ext uri="{FF2B5EF4-FFF2-40B4-BE49-F238E27FC236}">
                    <a16:creationId xmlns:a16="http://schemas.microsoft.com/office/drawing/2014/main" id="{15E84D3C-F18F-4DF6-8203-D2B525D7F7C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028070" y="2002094"/>
                <a:ext cx="2762250" cy="885825"/>
              </a:xfrm>
              <a:prstGeom prst="rect">
                <a:avLst/>
              </a:prstGeom>
            </p:spPr>
          </p:pic>
        </p:grpSp>
        <p:grpSp>
          <p:nvGrpSpPr>
            <p:cNvPr id="23" name="组合 22">
              <a:extLst>
                <a:ext uri="{FF2B5EF4-FFF2-40B4-BE49-F238E27FC236}">
                  <a16:creationId xmlns:a16="http://schemas.microsoft.com/office/drawing/2014/main" id="{3985AADE-B339-42BD-B04B-678390EACAC0}"/>
                </a:ext>
              </a:extLst>
            </p:cNvPr>
            <p:cNvGrpSpPr/>
            <p:nvPr/>
          </p:nvGrpSpPr>
          <p:grpSpPr>
            <a:xfrm>
              <a:off x="3944611" y="2266180"/>
              <a:ext cx="4604077" cy="723900"/>
              <a:chOff x="4120403" y="2266180"/>
              <a:chExt cx="4604077" cy="723900"/>
            </a:xfrm>
          </p:grpSpPr>
          <p:pic>
            <p:nvPicPr>
              <p:cNvPr id="15" name="图片 14">
                <a:extLst>
                  <a:ext uri="{FF2B5EF4-FFF2-40B4-BE49-F238E27FC236}">
                    <a16:creationId xmlns:a16="http://schemas.microsoft.com/office/drawing/2014/main" id="{B5BD1D5E-8FB8-401E-A05A-A24943BF5F2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20403" y="2266180"/>
                <a:ext cx="3371850" cy="723900"/>
              </a:xfrm>
              <a:prstGeom prst="rect">
                <a:avLst/>
              </a:prstGeom>
            </p:spPr>
          </p:pic>
          <p:pic>
            <p:nvPicPr>
              <p:cNvPr id="17" name="图片 16">
                <a:extLst>
                  <a:ext uri="{FF2B5EF4-FFF2-40B4-BE49-F238E27FC236}">
                    <a16:creationId xmlns:a16="http://schemas.microsoft.com/office/drawing/2014/main" id="{16BE2E7B-ACF8-4866-AF22-F13E87B89DA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05305" y="2342380"/>
                <a:ext cx="1019175" cy="571500"/>
              </a:xfrm>
              <a:prstGeom prst="rect">
                <a:avLst/>
              </a:prstGeom>
            </p:spPr>
          </p:pic>
        </p:grpSp>
        <p:grpSp>
          <p:nvGrpSpPr>
            <p:cNvPr id="24" name="组合 23">
              <a:extLst>
                <a:ext uri="{FF2B5EF4-FFF2-40B4-BE49-F238E27FC236}">
                  <a16:creationId xmlns:a16="http://schemas.microsoft.com/office/drawing/2014/main" id="{25C3DE24-6967-4F37-BB85-3470AEBDCAE6}"/>
                </a:ext>
              </a:extLst>
            </p:cNvPr>
            <p:cNvGrpSpPr/>
            <p:nvPr/>
          </p:nvGrpSpPr>
          <p:grpSpPr>
            <a:xfrm>
              <a:off x="3944611" y="3938378"/>
              <a:ext cx="4543948" cy="571500"/>
              <a:chOff x="3944611" y="3877491"/>
              <a:chExt cx="4543948" cy="571500"/>
            </a:xfrm>
          </p:grpSpPr>
          <p:pic>
            <p:nvPicPr>
              <p:cNvPr id="19" name="图片 18">
                <a:extLst>
                  <a:ext uri="{FF2B5EF4-FFF2-40B4-BE49-F238E27FC236}">
                    <a16:creationId xmlns:a16="http://schemas.microsoft.com/office/drawing/2014/main" id="{400834A7-BFDC-4E03-9439-D7049FDEFF2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44611" y="3877491"/>
                <a:ext cx="2333625" cy="571500"/>
              </a:xfrm>
              <a:prstGeom prst="rect">
                <a:avLst/>
              </a:prstGeom>
            </p:spPr>
          </p:pic>
          <p:pic>
            <p:nvPicPr>
              <p:cNvPr id="21" name="图片 20">
                <a:extLst>
                  <a:ext uri="{FF2B5EF4-FFF2-40B4-BE49-F238E27FC236}">
                    <a16:creationId xmlns:a16="http://schemas.microsoft.com/office/drawing/2014/main" id="{E267D3AB-1CE1-4173-8363-BE47E9A4118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55009" y="3877491"/>
                <a:ext cx="1733550" cy="571500"/>
              </a:xfrm>
              <a:prstGeom prst="rect">
                <a:avLst/>
              </a:prstGeom>
            </p:spPr>
          </p:pic>
        </p:grpSp>
      </p:grpSp>
    </p:spTree>
    <p:extLst>
      <p:ext uri="{BB962C8B-B14F-4D97-AF65-F5344CB8AC3E}">
        <p14:creationId xmlns:p14="http://schemas.microsoft.com/office/powerpoint/2010/main" val="1511696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51378"/>
            <a:ext cx="8882400" cy="821400"/>
          </a:xfrm>
        </p:spPr>
        <p:txBody>
          <a:bodyPr/>
          <a:lstStyle/>
          <a:p>
            <a:r>
              <a:rPr lang="en-US" altLang="zh-CN" dirty="0"/>
              <a:t>Summary and Reflection</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311700" y="1402032"/>
            <a:ext cx="8520600" cy="3302700"/>
          </a:xfrm>
        </p:spPr>
        <p:txBody>
          <a:bodyPr/>
          <a:lstStyle/>
          <a:p>
            <a:pPr>
              <a:spcAft>
                <a:spcPts val="3200"/>
              </a:spcAft>
            </a:pPr>
            <a:r>
              <a:rPr lang="en-US" altLang="zh-CN" dirty="0">
                <a:latin typeface="Arial Black" panose="020B0A04020102020204" pitchFamily="34" charset="0"/>
              </a:rPr>
              <a:t>Control Structures:</a:t>
            </a:r>
            <a:endParaRPr lang="zh-CN" altLang="en-US" dirty="0">
              <a:latin typeface="Arial Black" panose="020B0A04020102020204" pitchFamily="34" charset="0"/>
            </a:endParaRPr>
          </a:p>
        </p:txBody>
      </p:sp>
      <p:grpSp>
        <p:nvGrpSpPr>
          <p:cNvPr id="33" name="组合 32">
            <a:extLst>
              <a:ext uri="{FF2B5EF4-FFF2-40B4-BE49-F238E27FC236}">
                <a16:creationId xmlns:a16="http://schemas.microsoft.com/office/drawing/2014/main" id="{18388AC4-2558-4972-A8F7-CCACC429ABBE}"/>
              </a:ext>
            </a:extLst>
          </p:cNvPr>
          <p:cNvGrpSpPr/>
          <p:nvPr/>
        </p:nvGrpSpPr>
        <p:grpSpPr>
          <a:xfrm>
            <a:off x="338483" y="1431060"/>
            <a:ext cx="8467035" cy="3017520"/>
            <a:chOff x="338483" y="1761570"/>
            <a:chExt cx="8467035" cy="3017520"/>
          </a:xfrm>
        </p:grpSpPr>
        <p:pic>
          <p:nvPicPr>
            <p:cNvPr id="27" name="图片 26">
              <a:extLst>
                <a:ext uri="{FF2B5EF4-FFF2-40B4-BE49-F238E27FC236}">
                  <a16:creationId xmlns:a16="http://schemas.microsoft.com/office/drawing/2014/main" id="{B415B4C5-023B-4D54-91BF-1FAB77F9E1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483" y="3102690"/>
              <a:ext cx="2697480" cy="1676400"/>
            </a:xfrm>
            <a:prstGeom prst="rect">
              <a:avLst/>
            </a:prstGeom>
          </p:spPr>
        </p:pic>
        <p:pic>
          <p:nvPicPr>
            <p:cNvPr id="29" name="图片 28">
              <a:extLst>
                <a:ext uri="{FF2B5EF4-FFF2-40B4-BE49-F238E27FC236}">
                  <a16:creationId xmlns:a16="http://schemas.microsoft.com/office/drawing/2014/main" id="{77E4492D-F4A4-4DE8-80D0-3D8C165A22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2878" y="1761570"/>
              <a:ext cx="2072640" cy="3017520"/>
            </a:xfrm>
            <a:prstGeom prst="rect">
              <a:avLst/>
            </a:prstGeom>
          </p:spPr>
        </p:pic>
        <p:pic>
          <p:nvPicPr>
            <p:cNvPr id="31" name="图片 30">
              <a:extLst>
                <a:ext uri="{FF2B5EF4-FFF2-40B4-BE49-F238E27FC236}">
                  <a16:creationId xmlns:a16="http://schemas.microsoft.com/office/drawing/2014/main" id="{A7225694-86B0-45C2-9232-C3B30E4738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42310" y="2615010"/>
              <a:ext cx="3284220" cy="2164080"/>
            </a:xfrm>
            <a:prstGeom prst="rect">
              <a:avLst/>
            </a:prstGeom>
          </p:spPr>
        </p:pic>
      </p:grpSp>
    </p:spTree>
    <p:extLst>
      <p:ext uri="{BB962C8B-B14F-4D97-AF65-F5344CB8AC3E}">
        <p14:creationId xmlns:p14="http://schemas.microsoft.com/office/powerpoint/2010/main" val="3848405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50004"/>
            <a:ext cx="8882400" cy="821400"/>
          </a:xfrm>
        </p:spPr>
        <p:txBody>
          <a:bodyPr/>
          <a:lstStyle/>
          <a:p>
            <a:r>
              <a:rPr lang="en-US" altLang="zh-CN" dirty="0"/>
              <a:t>Summary and Reflection</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311700" y="1426234"/>
            <a:ext cx="8520600" cy="3302700"/>
          </a:xfrm>
        </p:spPr>
        <p:txBody>
          <a:bodyPr/>
          <a:lstStyle/>
          <a:p>
            <a:pPr>
              <a:lnSpc>
                <a:spcPct val="100000"/>
              </a:lnSpc>
              <a:spcAft>
                <a:spcPts val="3200"/>
              </a:spcAft>
            </a:pPr>
            <a:r>
              <a:rPr lang="en-US" altLang="zh-CN" dirty="0">
                <a:latin typeface="Arial Black" panose="020B0A04020102020204" pitchFamily="34" charset="0"/>
              </a:rPr>
              <a:t>The Use of Variables:</a:t>
            </a:r>
            <a:br>
              <a:rPr lang="en-US" altLang="zh-CN" dirty="0">
                <a:latin typeface="Arial Black" panose="020B0A04020102020204" pitchFamily="34" charset="0"/>
              </a:rPr>
            </a:br>
            <a:r>
              <a:rPr lang="en-US" altLang="zh-CN" dirty="0">
                <a:latin typeface="Arial" panose="020B0604020202020204" pitchFamily="34" charset="0"/>
                <a:cs typeface="Arial" panose="020B0604020202020204" pitchFamily="34" charset="0"/>
              </a:rPr>
              <a:t>Store and modify data</a:t>
            </a:r>
            <a:endParaRPr lang="zh-CN" altLang="en-US" dirty="0">
              <a:latin typeface="Arial" panose="020B0604020202020204" pitchFamily="34" charset="0"/>
              <a:cs typeface="Arial" panose="020B0604020202020204" pitchFamily="34" charset="0"/>
            </a:endParaRPr>
          </a:p>
        </p:txBody>
      </p:sp>
      <p:grpSp>
        <p:nvGrpSpPr>
          <p:cNvPr id="18" name="组合 17">
            <a:extLst>
              <a:ext uri="{FF2B5EF4-FFF2-40B4-BE49-F238E27FC236}">
                <a16:creationId xmlns:a16="http://schemas.microsoft.com/office/drawing/2014/main" id="{46754BB1-156F-480B-87F8-6E214528BB81}"/>
              </a:ext>
            </a:extLst>
          </p:cNvPr>
          <p:cNvGrpSpPr/>
          <p:nvPr/>
        </p:nvGrpSpPr>
        <p:grpSpPr>
          <a:xfrm>
            <a:off x="482332" y="1816308"/>
            <a:ext cx="8405053" cy="2562883"/>
            <a:chOff x="482332" y="1816308"/>
            <a:chExt cx="8405053" cy="2562883"/>
          </a:xfrm>
        </p:grpSpPr>
        <p:pic>
          <p:nvPicPr>
            <p:cNvPr id="8" name="图片 7">
              <a:extLst>
                <a:ext uri="{FF2B5EF4-FFF2-40B4-BE49-F238E27FC236}">
                  <a16:creationId xmlns:a16="http://schemas.microsoft.com/office/drawing/2014/main" id="{5467E839-5D29-4315-AABD-38902431AC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332" y="2564140"/>
              <a:ext cx="1019175" cy="571500"/>
            </a:xfrm>
            <a:prstGeom prst="rect">
              <a:avLst/>
            </a:prstGeom>
          </p:spPr>
        </p:pic>
        <p:pic>
          <p:nvPicPr>
            <p:cNvPr id="5" name="图片 4">
              <a:extLst>
                <a:ext uri="{FF2B5EF4-FFF2-40B4-BE49-F238E27FC236}">
                  <a16:creationId xmlns:a16="http://schemas.microsoft.com/office/drawing/2014/main" id="{C473A3C3-D1DA-40CA-893B-80372D9C55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332" y="3427739"/>
              <a:ext cx="3792213" cy="951452"/>
            </a:xfrm>
            <a:prstGeom prst="rect">
              <a:avLst/>
            </a:prstGeom>
          </p:spPr>
        </p:pic>
        <p:pic>
          <p:nvPicPr>
            <p:cNvPr id="11" name="图片 10">
              <a:extLst>
                <a:ext uri="{FF2B5EF4-FFF2-40B4-BE49-F238E27FC236}">
                  <a16:creationId xmlns:a16="http://schemas.microsoft.com/office/drawing/2014/main" id="{9402AB2C-47AA-49FD-833A-5DBF90B51E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8921" y="2564140"/>
              <a:ext cx="895350" cy="571500"/>
            </a:xfrm>
            <a:prstGeom prst="rect">
              <a:avLst/>
            </a:prstGeom>
          </p:spPr>
        </p:pic>
        <p:pic>
          <p:nvPicPr>
            <p:cNvPr id="13" name="图片 12">
              <a:extLst>
                <a:ext uri="{FF2B5EF4-FFF2-40B4-BE49-F238E27FC236}">
                  <a16:creationId xmlns:a16="http://schemas.microsoft.com/office/drawing/2014/main" id="{F22A18A7-0DF8-4FC6-AC12-D4A689FF38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81022" y="1816308"/>
              <a:ext cx="3406363" cy="2562883"/>
            </a:xfrm>
            <a:prstGeom prst="rect">
              <a:avLst/>
            </a:prstGeom>
          </p:spPr>
        </p:pic>
        <p:pic>
          <p:nvPicPr>
            <p:cNvPr id="15" name="图片 14">
              <a:extLst>
                <a:ext uri="{FF2B5EF4-FFF2-40B4-BE49-F238E27FC236}">
                  <a16:creationId xmlns:a16="http://schemas.microsoft.com/office/drawing/2014/main" id="{08ADEFB8-CD73-47F4-8E4A-7FE10E803CA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01270" y="2564140"/>
              <a:ext cx="819150" cy="571500"/>
            </a:xfrm>
            <a:prstGeom prst="rect">
              <a:avLst/>
            </a:prstGeom>
          </p:spPr>
        </p:pic>
        <p:pic>
          <p:nvPicPr>
            <p:cNvPr id="17" name="图片 16">
              <a:extLst>
                <a:ext uri="{FF2B5EF4-FFF2-40B4-BE49-F238E27FC236}">
                  <a16:creationId xmlns:a16="http://schemas.microsoft.com/office/drawing/2014/main" id="{CB5ABEB8-267D-4709-91E2-3C016B8C5CC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04383" y="2564140"/>
              <a:ext cx="866775" cy="571500"/>
            </a:xfrm>
            <a:prstGeom prst="rect">
              <a:avLst/>
            </a:prstGeom>
          </p:spPr>
        </p:pic>
      </p:grpSp>
    </p:spTree>
    <p:extLst>
      <p:ext uri="{BB962C8B-B14F-4D97-AF65-F5344CB8AC3E}">
        <p14:creationId xmlns:p14="http://schemas.microsoft.com/office/powerpoint/2010/main" val="3792205899"/>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E43FE2D-2E4D-4A7F-8825-21C0D6289EEF}"/>
</file>

<file path=customXml/itemProps2.xml><?xml version="1.0" encoding="utf-8"?>
<ds:datastoreItem xmlns:ds="http://schemas.openxmlformats.org/officeDocument/2006/customXml" ds:itemID="{180021BE-D7EF-43E4-A30D-6DC4605F74CA}"/>
</file>

<file path=customXml/itemProps3.xml><?xml version="1.0" encoding="utf-8"?>
<ds:datastoreItem xmlns:ds="http://schemas.openxmlformats.org/officeDocument/2006/customXml" ds:itemID="{5BC74F62-1974-455E-806F-64B8FA8EEA1E}"/>
</file>

<file path=docProps/app.xml><?xml version="1.0" encoding="utf-8"?>
<Properties xmlns="http://schemas.openxmlformats.org/officeDocument/2006/extended-properties" xmlns:vt="http://schemas.openxmlformats.org/officeDocument/2006/docPropsVTypes">
  <TotalTime>3191</TotalTime>
  <Words>2806</Words>
  <Application>Microsoft Macintosh PowerPoint</Application>
  <PresentationFormat>全屏显示(16:9)</PresentationFormat>
  <Paragraphs>217</Paragraphs>
  <Slides>31</Slides>
  <Notes>31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31</vt:i4>
      </vt:variant>
    </vt:vector>
  </HeadingPairs>
  <TitlesOfParts>
    <vt:vector size="38" baseType="lpstr">
      <vt:lpstr>PT Sans Narrow</vt:lpstr>
      <vt:lpstr>Arial Rounded MT Bold</vt:lpstr>
      <vt:lpstr>Arial Black</vt:lpstr>
      <vt:lpstr>Calibri</vt:lpstr>
      <vt:lpstr>Arial</vt:lpstr>
      <vt:lpstr>Wingdings</vt:lpstr>
      <vt:lpstr>Tropic</vt:lpstr>
      <vt:lpstr>To a Future Robot Society Capstone Project</vt:lpstr>
      <vt:lpstr>Agenda: Lessons 14 – 16</vt:lpstr>
      <vt:lpstr>Agenda: Lessons 14 – 16</vt:lpstr>
      <vt:lpstr>Agenda: Lessons 14 – 16</vt:lpstr>
      <vt:lpstr>Recap</vt:lpstr>
      <vt:lpstr>Summary and Reflection</vt:lpstr>
      <vt:lpstr>Summary and Reflection</vt:lpstr>
      <vt:lpstr>Summary and Reflection</vt:lpstr>
      <vt:lpstr>Summary and Reflection</vt:lpstr>
      <vt:lpstr>Summary and Reflection</vt:lpstr>
      <vt:lpstr>Challenge</vt:lpstr>
      <vt:lpstr>PowerPoint 演示文稿</vt:lpstr>
      <vt:lpstr>PowerPoint 演示文稿</vt:lpstr>
      <vt:lpstr>Plan</vt:lpstr>
      <vt:lpstr>Phase I Empathize</vt:lpstr>
      <vt:lpstr>PowerPoint 演示文稿</vt:lpstr>
      <vt:lpstr>Phase II Define</vt:lpstr>
      <vt:lpstr>PowerPoint 演示文稿</vt:lpstr>
      <vt:lpstr>PowerPoint 演示文稿</vt:lpstr>
      <vt:lpstr>PowerPoint 演示文稿</vt:lpstr>
      <vt:lpstr>Design</vt:lpstr>
      <vt:lpstr>Phase III Ideate</vt:lpstr>
      <vt:lpstr>Phase IV Prototype</vt:lpstr>
      <vt:lpstr>Improve</vt:lpstr>
      <vt:lpstr>Phase V Test</vt:lpstr>
      <vt:lpstr>Share</vt:lpstr>
      <vt:lpstr>Project Presentation</vt:lpstr>
      <vt:lpstr>Provide Feedback</vt:lpstr>
      <vt:lpstr>PowerPoint 演示文稿</vt:lpstr>
      <vt:lpstr>PowerPoint 演示文稿</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Microsoft Office User</cp:lastModifiedBy>
  <cp:revision>171</cp:revision>
  <dcterms:modified xsi:type="dcterms:W3CDTF">2019-12-20T02:56:05Z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