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7" r:id="rId1"/>
  </p:sldMasterIdLst>
  <p:notesMasterIdLst>
    <p:notesMasterId r:id="rId24"/>
  </p:notesMasterIdLst>
  <p:sldIdLst>
    <p:sldId id="291" r:id="rId2"/>
    <p:sldId id="299" r:id="rId3"/>
    <p:sldId id="293" r:id="rId4"/>
    <p:sldId id="316" r:id="rId5"/>
    <p:sldId id="328" r:id="rId6"/>
    <p:sldId id="305" r:id="rId7"/>
    <p:sldId id="317" r:id="rId8"/>
    <p:sldId id="318" r:id="rId9"/>
    <p:sldId id="319" r:id="rId10"/>
    <p:sldId id="320" r:id="rId11"/>
    <p:sldId id="271" r:id="rId12"/>
    <p:sldId id="321" r:id="rId13"/>
    <p:sldId id="324" r:id="rId14"/>
    <p:sldId id="325" r:id="rId15"/>
    <p:sldId id="326" r:id="rId16"/>
    <p:sldId id="327" r:id="rId17"/>
    <p:sldId id="315" r:id="rId18"/>
    <p:sldId id="322" r:id="rId19"/>
    <p:sldId id="329" r:id="rId20"/>
    <p:sldId id="301" r:id="rId21"/>
    <p:sldId id="323" r:id="rId22"/>
    <p:sldId id="330" r:id="rId23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25"/>
    </p:embeddedFont>
    <p:embeddedFont>
      <p:font typeface="Arial Rounded MT Bold" panose="020F0704030504030204" pitchFamily="34" charset="0"/>
      <p:regular r:id="rId26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PT Sans Narrow" panose="020B0506020203020204" pitchFamily="34" charset="0"/>
      <p:regular r:id="rId32"/>
      <p:bold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E1D"/>
    <a:srgbClr val="2B6A6C"/>
    <a:srgbClr val="3D556B"/>
    <a:srgbClr val="269B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56747" autoAdjust="0"/>
  </p:normalViewPr>
  <p:slideViewPr>
    <p:cSldViewPr snapToGrid="0">
      <p:cViewPr varScale="1">
        <p:scale>
          <a:sx n="148" d="100"/>
          <a:sy n="148" d="100"/>
        </p:scale>
        <p:origin x="108" y="1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52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None/>
              <a:tabLst/>
              <a:defRPr/>
            </a:pPr>
            <a:r>
              <a:rPr lang="en-US" altLang="zh-CN" dirty="0"/>
              <a:t>Overview:</a:t>
            </a:r>
            <a:r>
              <a:rPr lang="zh-CN" altLang="en-US" dirty="0"/>
              <a:t> 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Students will explore the “mind” of a robot or a computer further by coding in the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mBlock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user interface. First, students will be introduced to the format and structure of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mBlock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paying particular attention to the three areas: The Stage Area, the Blocks Area, and the Scripts Area. Students will then explore the concept of input in a certain depth by coding with Looks and Sensing scripts.</a:t>
            </a:r>
            <a:endParaRPr lang="en-US" altLang="zh-CN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altLang="zh-CN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CN" dirty="0"/>
              <a:t>Image Source: https://pixabay.com/illustrations/robot-disassembled-blue-lightbulb-3256109/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835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10 to introduce the use of the information box at the bottom of the stage by asking some practical questions, for example: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Give the chosen sprite a name whatever you like;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Change the position of the sprite by adjusting the X- and Y-coordinates;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Change the original sprite into a bigger or smaller size;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Rotate the orientation of the sprite;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Make the sprite invisible (and then visible again) in the stage;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…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You can even go further to the “Costumes” to modify the shape and pattern of the sprite.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612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this phase, students will create the dialogue function for the chatbot by using the “Ask and Answer” Sensing blocks and the “Say” or “Think” Looks blocks.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2528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students to recall the chatbot demo appeared in the previous lesson.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students to identify and discuss what might be the input data and what might be the input device to transport the data.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13 to point the programming scripts that process the input data sent by the keyboard and the mouse.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2674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students to recall the chatbot demo appeared in the previous lesson.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students to identify and discuss what might be the input data and what might be the input device to transport the data.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13 to point the programming scripts that process the input data sent by the keyboard and the mouse.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1286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Instruct students to use the relevant Sensing and Looks programming scripts to create the chatbot.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Using the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Say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or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Think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blocks in the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Looks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category can make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the selected sprite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display a speech or thought bubble with words you input.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Using the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Ask-and-Answer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blocks in the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Sensing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category can create an input box at the bottom of the stage.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There is also another script “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answer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 which stored your input. Select the checkbox in front of the “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answer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”, you could then see what you have answered in the input box in the stage.</a:t>
            </a:r>
          </a:p>
        </p:txBody>
      </p:sp>
    </p:spTree>
    <p:extLst>
      <p:ext uri="{BB962C8B-B14F-4D97-AF65-F5344CB8AC3E}">
        <p14:creationId xmlns:p14="http://schemas.microsoft.com/office/powerpoint/2010/main" val="2765645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Challenge students if they want to design and produce some motion effects for the chatbot. Instruct they to use the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Costume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blocks: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Before using the above two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Costume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scripts, have students explore the “Costumes” of a sprite in the Stage Area in the first place.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Students should figure out that the selected sprite should more than one costume so that the scripts can be executed.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5640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Challenge students if they want to design and produce some motion effects for the chatbot. Instruct they to use the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Costume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blocks: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Before using the above two </a:t>
            </a:r>
            <a:r>
              <a:rPr lang="en-US" altLang="zh-CN" sz="1100" b="1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Costume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scripts, have students explore the “Costumes” of a sprite in the Stage Area in the first place.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Students should figure out that the selected sprite should more than one costume so that the scripts can be executed.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04987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This phase is a sharing and social networking section. Students will “exchange” and test each other’s chatbot, provide feedback, and learn from each other.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471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Instruct students to publish upload their projects onto the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mBlock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community.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Again, project your operation directly and have students follow and model what you did.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Remind students to give a name to the chatbot project in the toolbar.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45283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students to invite their partner to chat with each other’s chatbot, and then color the stars in the activity sheet for feedback.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If time permits, encourage students to test other peers’ chatbot projects and to communicate with their developers for sharing and networking.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Remind students that everyone can get six-star feedback if the project deserves this.</a:t>
            </a:r>
            <a:endParaRPr lang="en-US" altLang="zh-CN" dirty="0"/>
          </a:p>
          <a:p>
            <a:pPr marL="158750" indent="0">
              <a:buNone/>
            </a:pPr>
            <a:endParaRPr lang="en-US" altLang="zh-CN" dirty="0"/>
          </a:p>
          <a:p>
            <a:pPr marL="158750" indent="0">
              <a:buNone/>
            </a:pPr>
            <a:r>
              <a:rPr lang="en-US" altLang="zh-CN" dirty="0"/>
              <a:t>Image Source:</a:t>
            </a:r>
            <a:r>
              <a:rPr lang="zh-CN" altLang="en-US" dirty="0"/>
              <a:t> </a:t>
            </a:r>
            <a:r>
              <a:rPr lang="en-GB" altLang="zh-CN" dirty="0"/>
              <a:t>https://pixabay.com/vectors/shooting-star-meteoroid-star-147722/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596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2 to inform the class about the agenda and task in this lesson.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 the class that they will develop a very simple chatbot by themselves.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30723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21 to point out the key points of this lesson.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You can also have the class discuss on questions, e.g. what makes a chatbot smart to understand and communicate with a human.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You can assign the above discussion as homework and ask students to draw a poster to explain their thought.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3451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1589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This phase aims to help review what has been learned in the previous lesson quickly. Pay attention to the concept and function of “input” during revision.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6185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Show Slide 4 to help recall the story context of this course.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Let students talk about their expectations on the time travel “field trip”.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students to tell you what they have learned about the robot citizens.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697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Briefly summarize the key points of the I/O System. Inform the class that this lesson will focus on the input function and input devices.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3935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this phase, students will be introduced to the format and structure of the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mBlock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User Interface. Students should be able to recognize the different use of the three areas in the interface.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503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Instruct students to open the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mBlock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application.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Introduce the three areas: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the Stage Area, you can connect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mBot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design your sprites and backgrounds, as well as present your designs.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the Blocks Area, you can find and drag various programming scripts to generate lots of amazing effects for your sprites and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mBot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the Scripts Area, you can write computer code. Besides, if you left-click on the program, you can test and see how the effect would look like.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Most importantly, instruct students to create their online account so that they can save their code and projects in the cloud.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Better project your operation directly and have students follow and model what you did.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Please refer to the online tutorial here:</a:t>
            </a:r>
            <a:b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</a:b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https://www.mblock.cc/doc/en/mblock-account/sign-in-mblock.html.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5347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Instruct students to open the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mBlock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application.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Introduce the three areas: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the Stage Area, you can connect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mBot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design your sprites and backgrounds, as well as present your designs.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the Blocks Area, you can find and drag various programming scripts to generate lots of amazing effects for your sprites and </a:t>
            </a:r>
            <a:r>
              <a:rPr lang="en-US" altLang="zh-CN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mBot</a:t>
            </a: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 the Scripts Area, you can write computer code. Besides, if you left-click on the program, you can test and see how the effect would look like.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Most importantly, instruct students to create their online account so that they can save their code and projects in the cloud.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Better project your operation directly and have students follow and model what you did.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Please refer to the online tutorial here:</a:t>
            </a:r>
            <a:b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</a:br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https://www.mblock.cc/doc/en/mblock-account/sign-in-mblock.html.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6649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Instruct students to first delete the default sprite (i.e. the panda) and then add another sprite whatever they like to be the character of the chatbot.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Remind the class that it is not necessary to choose a robot sprite to act as the chatbot – they could select even a very odd object.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1"/>
            <a:r>
              <a:rPr lang="en-US" altLang="zh-CN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Also, remind that the chatbot project they develop in this lesson will still be used in the later learning activity.</a:t>
            </a:r>
            <a:endParaRPr lang="zh-CN" altLang="zh-CN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7370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5;p2">
            <a:extLst>
              <a:ext uri="{FF2B5EF4-FFF2-40B4-BE49-F238E27FC236}">
                <a16:creationId xmlns:a16="http://schemas.microsoft.com/office/drawing/2014/main" id="{448E5713-77B5-8D45-8A60-791C19897476}"/>
              </a:ext>
            </a:extLst>
          </p:cNvPr>
          <p:cNvPicPr preferRelativeResize="0"/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50" y="4840000"/>
            <a:ext cx="1543925" cy="2741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;p2">
            <a:extLst>
              <a:ext uri="{FF2B5EF4-FFF2-40B4-BE49-F238E27FC236}">
                <a16:creationId xmlns:a16="http://schemas.microsoft.com/office/drawing/2014/main" id="{66BB6B48-9011-3540-8161-844A81AB2CF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 sz="1800">
                <a:solidFill>
                  <a:srgbClr val="FFFFFF"/>
                </a:solidFill>
              </a:defRPr>
            </a:lvl1pPr>
            <a:lvl2pPr lvl="1">
              <a:buNone/>
              <a:defRPr sz="1800">
                <a:solidFill>
                  <a:srgbClr val="FFFFFF"/>
                </a:solidFill>
              </a:defRPr>
            </a:lvl2pPr>
            <a:lvl3pPr lvl="2">
              <a:buNone/>
              <a:defRPr sz="1800">
                <a:solidFill>
                  <a:srgbClr val="FFFFFF"/>
                </a:solidFill>
              </a:defRPr>
            </a:lvl3pPr>
            <a:lvl4pPr lvl="3">
              <a:buNone/>
              <a:defRPr sz="1800">
                <a:solidFill>
                  <a:srgbClr val="FFFFFF"/>
                </a:solidFill>
              </a:defRPr>
            </a:lvl4pPr>
            <a:lvl5pPr lvl="4">
              <a:buNone/>
              <a:defRPr sz="1800">
                <a:solidFill>
                  <a:srgbClr val="FFFFFF"/>
                </a:solidFill>
              </a:defRPr>
            </a:lvl5pPr>
            <a:lvl6pPr lvl="5">
              <a:buNone/>
              <a:defRPr sz="1800">
                <a:solidFill>
                  <a:srgbClr val="FFFFFF"/>
                </a:solidFill>
              </a:defRPr>
            </a:lvl6pPr>
            <a:lvl7pPr lvl="6">
              <a:buNone/>
              <a:defRPr sz="1800">
                <a:solidFill>
                  <a:srgbClr val="FFFFFF"/>
                </a:solidFill>
              </a:defRPr>
            </a:lvl7pPr>
            <a:lvl8pPr lvl="7">
              <a:buNone/>
              <a:defRPr sz="1800">
                <a:solidFill>
                  <a:srgbClr val="FFFFFF"/>
                </a:solidFill>
              </a:defRPr>
            </a:lvl8pPr>
            <a:lvl9pPr lvl="8">
              <a:buNone/>
              <a:defRPr sz="1800"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BD183E-5BE2-0C42-805A-80FD2ADCA91C}"/>
              </a:ext>
            </a:extLst>
          </p:cNvPr>
          <p:cNvSpPr/>
          <p:nvPr userDrawn="1"/>
        </p:nvSpPr>
        <p:spPr>
          <a:xfrm>
            <a:off x="1" y="0"/>
            <a:ext cx="9194800" cy="5203371"/>
          </a:xfrm>
          <a:prstGeom prst="rect">
            <a:avLst/>
          </a:prstGeom>
          <a:solidFill>
            <a:srgbClr val="1FB9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E1A5C09D-7FF6-DA4E-8E67-AA0534C9A59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73750" y="2902551"/>
            <a:ext cx="8596500" cy="1861249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6000"/>
              <a:buFont typeface="Arial"/>
              <a:buNone/>
              <a:defRPr sz="4800" b="1" i="0">
                <a:ln>
                  <a:solidFill>
                    <a:srgbClr val="06A2E1"/>
                  </a:solidFill>
                </a:ln>
                <a:solidFill>
                  <a:srgbClr val="00A2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Aria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E46DFDE-CFA8-B74D-A5DD-9D54026FAB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94343"/>
            <a:ext cx="1596691" cy="11684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cept/Transition" userDrawn="1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DD7D9BA4-5B32-D04D-A63E-C8357D95B29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4249FD5-0E7C-DE4A-86C3-FB8335913987}"/>
              </a:ext>
            </a:extLst>
          </p:cNvPr>
          <p:cNvSpPr/>
          <p:nvPr userDrawn="1"/>
        </p:nvSpPr>
        <p:spPr>
          <a:xfrm>
            <a:off x="0" y="0"/>
            <a:ext cx="9194800" cy="5203371"/>
          </a:xfrm>
          <a:prstGeom prst="rect">
            <a:avLst/>
          </a:prstGeom>
          <a:solidFill>
            <a:srgbClr val="1FB9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93EFFFC-EA8A-D54A-825F-96799CBD0E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94343"/>
            <a:ext cx="1596691" cy="1168402"/>
          </a:xfrm>
          <a:prstGeom prst="rect">
            <a:avLst/>
          </a:prstGeom>
        </p:spPr>
      </p:pic>
      <p:sp>
        <p:nvSpPr>
          <p:cNvPr id="14" name="Google Shape;19;p3">
            <a:extLst>
              <a:ext uri="{FF2B5EF4-FFF2-40B4-BE49-F238E27FC236}">
                <a16:creationId xmlns:a16="http://schemas.microsoft.com/office/drawing/2014/main" id="{5660D227-6460-124E-B9A8-28F12C073F55}"/>
              </a:ext>
            </a:extLst>
          </p:cNvPr>
          <p:cNvSpPr/>
          <p:nvPr userDrawn="1"/>
        </p:nvSpPr>
        <p:spPr>
          <a:xfrm rot="-5400000">
            <a:off x="2476883" y="-213600"/>
            <a:ext cx="1792800" cy="4686900"/>
          </a:xfrm>
          <a:prstGeom prst="wedgeRoundRectCallout">
            <a:avLst>
              <a:gd name="adj1" fmla="val -21701"/>
              <a:gd name="adj2" fmla="val 56492"/>
              <a:gd name="adj3" fmla="val 1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dirty="0">
              <a:solidFill>
                <a:srgbClr val="FFFFFF"/>
              </a:solidFill>
              <a:latin typeface="Arial" panose="020B0604020202020204" pitchFamily="34" charset="0"/>
              <a:ea typeface="Yuanti SC" panose="02010600040101010101" pitchFamily="2" charset="-122"/>
              <a:cs typeface="Arial" panose="020B0604020202020204" pitchFamily="34" charset="0"/>
              <a:sym typeface="Calibri"/>
            </a:endParaRPr>
          </a:p>
        </p:txBody>
      </p:sp>
      <p:grpSp>
        <p:nvGrpSpPr>
          <p:cNvPr id="15" name="Google Shape;20;p3">
            <a:extLst>
              <a:ext uri="{FF2B5EF4-FFF2-40B4-BE49-F238E27FC236}">
                <a16:creationId xmlns:a16="http://schemas.microsoft.com/office/drawing/2014/main" id="{781BF2B9-F445-FB41-9676-C92631CB207B}"/>
              </a:ext>
            </a:extLst>
          </p:cNvPr>
          <p:cNvGrpSpPr/>
          <p:nvPr userDrawn="1"/>
        </p:nvGrpSpPr>
        <p:grpSpPr>
          <a:xfrm>
            <a:off x="5908014" y="1570074"/>
            <a:ext cx="2322269" cy="3152774"/>
            <a:chOff x="5685708" y="1570533"/>
            <a:chExt cx="1861389" cy="2527071"/>
          </a:xfrm>
        </p:grpSpPr>
        <p:sp>
          <p:nvSpPr>
            <p:cNvPr id="16" name="Google Shape;21;p3">
              <a:extLst>
                <a:ext uri="{FF2B5EF4-FFF2-40B4-BE49-F238E27FC236}">
                  <a16:creationId xmlns:a16="http://schemas.microsoft.com/office/drawing/2014/main" id="{5B4C65C7-EF31-7545-B9D1-B07F9954E166}"/>
                </a:ext>
              </a:extLst>
            </p:cNvPr>
            <p:cNvSpPr/>
            <p:nvPr/>
          </p:nvSpPr>
          <p:spPr>
            <a:xfrm>
              <a:off x="5828025" y="3877404"/>
              <a:ext cx="1680300" cy="220200"/>
            </a:xfrm>
            <a:prstGeom prst="ellipse">
              <a:avLst/>
            </a:prstGeom>
            <a:solidFill>
              <a:srgbClr val="000000">
                <a:alpha val="176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dirty="0">
                <a:solidFill>
                  <a:srgbClr val="FFFFFF"/>
                </a:solidFill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Calibri"/>
              </a:endParaRPr>
            </a:p>
          </p:txBody>
        </p:sp>
        <p:pic>
          <p:nvPicPr>
            <p:cNvPr id="17" name="Google Shape;22;p3">
              <a:extLst>
                <a:ext uri="{FF2B5EF4-FFF2-40B4-BE49-F238E27FC236}">
                  <a16:creationId xmlns:a16="http://schemas.microsoft.com/office/drawing/2014/main" id="{81C80850-93AB-3440-BA78-BA84300ACB9A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685708" y="1570533"/>
              <a:ext cx="1861389" cy="241703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" name="Google Shape;23;p3">
            <a:extLst>
              <a:ext uri="{FF2B5EF4-FFF2-40B4-BE49-F238E27FC236}">
                <a16:creationId xmlns:a16="http://schemas.microsoft.com/office/drawing/2014/main" id="{58CB21BD-395B-8344-9098-3AF0990886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9833" y="1221200"/>
            <a:ext cx="4686900" cy="17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Arial"/>
              <a:buNone/>
              <a:defRPr sz="7200" b="1" i="0">
                <a:solidFill>
                  <a:srgbClr val="00D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Arial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ocabulary Word">
  <p:cSld name="ONE_COLUM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59;p8">
            <a:extLst>
              <a:ext uri="{FF2B5EF4-FFF2-40B4-BE49-F238E27FC236}">
                <a16:creationId xmlns:a16="http://schemas.microsoft.com/office/drawing/2014/main" id="{66880B68-F940-5444-A1B3-CE19146F6F1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10B8EC7-524B-AE4C-8BB6-3D8689C279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92" y="0"/>
            <a:ext cx="9137416" cy="5143500"/>
          </a:xfrm>
          <a:prstGeom prst="rect">
            <a:avLst/>
          </a:prstGeom>
        </p:spPr>
      </p:pic>
      <p:pic>
        <p:nvPicPr>
          <p:cNvPr id="12" name="Google Shape;55;p8">
            <a:extLst>
              <a:ext uri="{FF2B5EF4-FFF2-40B4-BE49-F238E27FC236}">
                <a16:creationId xmlns:a16="http://schemas.microsoft.com/office/drawing/2014/main" id="{A2735F84-C00D-8D49-B0FC-48E91DED4BA3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3938" y="609908"/>
            <a:ext cx="4277724" cy="409728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57;p8">
            <a:extLst>
              <a:ext uri="{FF2B5EF4-FFF2-40B4-BE49-F238E27FC236}">
                <a16:creationId xmlns:a16="http://schemas.microsoft.com/office/drawing/2014/main" id="{E7844706-BFDD-894B-8210-A1C429C00542}"/>
              </a:ext>
            </a:extLst>
          </p:cNvPr>
          <p:cNvSpPr txBox="1"/>
          <p:nvPr userDrawn="1"/>
        </p:nvSpPr>
        <p:spPr>
          <a:xfrm>
            <a:off x="3024366" y="982725"/>
            <a:ext cx="1791300" cy="13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Arial" panose="020B0604020202020204" pitchFamily="34" charset="0"/>
              <a:ea typeface="Yuanti SC" panose="0201060004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6CBB75A-6CE8-6642-BE6A-B3E8EDA879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43843" y="136996"/>
            <a:ext cx="1470827" cy="2303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_AND_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3;p4">
            <a:extLst>
              <a:ext uri="{FF2B5EF4-FFF2-40B4-BE49-F238E27FC236}">
                <a16:creationId xmlns:a16="http://schemas.microsoft.com/office/drawing/2014/main" id="{FBA0DEBE-89F2-8943-B0AB-7F2352A8C4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solidFill>
                  <a:srgbClr val="000000"/>
                </a:solidFill>
              </a:defRPr>
            </a:lvl1pPr>
            <a:lvl2pPr lvl="1">
              <a:buNone/>
              <a:defRPr>
                <a:solidFill>
                  <a:srgbClr val="000000"/>
                </a:solidFill>
              </a:defRPr>
            </a:lvl2pPr>
            <a:lvl3pPr lvl="2">
              <a:buNone/>
              <a:defRPr>
                <a:solidFill>
                  <a:srgbClr val="000000"/>
                </a:solidFill>
              </a:defRPr>
            </a:lvl3pPr>
            <a:lvl4pPr lvl="3">
              <a:buNone/>
              <a:defRPr>
                <a:solidFill>
                  <a:srgbClr val="000000"/>
                </a:solidFill>
              </a:defRPr>
            </a:lvl4pPr>
            <a:lvl5pPr lvl="4">
              <a:buNone/>
              <a:defRPr>
                <a:solidFill>
                  <a:srgbClr val="000000"/>
                </a:solidFill>
              </a:defRPr>
            </a:lvl5pPr>
            <a:lvl6pPr lvl="5">
              <a:buNone/>
              <a:defRPr>
                <a:solidFill>
                  <a:srgbClr val="000000"/>
                </a:solidFill>
              </a:defRPr>
            </a:lvl6pPr>
            <a:lvl7pPr lvl="6">
              <a:buNone/>
              <a:defRPr>
                <a:solidFill>
                  <a:srgbClr val="000000"/>
                </a:solidFill>
              </a:defRPr>
            </a:lvl7pPr>
            <a:lvl8pPr lvl="7">
              <a:buNone/>
              <a:defRPr>
                <a:solidFill>
                  <a:srgbClr val="000000"/>
                </a:solidFill>
              </a:defRPr>
            </a:lvl8pPr>
            <a:lvl9pPr lvl="8">
              <a:buNone/>
              <a:defRPr>
                <a:solidFill>
                  <a:srgbClr val="000000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" name="Google Shape;15;p2">
            <a:extLst>
              <a:ext uri="{FF2B5EF4-FFF2-40B4-BE49-F238E27FC236}">
                <a16:creationId xmlns:a16="http://schemas.microsoft.com/office/drawing/2014/main" id="{56C58BFA-3A80-E74F-9556-719F89051091}"/>
              </a:ext>
            </a:extLst>
          </p:cNvPr>
          <p:cNvPicPr preferRelativeResize="0"/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50" y="4840000"/>
            <a:ext cx="1543925" cy="27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BAF94C4-AD81-6A44-9D3B-02D8512BCD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92" y="0"/>
            <a:ext cx="9137416" cy="5143500"/>
          </a:xfrm>
          <a:prstGeom prst="rect">
            <a:avLst/>
          </a:prstGeom>
        </p:spPr>
      </p:pic>
      <p:sp>
        <p:nvSpPr>
          <p:cNvPr id="12" name="Google Shape;31;p4">
            <a:extLst>
              <a:ext uri="{FF2B5EF4-FFF2-40B4-BE49-F238E27FC236}">
                <a16:creationId xmlns:a16="http://schemas.microsoft.com/office/drawing/2014/main" id="{84FB4DD2-3E26-9F43-A060-13C72595CD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814285"/>
            <a:ext cx="8520600" cy="275473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2400"/>
              <a:buFont typeface="Arial"/>
              <a:buChar char="●"/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Yuanti SC" panose="02010600040101010101" pitchFamily="2" charset="-122"/>
                <a:cs typeface="Arial"/>
                <a:sym typeface="Arial"/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■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○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■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○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600"/>
              <a:buFont typeface="Arial"/>
              <a:buChar char="■"/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4F6BBF6-DC5F-414E-AD03-77B7774FA9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43843" y="136996"/>
            <a:ext cx="1470827" cy="230337"/>
          </a:xfrm>
          <a:prstGeom prst="rect">
            <a:avLst/>
          </a:prstGeom>
        </p:spPr>
      </p:pic>
      <p:sp>
        <p:nvSpPr>
          <p:cNvPr id="14" name="Google Shape;37;p5">
            <a:extLst>
              <a:ext uri="{FF2B5EF4-FFF2-40B4-BE49-F238E27FC236}">
                <a16:creationId xmlns:a16="http://schemas.microsoft.com/office/drawing/2014/main" id="{F666CE7E-241B-6946-A8C0-E45E815E08E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0800" y="688686"/>
            <a:ext cx="8882400" cy="821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800"/>
              <a:buFont typeface="Arial"/>
              <a:buNone/>
              <a:defRPr sz="4800" b="1" i="0">
                <a:solidFill>
                  <a:srgbClr val="1FB7E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 userDrawn="1">
  <p:cSld name="1_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61;p9">
            <a:extLst>
              <a:ext uri="{FF2B5EF4-FFF2-40B4-BE49-F238E27FC236}">
                <a16:creationId xmlns:a16="http://schemas.microsoft.com/office/drawing/2014/main" id="{6DAA6D9B-856E-C841-BC60-176C99FCA965}"/>
              </a:ext>
            </a:extLst>
          </p:cNvPr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1FB9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Arial" panose="020B0604020202020204" pitchFamily="34" charset="0"/>
              <a:ea typeface="Yuanti SC" panose="02010600040101010101" pitchFamily="2" charset="-122"/>
            </a:endParaRPr>
          </a:p>
        </p:txBody>
      </p:sp>
      <p:sp>
        <p:nvSpPr>
          <p:cNvPr id="9" name="Google Shape;63;p9">
            <a:extLst>
              <a:ext uri="{FF2B5EF4-FFF2-40B4-BE49-F238E27FC236}">
                <a16:creationId xmlns:a16="http://schemas.microsoft.com/office/drawing/2014/main" id="{B6FC3173-77B9-B443-983A-1B622D6ADA3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38097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 sz="3000" b="0" i="0">
                <a:solidFill>
                  <a:schemeClr val="tx1"/>
                </a:solidFill>
                <a:latin typeface="Arial" panose="020B0604020202020204" pitchFamily="34" charset="0"/>
                <a:ea typeface="Yuanti SC" panose="02010600040101010101" pitchFamily="2" charset="-122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10" name="Google Shape;64;p9">
            <a:extLst>
              <a:ext uri="{FF2B5EF4-FFF2-40B4-BE49-F238E27FC236}">
                <a16:creationId xmlns:a16="http://schemas.microsoft.com/office/drawing/2014/main" id="{05F66339-22B0-DD4C-91FD-C87B1F6BF7F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367507" y="978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●"/>
              <a:defRPr sz="3600" b="0" i="0">
                <a:solidFill>
                  <a:schemeClr val="bg1"/>
                </a:solidFill>
                <a:latin typeface="Arial" panose="020B0604020202020204" pitchFamily="34" charset="0"/>
                <a:ea typeface="Yuanti SC" panose="02010600040101010101" pitchFamily="2" charset="-122"/>
                <a:cs typeface="Arial"/>
                <a:sym typeface="Arial"/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○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■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●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○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■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●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○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Arial"/>
              <a:buChar char="■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44475CA-9413-2A44-ABF8-D358563BC3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94343"/>
            <a:ext cx="1596691" cy="1168402"/>
          </a:xfrm>
          <a:prstGeom prst="rect">
            <a:avLst/>
          </a:prstGeom>
        </p:spPr>
      </p:pic>
      <p:sp>
        <p:nvSpPr>
          <p:cNvPr id="12" name="Google Shape;37;p5">
            <a:extLst>
              <a:ext uri="{FF2B5EF4-FFF2-40B4-BE49-F238E27FC236}">
                <a16:creationId xmlns:a16="http://schemas.microsoft.com/office/drawing/2014/main" id="{2D6DF293-EB9C-7D46-845A-892F50F30B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38096" y="688685"/>
            <a:ext cx="4045201" cy="1580381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800"/>
              <a:buFont typeface="Arial"/>
              <a:buNone/>
              <a:defRPr sz="4800" b="1" i="0">
                <a:solidFill>
                  <a:srgbClr val="1FB7E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Yuanti SC" panose="02010600040101010101" pitchFamily="2" charset="-122"/>
                <a:cs typeface="Arial" panose="020B0604020202020204" pitchFamily="34" charset="0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62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B9F5E0A-D08D-45E7-AD9A-CA297EA3EAC2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04625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trop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130800" y="128575"/>
            <a:ext cx="8882400" cy="4676700"/>
          </a:xfrm>
          <a:prstGeom prst="roundRect">
            <a:avLst>
              <a:gd name="adj" fmla="val 315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800"/>
              <a:buNone/>
              <a:defRPr sz="4800" b="1">
                <a:solidFill>
                  <a:srgbClr val="07376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marL="914400" lvl="1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4" r:id="rId3"/>
    <p:sldLayoutId id="2147483650" r:id="rId4"/>
    <p:sldLayoutId id="2147483658" r:id="rId5"/>
    <p:sldLayoutId id="2147483659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2B6A6C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600" b="0" i="0" u="none" strike="noStrike" cap="none">
          <a:solidFill>
            <a:schemeClr val="tx1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AF59920-8489-41F1-A3DD-D85E9196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750" y="2902551"/>
            <a:ext cx="8596500" cy="1861249"/>
          </a:xfrm>
        </p:spPr>
        <p:txBody>
          <a:bodyPr/>
          <a:lstStyle/>
          <a:p>
            <a:r>
              <a:rPr lang="en-US" altLang="zh-CN" dirty="0"/>
              <a:t>The Mind of a Robot (Part II)</a:t>
            </a:r>
            <a:br>
              <a:rPr lang="en-US" altLang="zh-CN" dirty="0"/>
            </a:br>
            <a:r>
              <a:rPr lang="en-US" altLang="zh-CN" dirty="0"/>
              <a:t>Lesson 2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92F25C1-4924-4A22-8AB8-1745AF072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43" y="268050"/>
            <a:ext cx="3600315" cy="247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25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C4F0A6-BD2C-48FE-8AC1-D2C848BA8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57827"/>
            <a:ext cx="8882400" cy="821400"/>
          </a:xfrm>
        </p:spPr>
        <p:txBody>
          <a:bodyPr/>
          <a:lstStyle/>
          <a:p>
            <a:r>
              <a:rPr lang="en-US" altLang="zh-CN" sz="4400" dirty="0"/>
              <a:t>Task 1 Add a Sprite You Like</a:t>
            </a:r>
            <a:endParaRPr lang="zh-CN" altLang="en-US" sz="4400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8B05AB-A097-4C2C-A4D6-C5C90CCBCDA6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625873" y="1531257"/>
            <a:ext cx="4789761" cy="3195384"/>
          </a:xfrm>
        </p:spPr>
        <p:txBody>
          <a:bodyPr/>
          <a:lstStyle/>
          <a:p>
            <a:pPr>
              <a:spcAft>
                <a:spcPts val="1600"/>
              </a:spcAft>
            </a:pPr>
            <a:r>
              <a:rPr lang="en-US" altLang="zh-CN" sz="2800" dirty="0">
                <a:latin typeface="Arial Black" panose="020B0A04020102020204" pitchFamily="34" charset="0"/>
              </a:rPr>
              <a:t>Questions: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How to …</a:t>
            </a:r>
            <a:endParaRPr lang="en-US" altLang="zh-CN" sz="2800" dirty="0">
              <a:latin typeface="Arial Black" panose="020B0A04020102020204" pitchFamily="34" charset="0"/>
            </a:endParaRPr>
          </a:p>
          <a:p>
            <a:r>
              <a:rPr lang="en-US" altLang="zh-CN" sz="2800" dirty="0"/>
              <a:t> change the sprite’s site</a:t>
            </a:r>
          </a:p>
          <a:p>
            <a:r>
              <a:rPr lang="en-US" altLang="zh-CN" sz="2800" dirty="0"/>
              <a:t> change the sprite’s size</a:t>
            </a:r>
          </a:p>
          <a:p>
            <a:r>
              <a:rPr lang="en-US" altLang="zh-CN" sz="2800" dirty="0"/>
              <a:t> make the sprite invisible</a:t>
            </a:r>
          </a:p>
          <a:p>
            <a:r>
              <a:rPr lang="en-US" altLang="zh-CN" sz="2800" dirty="0"/>
              <a:t> …</a:t>
            </a:r>
            <a:endParaRPr lang="zh-CN" altLang="en-US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AE9520E-DE8D-4B6B-896D-C7A99CF182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5070" y="1467994"/>
            <a:ext cx="2230097" cy="325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1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4D9785A-8541-48A3-8DC1-057DD7C28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575" y="1228458"/>
            <a:ext cx="4686900" cy="1792800"/>
          </a:xfrm>
        </p:spPr>
        <p:txBody>
          <a:bodyPr/>
          <a:lstStyle/>
          <a:p>
            <a:r>
              <a:rPr lang="en-US" altLang="zh-CN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Phase 2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375103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0A37CA-9A92-4497-9C40-70A3E0B53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30051"/>
            <a:ext cx="8882400" cy="821400"/>
          </a:xfrm>
        </p:spPr>
        <p:txBody>
          <a:bodyPr/>
          <a:lstStyle/>
          <a:p>
            <a:r>
              <a:rPr lang="en-US" altLang="zh-CN" dirty="0"/>
              <a:t>Input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EA05BB-EF51-41B5-9471-E6CB5E92E70C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288978"/>
            <a:ext cx="8520600" cy="3302700"/>
          </a:xfrm>
        </p:spPr>
        <p:txBody>
          <a:bodyPr/>
          <a:lstStyle/>
          <a:p>
            <a:r>
              <a:rPr lang="en-US" altLang="zh-CN" dirty="0"/>
              <a:t>Do you remember …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B72BA62-C63E-4374-9052-38BBF295D9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491" y="1941049"/>
            <a:ext cx="2997679" cy="2520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F0E3BDD-A0C7-4B71-8E3F-289635EE5F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4961" y="1941049"/>
            <a:ext cx="2997679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61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7C9920-34C5-460D-9EC5-E00099A32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24028"/>
            <a:ext cx="8882400" cy="821400"/>
          </a:xfrm>
        </p:spPr>
        <p:txBody>
          <a:bodyPr/>
          <a:lstStyle/>
          <a:p>
            <a:r>
              <a:rPr lang="en-US" altLang="zh-CN" dirty="0"/>
              <a:t>Input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EA225B-30C0-48CC-AEFA-6527EE732266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479819"/>
            <a:ext cx="8520600" cy="3302700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altLang="zh-CN" dirty="0"/>
              <a:t>Keyboard and Mouse</a:t>
            </a:r>
          </a:p>
          <a:p>
            <a:pPr marL="76200" indent="0">
              <a:spcAft>
                <a:spcPts val="2400"/>
              </a:spcAft>
              <a:buNone/>
            </a:pPr>
            <a:endParaRPr lang="en-US" altLang="zh-CN" dirty="0"/>
          </a:p>
          <a:p>
            <a:r>
              <a:rPr lang="en-US" altLang="zh-CN" dirty="0"/>
              <a:t>Your answer(s)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A499E07-CA81-45D0-8608-D0875D8FC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598" y="2832191"/>
            <a:ext cx="4284981" cy="19457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C587990-074B-494F-9638-26F57A1327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34" y="3555013"/>
            <a:ext cx="3371850" cy="7239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71764E3-D2B8-4BBB-8F23-E23FD43172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34" y="1942229"/>
            <a:ext cx="1771650" cy="8858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14EA319-02BE-4A95-9FD3-BA219AE61D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084" y="1956364"/>
            <a:ext cx="2847975" cy="88582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D5374C5-7EE5-42C3-8EB3-72E29D970D85}"/>
              </a:ext>
            </a:extLst>
          </p:cNvPr>
          <p:cNvGrpSpPr/>
          <p:nvPr/>
        </p:nvGrpSpPr>
        <p:grpSpPr>
          <a:xfrm>
            <a:off x="5830793" y="1747937"/>
            <a:ext cx="2759786" cy="794785"/>
            <a:chOff x="5830793" y="1460706"/>
            <a:chExt cx="2759786" cy="794785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0C2CD9B-0896-4109-8986-381E1F87E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30793" y="1460706"/>
              <a:ext cx="1771650" cy="794785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4EFF2C3-0713-4257-BF52-B79D9C8779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 flipV="1">
              <a:off x="7961886" y="1483353"/>
              <a:ext cx="510971" cy="7464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7847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EB7545-3CD9-4F66-A8F8-D54FC7074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31731"/>
            <a:ext cx="8882400" cy="821400"/>
          </a:xfrm>
        </p:spPr>
        <p:txBody>
          <a:bodyPr/>
          <a:lstStyle/>
          <a:p>
            <a:r>
              <a:rPr lang="en-US" altLang="zh-CN" dirty="0"/>
              <a:t>Task 2 Chat with Your Bot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2E7309-40AE-4D42-AC4A-7B486BDFB42C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422828"/>
            <a:ext cx="8520600" cy="3302700"/>
          </a:xfrm>
        </p:spPr>
        <p:txBody>
          <a:bodyPr/>
          <a:lstStyle/>
          <a:p>
            <a:r>
              <a:rPr lang="en-US" altLang="zh-CN" dirty="0"/>
              <a:t>Develop a dialogue with the sprite you choose by using: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286B535-5F5D-4447-9475-951B782FA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8" y="2304836"/>
            <a:ext cx="1438275" cy="7239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71FB5A4-0206-4CC8-853A-4637BD0863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242" y="2304836"/>
            <a:ext cx="2981325" cy="7239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68FCB27-8A17-479D-9C44-F6B7514A00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242" y="3217480"/>
            <a:ext cx="3200400" cy="7239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9B5AF97-AA1C-4615-8C62-4126D3CE87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8" y="3217480"/>
            <a:ext cx="1657350" cy="7239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1B9FB68-FC38-4FA3-AD7E-4BFB0B157B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278" y="2304835"/>
            <a:ext cx="3371850" cy="7239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D03B62F-92AB-4104-A29F-BDD61120EA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696243" y="2964520"/>
            <a:ext cx="1438275" cy="182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19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FB1746-A33A-4CE5-BBBC-E026F069B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24506"/>
            <a:ext cx="8882400" cy="821400"/>
          </a:xfrm>
        </p:spPr>
        <p:txBody>
          <a:bodyPr/>
          <a:lstStyle/>
          <a:p>
            <a:r>
              <a:rPr lang="en-US" altLang="zh-CN" dirty="0"/>
              <a:t>Task 2 Chat with Your Bot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4CCE82-FB8F-4995-8AA0-6962824E1EC2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357835"/>
            <a:ext cx="8520600" cy="3302700"/>
          </a:xfrm>
        </p:spPr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Challenge:</a:t>
            </a:r>
            <a:r>
              <a:rPr lang="en-US" altLang="zh-CN" dirty="0"/>
              <a:t> Switch the costumes while chatting by using: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B83802E-0C10-455E-9FC4-868CE5FD3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285" y="2535464"/>
            <a:ext cx="1485900" cy="7239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DEC9E19-85D5-43A9-A48B-192B68F188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1285" y="3448108"/>
            <a:ext cx="3019425" cy="7239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F2537D5-889D-450C-A7DF-B6B5C4FFB6F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2" t="47350" r="81687" b="7021"/>
          <a:stretch/>
        </p:blipFill>
        <p:spPr>
          <a:xfrm>
            <a:off x="5199438" y="2031358"/>
            <a:ext cx="1852225" cy="273077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FF615AF0-F4C7-4563-8024-5DF19306CB62}"/>
              </a:ext>
            </a:extLst>
          </p:cNvPr>
          <p:cNvSpPr/>
          <p:nvPr/>
        </p:nvSpPr>
        <p:spPr>
          <a:xfrm>
            <a:off x="5910032" y="4003029"/>
            <a:ext cx="1116000" cy="360000"/>
          </a:xfrm>
          <a:prstGeom prst="roundRect">
            <a:avLst/>
          </a:prstGeom>
          <a:noFill/>
          <a:ln w="57150">
            <a:solidFill>
              <a:srgbClr val="F59E1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5601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CFDE22D-667C-4679-B77D-0D2BDC44B8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619" b="5092"/>
          <a:stretch/>
        </p:blipFill>
        <p:spPr>
          <a:xfrm>
            <a:off x="716742" y="892629"/>
            <a:ext cx="7945757" cy="381013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2FC2506C-F9C7-4257-AB81-C9FB95A948BE}"/>
              </a:ext>
            </a:extLst>
          </p:cNvPr>
          <p:cNvSpPr/>
          <p:nvPr/>
        </p:nvSpPr>
        <p:spPr>
          <a:xfrm>
            <a:off x="2320362" y="892629"/>
            <a:ext cx="722342" cy="2364027"/>
          </a:xfrm>
          <a:prstGeom prst="roundRect">
            <a:avLst/>
          </a:prstGeom>
          <a:noFill/>
          <a:ln w="57150">
            <a:solidFill>
              <a:srgbClr val="F59E1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D48F61E-5E02-4D44-B33A-FD558B397D70}"/>
              </a:ext>
            </a:extLst>
          </p:cNvPr>
          <p:cNvSpPr/>
          <p:nvPr/>
        </p:nvSpPr>
        <p:spPr>
          <a:xfrm>
            <a:off x="901549" y="3833492"/>
            <a:ext cx="864000" cy="288000"/>
          </a:xfrm>
          <a:prstGeom prst="roundRect">
            <a:avLst/>
          </a:prstGeom>
          <a:noFill/>
          <a:ln w="57150">
            <a:solidFill>
              <a:srgbClr val="F59E1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033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5DBADA8-3FDE-4A7E-A0E3-1593F953E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575" y="1228457"/>
            <a:ext cx="4686900" cy="1792800"/>
          </a:xfrm>
        </p:spPr>
        <p:txBody>
          <a:bodyPr/>
          <a:lstStyle/>
          <a:p>
            <a:r>
              <a:rPr lang="en-US" altLang="zh-CN" dirty="0"/>
              <a:t>Practice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7386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8F360E31-ECF5-422A-9AD6-CA116C3CB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43313"/>
            <a:ext cx="8882400" cy="821400"/>
          </a:xfrm>
        </p:spPr>
        <p:txBody>
          <a:bodyPr/>
          <a:lstStyle/>
          <a:p>
            <a:r>
              <a:rPr lang="en-US" altLang="zh-CN" dirty="0"/>
              <a:t>Task 3 Network with Bots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C2CA19F-659C-454B-8B21-E1624435431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491077"/>
            <a:ext cx="8520600" cy="33027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2400"/>
              </a:spcAft>
            </a:pPr>
            <a:r>
              <a:rPr lang="en-US" altLang="zh-CN" sz="3200" dirty="0"/>
              <a:t>Chat with other peers’ bots</a:t>
            </a:r>
          </a:p>
          <a:p>
            <a:pPr>
              <a:lnSpc>
                <a:spcPct val="100000"/>
              </a:lnSpc>
            </a:pPr>
            <a:r>
              <a:rPr lang="en-US" altLang="zh-CN" sz="3200" dirty="0"/>
              <a:t>Comment on their projects and write on the peer review.</a:t>
            </a:r>
            <a:endParaRPr lang="zh-CN" altLang="en-US" sz="32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C0D9901-B371-4BB0-9DAA-F7094D7537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097486" y="2929777"/>
            <a:ext cx="1568405" cy="199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83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20562A-4CDF-437F-B72F-2C3208389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43313"/>
            <a:ext cx="8882400" cy="821400"/>
          </a:xfrm>
        </p:spPr>
        <p:txBody>
          <a:bodyPr/>
          <a:lstStyle/>
          <a:p>
            <a:r>
              <a:rPr lang="en-GB" altLang="zh-CN" dirty="0"/>
              <a:t>Peer Review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D3A2E0-8911-4E29-8B50-A0C09683E94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364713"/>
            <a:ext cx="8520600" cy="3302700"/>
          </a:xfrm>
        </p:spPr>
        <p:txBody>
          <a:bodyPr/>
          <a:lstStyle/>
          <a:p>
            <a:pPr marL="76200" indent="0">
              <a:spcAft>
                <a:spcPts val="1200"/>
              </a:spcAft>
              <a:buNone/>
            </a:pPr>
            <a:r>
              <a:rPr lang="en-US" altLang="zh-CN" sz="3200" dirty="0"/>
              <a:t>To what degree do you think …</a:t>
            </a:r>
          </a:p>
          <a:p>
            <a:pPr lvl="1">
              <a:spcBef>
                <a:spcPts val="800"/>
              </a:spcBef>
            </a:pPr>
            <a:r>
              <a:rPr lang="en-US" altLang="zh-CN" sz="3000" dirty="0"/>
              <a:t>You enjoy the chat with the bot?</a:t>
            </a:r>
          </a:p>
          <a:p>
            <a:pPr lvl="1">
              <a:spcBef>
                <a:spcPts val="800"/>
              </a:spcBef>
            </a:pPr>
            <a:r>
              <a:rPr lang="en-US" altLang="zh-CN" sz="3000" dirty="0"/>
              <a:t>The chat bot is smart to know your words?</a:t>
            </a:r>
          </a:p>
          <a:p>
            <a:pPr lvl="1">
              <a:spcBef>
                <a:spcPts val="800"/>
              </a:spcBef>
            </a:pPr>
            <a:r>
              <a:rPr lang="en-US" altLang="zh-CN" sz="3000" dirty="0"/>
              <a:t>The chat bot is human alike to react to you?</a:t>
            </a:r>
          </a:p>
          <a:p>
            <a:pPr lvl="1">
              <a:spcBef>
                <a:spcPts val="800"/>
              </a:spcBef>
            </a:pPr>
            <a:r>
              <a:rPr lang="en-US" altLang="zh-CN" sz="3000" dirty="0"/>
              <a:t>The chat bot is interactive?</a:t>
            </a:r>
            <a:endParaRPr lang="zh-CN" altLang="en-US" sz="30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ED9B190-0308-483C-BE5D-8CB29777A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224" y="1364713"/>
            <a:ext cx="1528763" cy="113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013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39ADE5-F1F8-49BC-847C-B1D0F00F5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44913"/>
            <a:ext cx="8882400" cy="821400"/>
          </a:xfrm>
        </p:spPr>
        <p:txBody>
          <a:bodyPr/>
          <a:lstStyle/>
          <a:p>
            <a:r>
              <a:rPr lang="en-US" altLang="zh-CN" dirty="0"/>
              <a:t>Tasks in this lesson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C034AF-EF34-4DAF-A2D2-C90A406A3509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92600" y="1579120"/>
            <a:ext cx="8520600" cy="3302700"/>
          </a:xfrm>
        </p:spPr>
        <p:txBody>
          <a:bodyPr/>
          <a:lstStyle/>
          <a:p>
            <a:pPr>
              <a:spcAft>
                <a:spcPts val="24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Recognize the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mBlock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user interface</a:t>
            </a:r>
            <a:endParaRPr lang="en-US" altLang="zh-CN" sz="3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400"/>
              </a:spcAft>
              <a:buFont typeface="Wingdings" panose="05000000000000000000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Add a sprite from the Sprite Library</a:t>
            </a:r>
          </a:p>
          <a:p>
            <a:pPr>
              <a:buFont typeface="Wingdings" panose="05000000000000000000" pitchFamily="2" charset="2"/>
              <a:buChar char="p"/>
            </a:pP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Create a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chat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bot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using</a:t>
            </a:r>
            <a:b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Sensing script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3D0B653-460B-46FF-A0E1-B74A4BAFE7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4043" y="1661779"/>
            <a:ext cx="2658343" cy="27282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C86BCFE-2B9D-9C44-ADF7-5B5E08FBAB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615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569B1B-7C22-43E4-97A4-4E9024701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9832" y="1228457"/>
            <a:ext cx="4686900" cy="1792800"/>
          </a:xfrm>
        </p:spPr>
        <p:txBody>
          <a:bodyPr/>
          <a:lstStyle/>
          <a:p>
            <a:r>
              <a:rPr lang="en-US" altLang="zh-CN" dirty="0"/>
              <a:t>Wrap 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1299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2CBF4A0-B055-4678-B3AF-CD6652976775}"/>
              </a:ext>
            </a:extLst>
          </p:cNvPr>
          <p:cNvSpPr txBox="1"/>
          <p:nvPr/>
        </p:nvSpPr>
        <p:spPr>
          <a:xfrm>
            <a:off x="2392583" y="809477"/>
            <a:ext cx="3327094" cy="188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16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Keywords</a:t>
            </a:r>
          </a:p>
          <a:p>
            <a:pPr>
              <a:spcAft>
                <a:spcPts val="1600"/>
              </a:spcAft>
            </a:pPr>
            <a:r>
              <a:rPr lang="en-US" altLang="zh-CN" sz="1800" b="1">
                <a:latin typeface="Arial" panose="020B0604020202020204" pitchFamily="34" charset="0"/>
                <a:cs typeface="Arial" panose="020B0604020202020204" pitchFamily="34" charset="0"/>
              </a:rPr>
              <a:t>     User </a:t>
            </a: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Interface</a:t>
            </a:r>
          </a:p>
          <a:p>
            <a:pPr>
              <a:spcAft>
                <a:spcPts val="1600"/>
              </a:spcAft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     Input Device</a:t>
            </a:r>
          </a:p>
          <a:p>
            <a:pPr>
              <a:spcAft>
                <a:spcPts val="1600"/>
              </a:spcAft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     Sensing Scripts</a:t>
            </a:r>
          </a:p>
        </p:txBody>
      </p:sp>
    </p:spTree>
    <p:extLst>
      <p:ext uri="{BB962C8B-B14F-4D97-AF65-F5344CB8AC3E}">
        <p14:creationId xmlns:p14="http://schemas.microsoft.com/office/powerpoint/2010/main" val="990598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E3C3D6-6FC0-48B8-AE0B-65CC0F559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090" y="1228458"/>
            <a:ext cx="4686900" cy="1792800"/>
          </a:xfrm>
        </p:spPr>
        <p:txBody>
          <a:bodyPr/>
          <a:lstStyle/>
          <a:p>
            <a:r>
              <a:rPr lang="en-US" altLang="zh-CN" dirty="0"/>
              <a:t>Clean 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8726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C95606-9B8D-4CDB-8989-776AF7E59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575" y="1228458"/>
            <a:ext cx="4686900" cy="1792800"/>
          </a:xfrm>
        </p:spPr>
        <p:txBody>
          <a:bodyPr/>
          <a:lstStyle/>
          <a:p>
            <a:r>
              <a:rPr lang="en-US" altLang="zh-CN" dirty="0"/>
              <a:t>Warm 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737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8E05E1D-38B5-443F-854B-38B167524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37" y="0"/>
            <a:ext cx="91524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33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9848408-0A7C-4FB5-9FAB-3B2D390E393E}"/>
              </a:ext>
            </a:extLst>
          </p:cNvPr>
          <p:cNvGrpSpPr/>
          <p:nvPr/>
        </p:nvGrpSpPr>
        <p:grpSpPr>
          <a:xfrm>
            <a:off x="256032" y="889335"/>
            <a:ext cx="8631936" cy="3711073"/>
            <a:chOff x="256032" y="1051560"/>
            <a:chExt cx="8631936" cy="371107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5E2AB2-05DD-4AC1-B861-F4495BB28DDA}"/>
                </a:ext>
              </a:extLst>
            </p:cNvPr>
            <p:cNvGrpSpPr/>
            <p:nvPr/>
          </p:nvGrpSpPr>
          <p:grpSpPr>
            <a:xfrm>
              <a:off x="256032" y="1051560"/>
              <a:ext cx="8631936" cy="3227832"/>
              <a:chOff x="256032" y="1295400"/>
              <a:chExt cx="8631936" cy="3227832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8C2ABA48-8C48-417E-9685-0E4134949D34}"/>
                  </a:ext>
                </a:extLst>
              </p:cNvPr>
              <p:cNvGrpSpPr/>
              <p:nvPr/>
            </p:nvGrpSpPr>
            <p:grpSpPr>
              <a:xfrm>
                <a:off x="256032" y="1295400"/>
                <a:ext cx="8631936" cy="2735736"/>
                <a:chOff x="256032" y="1295400"/>
                <a:chExt cx="8631936" cy="2735736"/>
              </a:xfrm>
            </p:grpSpPr>
            <p:sp>
              <p:nvSpPr>
                <p:cNvPr id="12" name="矩形: 圆角 11">
                  <a:extLst>
                    <a:ext uri="{FF2B5EF4-FFF2-40B4-BE49-F238E27FC236}">
                      <a16:creationId xmlns:a16="http://schemas.microsoft.com/office/drawing/2014/main" id="{7BC2277F-D484-4D48-BAB7-114BC5C1AB26}"/>
                    </a:ext>
                  </a:extLst>
                </p:cNvPr>
                <p:cNvSpPr/>
                <p:nvPr/>
              </p:nvSpPr>
              <p:spPr>
                <a:xfrm>
                  <a:off x="256032" y="1295400"/>
                  <a:ext cx="2232000" cy="900000"/>
                </a:xfrm>
                <a:prstGeom prst="roundRect">
                  <a:avLst/>
                </a:prstGeom>
                <a:solidFill>
                  <a:srgbClr val="2B6A6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Black" panose="020B0A04020102020204" pitchFamily="34" charset="0"/>
                    </a:rPr>
                    <a:t>INPUT</a:t>
                  </a:r>
                  <a:endParaRPr lang="zh-CN" altLang="en-US" sz="2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13" name="矩形: 圆角 12">
                  <a:extLst>
                    <a:ext uri="{FF2B5EF4-FFF2-40B4-BE49-F238E27FC236}">
                      <a16:creationId xmlns:a16="http://schemas.microsoft.com/office/drawing/2014/main" id="{841D7C24-B047-49AC-8620-2517902C1E44}"/>
                    </a:ext>
                  </a:extLst>
                </p:cNvPr>
                <p:cNvSpPr/>
                <p:nvPr/>
              </p:nvSpPr>
              <p:spPr>
                <a:xfrm>
                  <a:off x="6655968" y="1295400"/>
                  <a:ext cx="2232000" cy="900000"/>
                </a:xfrm>
                <a:prstGeom prst="round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Black" panose="020B0A04020102020204" pitchFamily="34" charset="0"/>
                    </a:rPr>
                    <a:t>OUTPUT</a:t>
                  </a:r>
                  <a:endParaRPr lang="zh-CN" altLang="en-US" sz="2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14" name="矩形: 圆角 13">
                  <a:extLst>
                    <a:ext uri="{FF2B5EF4-FFF2-40B4-BE49-F238E27FC236}">
                      <a16:creationId xmlns:a16="http://schemas.microsoft.com/office/drawing/2014/main" id="{599F45E4-20B0-4E88-9568-6D073A1BAF59}"/>
                    </a:ext>
                  </a:extLst>
                </p:cNvPr>
                <p:cNvSpPr/>
                <p:nvPr/>
              </p:nvSpPr>
              <p:spPr>
                <a:xfrm>
                  <a:off x="3456000" y="1295400"/>
                  <a:ext cx="2232000" cy="900000"/>
                </a:xfrm>
                <a:prstGeom prst="round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Black" panose="020B0A04020102020204" pitchFamily="34" charset="0"/>
                    </a:rPr>
                    <a:t>PROCESS</a:t>
                  </a:r>
                  <a:endParaRPr lang="zh-CN" altLang="en-US" sz="2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15" name="矩形: 圆角 14">
                  <a:extLst>
                    <a:ext uri="{FF2B5EF4-FFF2-40B4-BE49-F238E27FC236}">
                      <a16:creationId xmlns:a16="http://schemas.microsoft.com/office/drawing/2014/main" id="{4A9DE1CD-A327-4F9A-8195-58AAF19E85ED}"/>
                    </a:ext>
                  </a:extLst>
                </p:cNvPr>
                <p:cNvSpPr/>
                <p:nvPr/>
              </p:nvSpPr>
              <p:spPr>
                <a:xfrm>
                  <a:off x="3456000" y="3131136"/>
                  <a:ext cx="2232000" cy="900000"/>
                </a:xfrm>
                <a:prstGeom prst="roundRect">
                  <a:avLst/>
                </a:prstGeom>
                <a:solidFill>
                  <a:srgbClr val="F59E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 Black" panose="020B0A04020102020204" pitchFamily="34" charset="0"/>
                    </a:rPr>
                    <a:t>STORAGE</a:t>
                  </a:r>
                  <a:endParaRPr lang="zh-CN" altLang="en-US" sz="28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endParaRPr>
                </a:p>
              </p:txBody>
            </p:sp>
            <p:sp>
              <p:nvSpPr>
                <p:cNvPr id="16" name="箭头: 下 15">
                  <a:extLst>
                    <a:ext uri="{FF2B5EF4-FFF2-40B4-BE49-F238E27FC236}">
                      <a16:creationId xmlns:a16="http://schemas.microsoft.com/office/drawing/2014/main" id="{7CE09B00-C09B-47F0-9D61-F88D3406D7BE}"/>
                    </a:ext>
                  </a:extLst>
                </p:cNvPr>
                <p:cNvSpPr/>
                <p:nvPr/>
              </p:nvSpPr>
              <p:spPr>
                <a:xfrm>
                  <a:off x="3891790" y="2303268"/>
                  <a:ext cx="540000" cy="720000"/>
                </a:xfrm>
                <a:prstGeom prst="downArrow">
                  <a:avLst/>
                </a:prstGeom>
                <a:solidFill>
                  <a:srgbClr val="EF6C00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箭头: 下 16">
                  <a:extLst>
                    <a:ext uri="{FF2B5EF4-FFF2-40B4-BE49-F238E27FC236}">
                      <a16:creationId xmlns:a16="http://schemas.microsoft.com/office/drawing/2014/main" id="{6904D2B8-02E7-40C7-8670-F40501C530EC}"/>
                    </a:ext>
                  </a:extLst>
                </p:cNvPr>
                <p:cNvSpPr/>
                <p:nvPr/>
              </p:nvSpPr>
              <p:spPr>
                <a:xfrm flipV="1">
                  <a:off x="4712210" y="2303268"/>
                  <a:ext cx="540000" cy="720000"/>
                </a:xfrm>
                <a:prstGeom prst="downArrow">
                  <a:avLst/>
                </a:prstGeom>
                <a:solidFill>
                  <a:srgbClr val="EF6C00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箭头: 下 17">
                  <a:extLst>
                    <a:ext uri="{FF2B5EF4-FFF2-40B4-BE49-F238E27FC236}">
                      <a16:creationId xmlns:a16="http://schemas.microsoft.com/office/drawing/2014/main" id="{5BE25E84-B757-4D52-B1B0-5D9A888B50CB}"/>
                    </a:ext>
                  </a:extLst>
                </p:cNvPr>
                <p:cNvSpPr/>
                <p:nvPr/>
              </p:nvSpPr>
              <p:spPr>
                <a:xfrm rot="16200000">
                  <a:off x="2702016" y="1385401"/>
                  <a:ext cx="540000" cy="720000"/>
                </a:xfrm>
                <a:prstGeom prst="downArrow">
                  <a:avLst/>
                </a:prstGeom>
                <a:solidFill>
                  <a:srgbClr val="EF6C00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箭头: 下 18">
                  <a:extLst>
                    <a:ext uri="{FF2B5EF4-FFF2-40B4-BE49-F238E27FC236}">
                      <a16:creationId xmlns:a16="http://schemas.microsoft.com/office/drawing/2014/main" id="{CE75DDCD-49B6-442D-966E-691412827A0B}"/>
                    </a:ext>
                  </a:extLst>
                </p:cNvPr>
                <p:cNvSpPr/>
                <p:nvPr/>
              </p:nvSpPr>
              <p:spPr>
                <a:xfrm rot="16200000">
                  <a:off x="5901984" y="1385400"/>
                  <a:ext cx="540000" cy="720000"/>
                </a:xfrm>
                <a:prstGeom prst="downArrow">
                  <a:avLst/>
                </a:prstGeom>
                <a:solidFill>
                  <a:srgbClr val="EF6C00">
                    <a:alpha val="69804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077A3D48-C7C6-4E5F-A187-4CBD28108187}"/>
                  </a:ext>
                </a:extLst>
              </p:cNvPr>
              <p:cNvGrpSpPr/>
              <p:nvPr/>
            </p:nvGrpSpPr>
            <p:grpSpPr>
              <a:xfrm>
                <a:off x="1255680" y="2256360"/>
                <a:ext cx="6642000" cy="2266872"/>
                <a:chOff x="1255680" y="2256360"/>
                <a:chExt cx="6642000" cy="2266872"/>
              </a:xfrm>
            </p:grpSpPr>
            <p:cxnSp>
              <p:nvCxnSpPr>
                <p:cNvPr id="9" name="直接箭头连接符 8">
                  <a:extLst>
                    <a:ext uri="{FF2B5EF4-FFF2-40B4-BE49-F238E27FC236}">
                      <a16:creationId xmlns:a16="http://schemas.microsoft.com/office/drawing/2014/main" id="{5FD7402A-718B-4F72-B683-4EA992854A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304448" y="2256360"/>
                  <a:ext cx="5664" cy="2266872"/>
                </a:xfrm>
                <a:prstGeom prst="straightConnector1">
                  <a:avLst/>
                </a:prstGeom>
                <a:ln w="127000">
                  <a:solidFill>
                    <a:srgbClr val="EF6900"/>
                  </a:solidFill>
                  <a:prstDash val="sys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id="{21EAF492-8131-4FAC-A354-3A40B674EF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55680" y="4462272"/>
                  <a:ext cx="6642000" cy="0"/>
                </a:xfrm>
                <a:prstGeom prst="line">
                  <a:avLst/>
                </a:prstGeom>
                <a:ln w="127000">
                  <a:solidFill>
                    <a:srgbClr val="EF69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箭头连接符 10">
                  <a:extLst>
                    <a:ext uri="{FF2B5EF4-FFF2-40B4-BE49-F238E27FC236}">
                      <a16:creationId xmlns:a16="http://schemas.microsoft.com/office/drawing/2014/main" id="{A3C10C3D-377C-43C1-8296-CBC46F3733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7833888" y="2256360"/>
                  <a:ext cx="5664" cy="2266872"/>
                </a:xfrm>
                <a:prstGeom prst="straightConnector1">
                  <a:avLst/>
                </a:prstGeom>
                <a:ln w="127000">
                  <a:solidFill>
                    <a:srgbClr val="EF6900"/>
                  </a:solidFill>
                  <a:prstDash val="sysDash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BA6CDED-39B8-4069-9EB6-63EB33C05FEA}"/>
                </a:ext>
              </a:extLst>
            </p:cNvPr>
            <p:cNvSpPr txBox="1"/>
            <p:nvPr/>
          </p:nvSpPr>
          <p:spPr>
            <a:xfrm>
              <a:off x="3384000" y="4294633"/>
              <a:ext cx="2376000" cy="4680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rgbClr val="EF6C00"/>
                  </a:solidFill>
                  <a:latin typeface="Arial Black" panose="020B0A04020102020204" pitchFamily="34" charset="0"/>
                </a:rPr>
                <a:t>FEEDBACK</a:t>
              </a:r>
              <a:endParaRPr lang="zh-CN" altLang="en-US" sz="2800" dirty="0">
                <a:solidFill>
                  <a:srgbClr val="EF6C00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1222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6266913-8529-4CEC-8686-5BC82C9FC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089" y="1183461"/>
            <a:ext cx="4686900" cy="1792800"/>
          </a:xfrm>
        </p:spPr>
        <p:txBody>
          <a:bodyPr/>
          <a:lstStyle/>
          <a:p>
            <a:r>
              <a:rPr lang="en-US" altLang="zh-CN" dirty="0"/>
              <a:t>Phase 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809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03EC7DD-214D-4A1C-AB28-19D25FFFB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695713"/>
            <a:ext cx="8882400" cy="821400"/>
          </a:xfrm>
        </p:spPr>
        <p:txBody>
          <a:bodyPr/>
          <a:lstStyle/>
          <a:p>
            <a:r>
              <a:rPr lang="en-US" altLang="zh-CN" dirty="0"/>
              <a:t>The </a:t>
            </a:r>
            <a:r>
              <a:rPr lang="en-US" altLang="zh-CN" dirty="0" err="1"/>
              <a:t>mBlock</a:t>
            </a:r>
            <a:r>
              <a:rPr lang="en-US" altLang="zh-CN" dirty="0"/>
              <a:t> User Interface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28C6DF-4314-44A9-BB95-31FC8699E19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11700" y="1705857"/>
            <a:ext cx="8520600" cy="3302700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altLang="zh-CN" sz="3200" dirty="0"/>
              <a:t>An interface is a place where you can create and run programs</a:t>
            </a:r>
          </a:p>
          <a:p>
            <a:r>
              <a:rPr lang="en-US" altLang="zh-CN" sz="3200" dirty="0" err="1"/>
              <a:t>mBlock</a:t>
            </a:r>
            <a:r>
              <a:rPr lang="en-US" altLang="zh-CN" sz="3200" dirty="0"/>
              <a:t> interface have three areas: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986376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0C0A8EAF-DC3D-45CE-951B-2B33A085B708}"/>
              </a:ext>
            </a:extLst>
          </p:cNvPr>
          <p:cNvGrpSpPr/>
          <p:nvPr/>
        </p:nvGrpSpPr>
        <p:grpSpPr>
          <a:xfrm>
            <a:off x="780602" y="762001"/>
            <a:ext cx="7709358" cy="3933346"/>
            <a:chOff x="162000" y="191587"/>
            <a:chExt cx="8820000" cy="4500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B9A43DE-FFAE-4BE6-8F18-A0F18A9EC2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2000" y="191587"/>
              <a:ext cx="8820000" cy="4207875"/>
            </a:xfrm>
            <a:prstGeom prst="rect">
              <a:avLst/>
            </a:prstGeom>
          </p:spPr>
        </p:pic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90B7B56-1D36-466E-B774-69C20EDDDD34}"/>
                </a:ext>
              </a:extLst>
            </p:cNvPr>
            <p:cNvSpPr/>
            <p:nvPr/>
          </p:nvSpPr>
          <p:spPr>
            <a:xfrm>
              <a:off x="162000" y="191587"/>
              <a:ext cx="1647750" cy="4500000"/>
            </a:xfrm>
            <a:prstGeom prst="roundRect">
              <a:avLst>
                <a:gd name="adj" fmla="val 5684"/>
              </a:avLst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altLang="zh-CN" dirty="0">
                  <a:solidFill>
                    <a:srgbClr val="C00000"/>
                  </a:solidFill>
                  <a:latin typeface="Arial Black" panose="020B0A04020102020204" pitchFamily="34" charset="0"/>
                </a:rPr>
                <a:t>Stage Area</a:t>
              </a:r>
              <a:endParaRPr lang="zh-CN" altLang="en-US" dirty="0"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B34D3FE-7786-4384-B03C-D95282984E72}"/>
                </a:ext>
              </a:extLst>
            </p:cNvPr>
            <p:cNvSpPr/>
            <p:nvPr/>
          </p:nvSpPr>
          <p:spPr>
            <a:xfrm>
              <a:off x="1847925" y="191587"/>
              <a:ext cx="2143050" cy="4500000"/>
            </a:xfrm>
            <a:prstGeom prst="roundRect">
              <a:avLst>
                <a:gd name="adj" fmla="val 2643"/>
              </a:avLst>
            </a:prstGeom>
            <a:noFill/>
            <a:ln w="38100">
              <a:solidFill>
                <a:srgbClr val="0737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altLang="zh-CN" dirty="0">
                  <a:solidFill>
                    <a:srgbClr val="073763"/>
                  </a:solidFill>
                  <a:latin typeface="Arial Black" panose="020B0A04020102020204" pitchFamily="34" charset="0"/>
                </a:rPr>
                <a:t>Blocks Area</a:t>
              </a:r>
              <a:endParaRPr lang="zh-CN" altLang="en-US" dirty="0">
                <a:solidFill>
                  <a:srgbClr val="073763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7D8DAB7-72D6-479A-8C34-09A3AE956CB1}"/>
                </a:ext>
              </a:extLst>
            </p:cNvPr>
            <p:cNvSpPr/>
            <p:nvPr/>
          </p:nvSpPr>
          <p:spPr>
            <a:xfrm>
              <a:off x="4029150" y="191587"/>
              <a:ext cx="4948950" cy="4500000"/>
            </a:xfrm>
            <a:prstGeom prst="roundRect">
              <a:avLst>
                <a:gd name="adj" fmla="val 2076"/>
              </a:avLst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altLang="zh-CN" dirty="0">
                  <a:solidFill>
                    <a:srgbClr val="00B050"/>
                  </a:solidFill>
                  <a:latin typeface="Arial Black" panose="020B0A04020102020204" pitchFamily="34" charset="0"/>
                </a:rPr>
                <a:t>Scripts Area</a:t>
              </a:r>
              <a:endParaRPr lang="zh-CN" altLang="en-US" dirty="0">
                <a:solidFill>
                  <a:srgbClr val="00B050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0733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FB6AEE-0815-4EB6-B6E2-F3E4A6738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00" y="564071"/>
            <a:ext cx="8882400" cy="821400"/>
          </a:xfrm>
        </p:spPr>
        <p:txBody>
          <a:bodyPr/>
          <a:lstStyle/>
          <a:p>
            <a:r>
              <a:rPr lang="en-US" altLang="zh-CN" sz="4400" dirty="0"/>
              <a:t>Task 1 Add a Sprite You Like</a:t>
            </a:r>
            <a:endParaRPr lang="zh-CN" altLang="en-US" sz="44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C89480E-A190-4CB8-85EF-A4AA1945B84D}"/>
              </a:ext>
            </a:extLst>
          </p:cNvPr>
          <p:cNvGrpSpPr/>
          <p:nvPr/>
        </p:nvGrpSpPr>
        <p:grpSpPr>
          <a:xfrm>
            <a:off x="1032792" y="1475293"/>
            <a:ext cx="7078415" cy="3258604"/>
            <a:chOff x="432727" y="883706"/>
            <a:chExt cx="8347714" cy="384293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F580C8C-2AC4-4F95-80F4-F3D937D643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397" t="8085" r="9397" b="9806"/>
            <a:stretch/>
          </p:blipFill>
          <p:spPr>
            <a:xfrm>
              <a:off x="3558446" y="1320849"/>
              <a:ext cx="5221995" cy="2968650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2DE38B4-94D2-4ACE-96A9-297A732AF862}"/>
                </a:ext>
              </a:extLst>
            </p:cNvPr>
            <p:cNvGrpSpPr/>
            <p:nvPr/>
          </p:nvGrpSpPr>
          <p:grpSpPr>
            <a:xfrm>
              <a:off x="432727" y="883706"/>
              <a:ext cx="8347714" cy="3842936"/>
              <a:chOff x="432727" y="883706"/>
              <a:chExt cx="8347714" cy="3842936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FAF019AD-ED5E-4C80-9140-5F976C704D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32727" y="883706"/>
                <a:ext cx="2629962" cy="3842936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8670FF38-C7E7-4D84-BE3C-2BD180E0BB90}"/>
                  </a:ext>
                </a:extLst>
              </p:cNvPr>
              <p:cNvGrpSpPr/>
              <p:nvPr/>
            </p:nvGrpSpPr>
            <p:grpSpPr>
              <a:xfrm>
                <a:off x="550843" y="1438301"/>
                <a:ext cx="3371161" cy="2241333"/>
                <a:chOff x="550843" y="1438301"/>
                <a:chExt cx="3371161" cy="2241333"/>
              </a:xfrm>
            </p:grpSpPr>
            <p:sp>
              <p:nvSpPr>
                <p:cNvPr id="6" name="矩形: 圆角 5">
                  <a:extLst>
                    <a:ext uri="{FF2B5EF4-FFF2-40B4-BE49-F238E27FC236}">
                      <a16:creationId xmlns:a16="http://schemas.microsoft.com/office/drawing/2014/main" id="{A0D90642-21EC-4EED-B717-5DAE7957C8BB}"/>
                    </a:ext>
                  </a:extLst>
                </p:cNvPr>
                <p:cNvSpPr/>
                <p:nvPr/>
              </p:nvSpPr>
              <p:spPr>
                <a:xfrm>
                  <a:off x="550843" y="1972020"/>
                  <a:ext cx="720000" cy="720000"/>
                </a:xfrm>
                <a:prstGeom prst="roundRect">
                  <a:avLst/>
                </a:prstGeom>
                <a:noFill/>
                <a:ln w="57150">
                  <a:solidFill>
                    <a:srgbClr val="F59E1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弧形 6">
                  <a:extLst>
                    <a:ext uri="{FF2B5EF4-FFF2-40B4-BE49-F238E27FC236}">
                      <a16:creationId xmlns:a16="http://schemas.microsoft.com/office/drawing/2014/main" id="{3F04F26F-6E6C-44FC-AA95-306D37C8E254}"/>
                    </a:ext>
                  </a:extLst>
                </p:cNvPr>
                <p:cNvSpPr/>
                <p:nvPr/>
              </p:nvSpPr>
              <p:spPr>
                <a:xfrm flipV="1">
                  <a:off x="899827" y="1438301"/>
                  <a:ext cx="3022177" cy="2241333"/>
                </a:xfrm>
                <a:prstGeom prst="arc">
                  <a:avLst>
                    <a:gd name="adj1" fmla="val 11124412"/>
                    <a:gd name="adj2" fmla="val 19649886"/>
                  </a:avLst>
                </a:prstGeom>
                <a:ln w="57150">
                  <a:solidFill>
                    <a:srgbClr val="F59E1D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00C3598A-1D8E-4E31-AA9B-3B2A4B5EEB33}"/>
                  </a:ext>
                </a:extLst>
              </p:cNvPr>
              <p:cNvSpPr/>
              <p:nvPr/>
            </p:nvSpPr>
            <p:spPr>
              <a:xfrm>
                <a:off x="3558446" y="1320850"/>
                <a:ext cx="5221995" cy="2968649"/>
              </a:xfrm>
              <a:prstGeom prst="roundRect">
                <a:avLst>
                  <a:gd name="adj" fmla="val 5418"/>
                </a:avLst>
              </a:prstGeom>
              <a:noFill/>
              <a:ln w="57150">
                <a:solidFill>
                  <a:srgbClr val="F59E1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762492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D7B8DB6F5F204C9F0FB1EAC793A34B" ma:contentTypeVersion="29" ma:contentTypeDescription="Create a new document." ma:contentTypeScope="" ma:versionID="6964f1607b912fcc36217ec03ded4be1">
  <xsd:schema xmlns:xsd="http://www.w3.org/2001/XMLSchema" xmlns:xs="http://www.w3.org/2001/XMLSchema" xmlns:p="http://schemas.microsoft.com/office/2006/metadata/properties" xmlns:ns2="e4d70162-ace3-44e7-92ab-2f9373d5bb77" xmlns:ns3="53fe7858-66a6-4f29-b74a-60c7079a3f54" targetNamespace="http://schemas.microsoft.com/office/2006/metadata/properties" ma:root="true" ma:fieldsID="5b5f26e8beb466e3c060feb241a6a910" ns2:_="" ns3:_="">
    <xsd:import namespace="e4d70162-ace3-44e7-92ab-2f9373d5bb77"/>
    <xsd:import namespace="53fe7858-66a6-4f29-b74a-60c7079a3f5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2:lo" minOccurs="0"/>
                <xsd:element ref="ns2:cf6bef2a-12ef-4532-837e-bb831867c9eaCountryOrRegion" minOccurs="0"/>
                <xsd:element ref="ns2:cf6bef2a-12ef-4532-837e-bb831867c9eaState" minOccurs="0"/>
                <xsd:element ref="ns2:cf6bef2a-12ef-4532-837e-bb831867c9eaCity" minOccurs="0"/>
                <xsd:element ref="ns2:cf6bef2a-12ef-4532-837e-bb831867c9eaPostalCode" minOccurs="0"/>
                <xsd:element ref="ns2:cf6bef2a-12ef-4532-837e-bb831867c9eaStreet" minOccurs="0"/>
                <xsd:element ref="ns2:cf6bef2a-12ef-4532-837e-bb831867c9eaGeoLoc" minOccurs="0"/>
                <xsd:element ref="ns2:cf6bef2a-12ef-4532-837e-bb831867c9eaDispName" minOccurs="0"/>
                <xsd:element ref="ns3:SharedWithUsers" minOccurs="0"/>
                <xsd:element ref="ns3:SharedWithDetails" minOccurs="0"/>
                <xsd:element ref="ns2:MediaLengthInSeconds" minOccurs="0"/>
                <xsd:element ref="ns2:Vorschau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d70162-ace3-44e7-92ab-2f9373d5bb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o" ma:index="18" nillable="true" ma:displayName="lo" ma:format="Dropdown" ma:internalName="lo">
      <xsd:simpleType>
        <xsd:restriction base="dms:Unknown"/>
      </xsd:simpleType>
    </xsd:element>
    <xsd:element name="cf6bef2a-12ef-4532-837e-bb831867c9eaCountryOrRegion" ma:index="19" nillable="true" ma:displayName="lo: Country/Region" ma:internalName="CountryOrRegion" ma:readOnly="true">
      <xsd:simpleType>
        <xsd:restriction base="dms:Text"/>
      </xsd:simpleType>
    </xsd:element>
    <xsd:element name="cf6bef2a-12ef-4532-837e-bb831867c9eaState" ma:index="20" nillable="true" ma:displayName="lo: State" ma:internalName="State" ma:readOnly="true">
      <xsd:simpleType>
        <xsd:restriction base="dms:Text"/>
      </xsd:simpleType>
    </xsd:element>
    <xsd:element name="cf6bef2a-12ef-4532-837e-bb831867c9eaCity" ma:index="21" nillable="true" ma:displayName="lo: City" ma:internalName="City" ma:readOnly="true">
      <xsd:simpleType>
        <xsd:restriction base="dms:Text"/>
      </xsd:simpleType>
    </xsd:element>
    <xsd:element name="cf6bef2a-12ef-4532-837e-bb831867c9eaPostalCode" ma:index="22" nillable="true" ma:displayName="lo: Postal Code" ma:internalName="PostalCode" ma:readOnly="true">
      <xsd:simpleType>
        <xsd:restriction base="dms:Text"/>
      </xsd:simpleType>
    </xsd:element>
    <xsd:element name="cf6bef2a-12ef-4532-837e-bb831867c9eaStreet" ma:index="23" nillable="true" ma:displayName="lo: Street" ma:internalName="Street" ma:readOnly="true">
      <xsd:simpleType>
        <xsd:restriction base="dms:Text"/>
      </xsd:simpleType>
    </xsd:element>
    <xsd:element name="cf6bef2a-12ef-4532-837e-bb831867c9eaGeoLoc" ma:index="24" nillable="true" ma:displayName="lo: Coordinates" ma:internalName="GeoLoc" ma:readOnly="true">
      <xsd:simpleType>
        <xsd:restriction base="dms:Unknown"/>
      </xsd:simpleType>
    </xsd:element>
    <xsd:element name="cf6bef2a-12ef-4532-837e-bb831867c9eaDispName" ma:index="25" nillable="true" ma:displayName="lo: Name" ma:internalName="DispName" ma:readOnly="true">
      <xsd:simpleType>
        <xsd:restriction base="dms:Text"/>
      </xsd:simpleType>
    </xsd:element>
    <xsd:element name="MediaLengthInSeconds" ma:index="28" nillable="true" ma:displayName="Length (seconds)" ma:internalName="MediaLengthInSeconds" ma:readOnly="true">
      <xsd:simpleType>
        <xsd:restriction base="dms:Unknown"/>
      </xsd:simpleType>
    </xsd:element>
    <xsd:element name="Vorschau" ma:index="29" nillable="true" ma:displayName="Vorschau" ma:format="Thumbnail" ma:internalName="Vorschau">
      <xsd:simpleType>
        <xsd:restriction base="dms:Unknown"/>
      </xsd:simpleType>
    </xsd:element>
    <xsd:element name="lcf76f155ced4ddcb4097134ff3c332f" ma:index="32" nillable="true" ma:taxonomy="true" ma:internalName="lcf76f155ced4ddcb4097134ff3c332f" ma:taxonomyFieldName="MediaServiceImageTags" ma:displayName="Image Tags" ma:readOnly="false" ma:fieldId="{5cf76f15-5ced-4ddc-b409-7134ff3c332f}" ma:taxonomyMulti="true" ma:sspId="bcc13940-cc23-4f13-a8f1-3cf37e895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fe7858-66a6-4f29-b74a-60c7079a3f54" elementFormDefault="qualified">
    <xsd:import namespace="http://schemas.microsoft.com/office/2006/documentManagement/types"/>
    <xsd:import namespace="http://schemas.microsoft.com/office/infopath/2007/PartnerControls"/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30" nillable="true" ma:displayName="Taxonomy Catch All Column" ma:hidden="true" ma:list="{7bc58483-8b17-41f0-8ffd-8188dc8c11bd}" ma:internalName="TaxCatchAll" ma:showField="CatchAllData" ma:web="53fe7858-66a6-4f29-b74a-60c7079a3f5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orschau xmlns="e4d70162-ace3-44e7-92ab-2f9373d5bb77" xsi:nil="true"/>
    <lo xmlns="e4d70162-ace3-44e7-92ab-2f9373d5bb77" xsi:nil="true"/>
    <TaxCatchAll xmlns="53fe7858-66a6-4f29-b74a-60c7079a3f54" xsi:nil="true"/>
    <lcf76f155ced4ddcb4097134ff3c332f xmlns="e4d70162-ace3-44e7-92ab-2f9373d5bb7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DA347B9-D58F-45BB-8326-3CDE5AACFD1A}"/>
</file>

<file path=customXml/itemProps2.xml><?xml version="1.0" encoding="utf-8"?>
<ds:datastoreItem xmlns:ds="http://schemas.openxmlformats.org/officeDocument/2006/customXml" ds:itemID="{B56FB7A6-A8C9-4B5A-8BC0-47F3EC1AA21F}"/>
</file>

<file path=customXml/itemProps3.xml><?xml version="1.0" encoding="utf-8"?>
<ds:datastoreItem xmlns:ds="http://schemas.openxmlformats.org/officeDocument/2006/customXml" ds:itemID="{169B0407-B5FF-4B5D-A4D4-38FA671B6B16}"/>
</file>

<file path=docProps/app.xml><?xml version="1.0" encoding="utf-8"?>
<Properties xmlns="http://schemas.openxmlformats.org/officeDocument/2006/extended-properties" xmlns:vt="http://schemas.openxmlformats.org/officeDocument/2006/docPropsVTypes">
  <TotalTime>1412</TotalTime>
  <Words>1606</Words>
  <Application>Microsoft Office PowerPoint</Application>
  <PresentationFormat>全屏显示(16:9)</PresentationFormat>
  <Paragraphs>119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 Black</vt:lpstr>
      <vt:lpstr>Calibri</vt:lpstr>
      <vt:lpstr>Arial</vt:lpstr>
      <vt:lpstr>Arial Rounded MT Bold</vt:lpstr>
      <vt:lpstr>PT Sans Narrow</vt:lpstr>
      <vt:lpstr>Wingdings</vt:lpstr>
      <vt:lpstr>Tropic</vt:lpstr>
      <vt:lpstr>The Mind of a Robot (Part II) Lesson 2</vt:lpstr>
      <vt:lpstr>Tasks in this lesson</vt:lpstr>
      <vt:lpstr>Warm Up</vt:lpstr>
      <vt:lpstr>PowerPoint 演示文稿</vt:lpstr>
      <vt:lpstr>PowerPoint 演示文稿</vt:lpstr>
      <vt:lpstr>Phase 1</vt:lpstr>
      <vt:lpstr>The mBlock User Interface</vt:lpstr>
      <vt:lpstr>PowerPoint 演示文稿</vt:lpstr>
      <vt:lpstr>Task 1 Add a Sprite You Like</vt:lpstr>
      <vt:lpstr>Task 1 Add a Sprite You Like</vt:lpstr>
      <vt:lpstr>Phase 2</vt:lpstr>
      <vt:lpstr>Input</vt:lpstr>
      <vt:lpstr>Input</vt:lpstr>
      <vt:lpstr>Task 2 Chat with Your Bot</vt:lpstr>
      <vt:lpstr>Task 2 Chat with Your Bot</vt:lpstr>
      <vt:lpstr>PowerPoint 演示文稿</vt:lpstr>
      <vt:lpstr>Practice</vt:lpstr>
      <vt:lpstr>Task 3 Network with Bots</vt:lpstr>
      <vt:lpstr>Peer Review</vt:lpstr>
      <vt:lpstr>Wrap Up</vt:lpstr>
      <vt:lpstr>PowerPoint 演示文稿</vt:lpstr>
      <vt:lpstr>Clean 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mBot Lesson 1</dc:title>
  <dc:creator>刘梓先</dc:creator>
  <cp:lastModifiedBy>胡乐玲</cp:lastModifiedBy>
  <cp:revision>106</cp:revision>
  <dcterms:modified xsi:type="dcterms:W3CDTF">2021-10-25T09:35:38Z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0x01010062D7B8DB6F5F204C9F0FB1EAC793A34B</vt:lpwstr>
  </property>
</Properties>
</file>